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comments/modernComment_123_DFE7AAC9.xml" ContentType="application/vnd.ms-powerpoint.comments+xml"/>
  <Override PartName="/ppt/authors.xml" ContentType="application/vnd.ms-powerpoint.author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32" r:id="rId3"/>
  </p:sldMasterIdLst>
  <p:notesMasterIdLst>
    <p:notesMasterId r:id="rId23"/>
  </p:notesMasterIdLst>
  <p:sldIdLst>
    <p:sldId id="256" r:id="rId4"/>
    <p:sldId id="289" r:id="rId5"/>
    <p:sldId id="505" r:id="rId6"/>
    <p:sldId id="506" r:id="rId7"/>
    <p:sldId id="298" r:id="rId8"/>
    <p:sldId id="495" r:id="rId9"/>
    <p:sldId id="291" r:id="rId10"/>
    <p:sldId id="459" r:id="rId11"/>
    <p:sldId id="493" r:id="rId12"/>
    <p:sldId id="260" r:id="rId13"/>
    <p:sldId id="494" r:id="rId14"/>
    <p:sldId id="488" r:id="rId15"/>
    <p:sldId id="496" r:id="rId16"/>
    <p:sldId id="489" r:id="rId17"/>
    <p:sldId id="113684" r:id="rId18"/>
    <p:sldId id="290" r:id="rId19"/>
    <p:sldId id="296" r:id="rId20"/>
    <p:sldId id="293" r:id="rId21"/>
    <p:sldId id="26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3974B5-D3C9-EE6A-EA47-FDF14A8AFE79}" name="Evan Lloyd" initials="EL" userId="ae593b0f6ee9a58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bra Fadool" initials="DF" lastIdx="1" clrIdx="0">
    <p:extLst>
      <p:ext uri="{19B8F6BF-5375-455C-9EA6-DF929625EA0E}">
        <p15:presenceInfo xmlns:p15="http://schemas.microsoft.com/office/powerpoint/2012/main" xmlns="" userId="Debra Fadoo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33"/>
    <a:srgbClr val="993300"/>
    <a:srgbClr val="CEB888"/>
    <a:srgbClr val="782F40"/>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71" autoAdjust="0"/>
    <p:restoredTop sz="94660"/>
  </p:normalViewPr>
  <p:slideViewPr>
    <p:cSldViewPr snapToGrid="0">
      <p:cViewPr varScale="1">
        <p:scale>
          <a:sx n="72" d="100"/>
          <a:sy n="72" d="100"/>
        </p:scale>
        <p:origin x="-588" y="-96"/>
      </p:cViewPr>
      <p:guideLst>
        <p:guide orient="horz" pos="2160"/>
        <p:guide pos="3840"/>
      </p:guideLst>
    </p:cSldViewPr>
  </p:slideViewPr>
  <p:notesTextViewPr>
    <p:cViewPr>
      <p:scale>
        <a:sx n="1" d="1"/>
        <a:sy n="1" d="1"/>
      </p:scale>
      <p:origin x="0" y="0"/>
    </p:cViewPr>
  </p:notesTextViewPr>
  <p:sorterViewPr>
    <p:cViewPr varScale="1">
      <p:scale>
        <a:sx n="1" d="1"/>
        <a:sy n="1" d="1"/>
      </p:scale>
      <p:origin x="0" y="-1359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121"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comments/modernComment_123_DFE7AAC9.xml><?xml version="1.0" encoding="utf-8"?>
<p188:cmLst xmlns:a="http://schemas.openxmlformats.org/drawingml/2006/main" xmlns:r="http://schemas.openxmlformats.org/officeDocument/2006/relationships" xmlns:p188="http://schemas.microsoft.com/office/powerpoint/2018/8/main">
  <p188:cm id="{B0E0717D-9D8C-4409-9169-A892A5CAADF3}" authorId="{673974B5-D3C9-EE6A-EA47-FDF14A8AFE79}" created="2025-09-09T14:33:20.648">
    <ac:deMkLst xmlns:ac="http://schemas.microsoft.com/office/drawing/2013/main/command">
      <pc:docMk xmlns:pc="http://schemas.microsoft.com/office/powerpoint/2013/main/command"/>
      <pc:sldMk xmlns:pc="http://schemas.microsoft.com/office/powerpoint/2013/main/command" cId="3756501705" sldId="291"/>
      <ac:grpSpMk id="47" creationId="{8AA98816-DFAC-915C-B866-3F17B443EEA7}"/>
    </ac:deMkLst>
    <p188:txBody>
      <a:bodyPr/>
      <a:lstStyle/>
      <a:p>
        <a:r>
          <a:rPr lang="en-US"/>
          <a:t>Only one cavefish, remove extraneous info from the map, add pictures of the river and cave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36C7C-EB08-46B7-9623-A3BD6F8F0021}" type="datetimeFigureOut">
              <a:rPr lang="en-US" smtClean="0"/>
              <a:pPr/>
              <a:t>1/16/2026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E1651-8BBD-4EB8-81B4-6B3A259D4B38}" type="slidenum">
              <a:rPr lang="en-US" smtClean="0"/>
              <a:pPr/>
              <a:t>‹#›</a:t>
            </a:fld>
            <a:endParaRPr lang="en-US"/>
          </a:p>
        </p:txBody>
      </p:sp>
    </p:spTree>
    <p:extLst>
      <p:ext uri="{BB962C8B-B14F-4D97-AF65-F5344CB8AC3E}">
        <p14:creationId xmlns:p14="http://schemas.microsoft.com/office/powerpoint/2010/main" xmlns="" val="256683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194514" rtl="0" eaLnBrk="1" fontAlgn="auto" latinLnBrk="0" hangingPunct="1">
              <a:lnSpc>
                <a:spcPct val="100000"/>
              </a:lnSpc>
              <a:spcBef>
                <a:spcPts val="0"/>
              </a:spcBef>
              <a:spcAft>
                <a:spcPts val="0"/>
              </a:spcAft>
              <a:buClrTx/>
              <a:buSzTx/>
              <a:buFontTx/>
              <a:buNone/>
              <a:tabLst/>
              <a:defRPr/>
            </a:pPr>
            <a:fld id="{CA488966-4D27-47DA-A85F-DB5D6B19A8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19451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518177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C1ACFFE-EB3C-3F80-9751-D25FA1F25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BC0844C-6BC5-755F-968D-E94267535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87D8B43E-7811-B01E-4C26-CB89B24848E9}"/>
              </a:ext>
            </a:extLst>
          </p:cNvPr>
          <p:cNvSpPr>
            <a:spLocks noGrp="1"/>
          </p:cNvSpPr>
          <p:nvPr>
            <p:ph type="body" idx="1"/>
          </p:nvPr>
        </p:nvSpPr>
        <p:spPr/>
        <p:txBody>
          <a:bodyPr/>
          <a:lstStyle/>
          <a:p>
            <a:r>
              <a:rPr lang="en-US" dirty="0"/>
              <a:t>We see similar adaptations in other sensory areas. These images are showing representative responses of the olfactory bulb to a number of odors, as well as to changes in water flow. And we found that the cavefish have an enhanced response to changes in water flow, which may help them to track the source of odors in their environment and better find food.</a:t>
            </a:r>
          </a:p>
          <a:p>
            <a:endParaRPr lang="en-US" dirty="0"/>
          </a:p>
          <a:p>
            <a:r>
              <a:rPr lang="en-US" dirty="0"/>
              <a:t>Hat is the point of this slide? Simplify and create a coherent point for the audience to take home</a:t>
            </a:r>
          </a:p>
          <a:p>
            <a:endParaRPr lang="en-US" dirty="0"/>
          </a:p>
          <a:p>
            <a:r>
              <a:rPr lang="en-US" dirty="0"/>
              <a:t>Be more clear with the comparisons between surface and cave. Put an arrow pointing to the point you want to make. Give more time to breather, talk through everything on the slide. Show a better frame subtraction, </a:t>
            </a:r>
          </a:p>
          <a:p>
            <a:endParaRPr lang="en-US" dirty="0"/>
          </a:p>
          <a:p>
            <a:r>
              <a:rPr lang="en-US" dirty="0"/>
              <a:t>Figure out a title  for this slide</a:t>
            </a:r>
          </a:p>
        </p:txBody>
      </p:sp>
      <p:sp>
        <p:nvSpPr>
          <p:cNvPr id="4" name="Slide Number Placeholder 3">
            <a:extLst>
              <a:ext uri="{FF2B5EF4-FFF2-40B4-BE49-F238E27FC236}">
                <a16:creationId xmlns:a16="http://schemas.microsoft.com/office/drawing/2014/main" xmlns="" id="{2094CEBE-0388-E7C1-EE2B-9036C8F59311}"/>
              </a:ext>
            </a:extLst>
          </p:cNvPr>
          <p:cNvSpPr>
            <a:spLocks noGrp="1"/>
          </p:cNvSpPr>
          <p:nvPr>
            <p:ph type="sldNum" sz="quarter" idx="5"/>
          </p:nvPr>
        </p:nvSpPr>
        <p:spPr/>
        <p:txBody>
          <a:bodyPr/>
          <a:lstStyle/>
          <a:p>
            <a:fld id="{7273B2BD-E1BE-4C3F-868F-C675CC11619A}" type="slidenum">
              <a:rPr lang="en-US" smtClean="0"/>
              <a:pPr/>
              <a:t>13</a:t>
            </a:fld>
            <a:endParaRPr lang="en-US"/>
          </a:p>
        </p:txBody>
      </p:sp>
    </p:spTree>
    <p:extLst>
      <p:ext uri="{BB962C8B-B14F-4D97-AF65-F5344CB8AC3E}">
        <p14:creationId xmlns:p14="http://schemas.microsoft.com/office/powerpoint/2010/main" xmlns="" val="2222386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 again – no olfactory</a:t>
            </a:r>
          </a:p>
          <a:p>
            <a:endParaRPr lang="en-US" dirty="0"/>
          </a:p>
          <a:p>
            <a:r>
              <a:rPr lang="en-US" dirty="0"/>
              <a:t>Figure out the important conclusions you want to share</a:t>
            </a:r>
          </a:p>
          <a:p>
            <a:r>
              <a:rPr lang="en-US" dirty="0"/>
              <a:t>Add images which represent your points, a data point that provides context</a:t>
            </a:r>
          </a:p>
          <a:p>
            <a:endParaRPr lang="en-US" dirty="0"/>
          </a:p>
          <a:p>
            <a:r>
              <a:rPr lang="en-US" dirty="0"/>
              <a:t>Link your conclusions back to the title</a:t>
            </a:r>
          </a:p>
          <a:p>
            <a:r>
              <a:rPr lang="en-US" dirty="0"/>
              <a:t>Add animations to break up your points</a:t>
            </a:r>
          </a:p>
        </p:txBody>
      </p:sp>
      <p:sp>
        <p:nvSpPr>
          <p:cNvPr id="4" name="Slide Number Placeholder 3"/>
          <p:cNvSpPr>
            <a:spLocks noGrp="1"/>
          </p:cNvSpPr>
          <p:nvPr>
            <p:ph type="sldNum" sz="quarter" idx="5"/>
          </p:nvPr>
        </p:nvSpPr>
        <p:spPr/>
        <p:txBody>
          <a:bodyPr/>
          <a:lstStyle/>
          <a:p>
            <a:fld id="{7273B2BD-E1BE-4C3F-868F-C675CC11619A}" type="slidenum">
              <a:rPr lang="en-US" smtClean="0"/>
              <a:pPr/>
              <a:t>14</a:t>
            </a:fld>
            <a:endParaRPr lang="en-US"/>
          </a:p>
        </p:txBody>
      </p:sp>
    </p:spTree>
    <p:extLst>
      <p:ext uri="{BB962C8B-B14F-4D97-AF65-F5344CB8AC3E}">
        <p14:creationId xmlns:p14="http://schemas.microsoft.com/office/powerpoint/2010/main" xmlns="" val="721130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194514" rtl="0" eaLnBrk="1" fontAlgn="auto" latinLnBrk="0" hangingPunct="1">
              <a:lnSpc>
                <a:spcPct val="100000"/>
              </a:lnSpc>
              <a:spcBef>
                <a:spcPts val="0"/>
              </a:spcBef>
              <a:spcAft>
                <a:spcPts val="0"/>
              </a:spcAft>
              <a:buClrTx/>
              <a:buSzTx/>
              <a:buFontTx/>
              <a:buNone/>
              <a:tabLst/>
              <a:defRPr/>
            </a:pPr>
            <a:fld id="{CA488966-4D27-47DA-A85F-DB5D6B19A8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19451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48103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194514" rtl="0" eaLnBrk="1" fontAlgn="auto" latinLnBrk="0" hangingPunct="1">
              <a:lnSpc>
                <a:spcPct val="100000"/>
              </a:lnSpc>
              <a:spcBef>
                <a:spcPts val="0"/>
              </a:spcBef>
              <a:spcAft>
                <a:spcPts val="0"/>
              </a:spcAft>
              <a:buClrTx/>
              <a:buSzTx/>
              <a:buFontTx/>
              <a:buNone/>
              <a:tabLst/>
              <a:defRPr/>
            </a:pPr>
            <a:fld id="{CA488966-4D27-47DA-A85F-DB5D6B19A8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19451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46771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319B95-EDFF-51BA-B70F-5BA87DCBE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6B4DA7A-3CAF-ADBE-22D9-D62397866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B5D6508-955E-8B9F-1886-408F37E3DC0B}"/>
              </a:ext>
            </a:extLst>
          </p:cNvPr>
          <p:cNvSpPr>
            <a:spLocks noGrp="1"/>
          </p:cNvSpPr>
          <p:nvPr>
            <p:ph type="body" idx="1"/>
          </p:nvPr>
        </p:nvSpPr>
        <p:spPr/>
        <p:txBody>
          <a:bodyPr/>
          <a:lstStyle/>
          <a:p>
            <a:r>
              <a:rPr lang="en-US" dirty="0"/>
              <a:t>Start with a question – “Have you ever wondered…”</a:t>
            </a:r>
          </a:p>
          <a:p>
            <a:endParaRPr lang="en-US" dirty="0"/>
          </a:p>
          <a:p>
            <a:r>
              <a:rPr lang="en-US" dirty="0"/>
              <a:t>So, we know that evolution can produce an infinite variety of adaptive traits that help an organism thrive in its environment. From the classic example of the long-necked giraffe reaching up to the highest tree branches to forage for food, to this unique-looking leaf insect that has taken a camouflage approach to survival, or the extreme sensory adaptations that allow the star-nosed mole to feel its way around underground.</a:t>
            </a:r>
          </a:p>
          <a:p>
            <a:endParaRPr lang="en-US" dirty="0"/>
          </a:p>
          <a:p>
            <a:endParaRPr lang="en-US" dirty="0"/>
          </a:p>
          <a:p>
            <a:r>
              <a:rPr lang="en-US" dirty="0"/>
              <a:t>Explain adaptive before you use the word</a:t>
            </a:r>
          </a:p>
          <a:p>
            <a:r>
              <a:rPr lang="en-US" dirty="0"/>
              <a:t>But it’s usually very difficult to study the mechanisms underlying these adaptations, because we aren’t able to go back in time and track the evolutionary process, we don’t know how they got from there to here.</a:t>
            </a:r>
          </a:p>
          <a:p>
            <a:endParaRPr lang="en-US" dirty="0"/>
          </a:p>
          <a:p>
            <a:r>
              <a:rPr lang="en-US" dirty="0"/>
              <a:t>We call these changes adaptations. Find a better example to illustrate an animal that is uniquely adapted to its environment</a:t>
            </a:r>
          </a:p>
          <a:p>
            <a:r>
              <a:rPr lang="en-US" dirty="0"/>
              <a:t>Give a few examples? plant_-&gt; cactus, horse? -&gt; camel, find one more</a:t>
            </a:r>
          </a:p>
          <a:p>
            <a:r>
              <a:rPr lang="en-US" dirty="0"/>
              <a:t>- How do we understand this process on a biological, mechanistic level?</a:t>
            </a:r>
          </a:p>
          <a:p>
            <a:endParaRPr lang="en-US" dirty="0"/>
          </a:p>
          <a:p>
            <a:r>
              <a:rPr lang="en-US" dirty="0"/>
              <a:t>MAKE A COMMENT – I’m showing a fish here, but these same processes shape animal behavior across the animal </a:t>
            </a:r>
            <a:r>
              <a:rPr lang="en-US" dirty="0" err="1"/>
              <a:t>kingsom</a:t>
            </a:r>
            <a:endParaRPr lang="en-US" dirty="0"/>
          </a:p>
        </p:txBody>
      </p:sp>
      <p:sp>
        <p:nvSpPr>
          <p:cNvPr id="4" name="Slide Number Placeholder 3">
            <a:extLst>
              <a:ext uri="{FF2B5EF4-FFF2-40B4-BE49-F238E27FC236}">
                <a16:creationId xmlns:a16="http://schemas.microsoft.com/office/drawing/2014/main" xmlns="" id="{1616AFC5-3C66-2280-C5CD-85A560E35AE9}"/>
              </a:ext>
            </a:extLst>
          </p:cNvPr>
          <p:cNvSpPr>
            <a:spLocks noGrp="1"/>
          </p:cNvSpPr>
          <p:nvPr>
            <p:ph type="sldNum" sz="quarter" idx="5"/>
          </p:nvPr>
        </p:nvSpPr>
        <p:spPr/>
        <p:txBody>
          <a:bodyPr/>
          <a:lstStyle/>
          <a:p>
            <a:fld id="{554E6D1E-6738-4FBA-8F0C-AD8834B55791}" type="slidenum">
              <a:rPr lang="en-US" smtClean="0"/>
              <a:pPr/>
              <a:t>6</a:t>
            </a:fld>
            <a:endParaRPr lang="en-US"/>
          </a:p>
        </p:txBody>
      </p:sp>
    </p:spTree>
    <p:extLst>
      <p:ext uri="{BB962C8B-B14F-4D97-AF65-F5344CB8AC3E}">
        <p14:creationId xmlns:p14="http://schemas.microsoft.com/office/powerpoint/2010/main" xmlns="" val="614045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where the Mexican cavefish comes in. this single species exists as both surface and cave adapted forms; the cavefish has evolved over thousands of years to thrive in a totally lightless environment with scarce food, and so has developed cave-adapted traits including eye loss, and expansion of nonvisual senses.</a:t>
            </a:r>
          </a:p>
          <a:p>
            <a:endParaRPr lang="en-US" dirty="0"/>
          </a:p>
          <a:p>
            <a:r>
              <a:rPr lang="en-US" dirty="0"/>
              <a:t>The Mexican tetra consists of an eyed, river-dwelling surface fish, and several independently evolved cave populations, which inhabit the caves of the </a:t>
            </a:r>
            <a:r>
              <a:rPr lang="en-US" dirty="0" err="1"/>
              <a:t>sierra</a:t>
            </a:r>
            <a:r>
              <a:rPr lang="en-US" dirty="0"/>
              <a:t> del abra region in Mexico, and which have converged on morphological adaptations like albinism, and eye loss, as you can see here. There are many different caves with standing cavefish populations; In our lab and several others we focus on a few populations, and we particularly like to focus on the Molino and </a:t>
            </a:r>
            <a:r>
              <a:rPr lang="en-US" dirty="0" err="1"/>
              <a:t>Pachon</a:t>
            </a:r>
            <a:r>
              <a:rPr lang="en-US" dirty="0"/>
              <a:t> populations, as they are thought to have evolved completely </a:t>
            </a:r>
            <a:r>
              <a:rPr lang="en-US" dirty="0" err="1"/>
              <a:t>independtly</a:t>
            </a:r>
            <a:r>
              <a:rPr lang="en-US" dirty="0"/>
              <a:t> and converged on many of these same traits.</a:t>
            </a:r>
          </a:p>
        </p:txBody>
      </p:sp>
      <p:sp>
        <p:nvSpPr>
          <p:cNvPr id="4" name="Slide Number Placeholder 3"/>
          <p:cNvSpPr>
            <a:spLocks noGrp="1"/>
          </p:cNvSpPr>
          <p:nvPr>
            <p:ph type="sldNum" sz="quarter" idx="5"/>
          </p:nvPr>
        </p:nvSpPr>
        <p:spPr/>
        <p:txBody>
          <a:bodyPr/>
          <a:lstStyle/>
          <a:p>
            <a:fld id="{554E6D1E-6738-4FBA-8F0C-AD8834B55791}" type="slidenum">
              <a:rPr lang="en-US" smtClean="0"/>
              <a:pPr/>
              <a:t>7</a:t>
            </a:fld>
            <a:endParaRPr lang="en-US"/>
          </a:p>
        </p:txBody>
      </p:sp>
    </p:spTree>
    <p:extLst>
      <p:ext uri="{BB962C8B-B14F-4D97-AF65-F5344CB8AC3E}">
        <p14:creationId xmlns:p14="http://schemas.microsoft.com/office/powerpoint/2010/main" xmlns="" val="2684145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those sensory changes have led to stark behavioral changes as well. You can see some of those differences in this odor tracking task. The surface fish on top is mostly still, while the cavefish is constantly swimming, surveying the odor landscape of the tank. And I’m really interested in the brain adaptations underlying these behavioral and sensory changes.</a:t>
            </a:r>
          </a:p>
        </p:txBody>
      </p:sp>
      <p:sp>
        <p:nvSpPr>
          <p:cNvPr id="4" name="Slide Number Placeholder 3"/>
          <p:cNvSpPr>
            <a:spLocks noGrp="1"/>
          </p:cNvSpPr>
          <p:nvPr>
            <p:ph type="sldNum" sz="quarter" idx="5"/>
          </p:nvPr>
        </p:nvSpPr>
        <p:spPr/>
        <p:txBody>
          <a:bodyPr/>
          <a:lstStyle/>
          <a:p>
            <a:fld id="{7273B2BD-E1BE-4C3F-868F-C675CC11619A}" type="slidenum">
              <a:rPr lang="en-US" smtClean="0"/>
              <a:pPr/>
              <a:t>8</a:t>
            </a:fld>
            <a:endParaRPr lang="en-US"/>
          </a:p>
        </p:txBody>
      </p:sp>
    </p:spTree>
    <p:extLst>
      <p:ext uri="{BB962C8B-B14F-4D97-AF65-F5344CB8AC3E}">
        <p14:creationId xmlns:p14="http://schemas.microsoft.com/office/powerpoint/2010/main" xmlns="" val="39634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that. You can see the loss of pigmentation, loss of eyes in the cavefish on the right. Those are both thought to be energy-saving adaptations to that nutrient-scarce cave environment. And you can also see the expansion of the olfactory centers, including the olfactory epithelium which hold the sensory cells, and the olfactory bulb which is the main sensory processing area for olfactory input.</a:t>
            </a:r>
          </a:p>
          <a:p>
            <a:endParaRPr lang="en-US" dirty="0"/>
          </a:p>
          <a:p>
            <a:r>
              <a:rPr lang="en-US" dirty="0"/>
              <a:t>I’ve drawn a outline around the odor-processing regions of these two morphs</a:t>
            </a:r>
          </a:p>
          <a:p>
            <a:endParaRPr lang="en-US" dirty="0"/>
          </a:p>
          <a:p>
            <a:r>
              <a:rPr lang="en-US" dirty="0"/>
              <a:t>Add in label for surface and cave</a:t>
            </a:r>
          </a:p>
        </p:txBody>
      </p:sp>
      <p:sp>
        <p:nvSpPr>
          <p:cNvPr id="4" name="Slide Number Placeholder 3"/>
          <p:cNvSpPr>
            <a:spLocks noGrp="1"/>
          </p:cNvSpPr>
          <p:nvPr>
            <p:ph type="sldNum" sz="quarter" idx="5"/>
          </p:nvPr>
        </p:nvSpPr>
        <p:spPr/>
        <p:txBody>
          <a:bodyPr/>
          <a:lstStyle/>
          <a:p>
            <a:fld id="{7273B2BD-E1BE-4C3F-868F-C675CC11619A}" type="slidenum">
              <a:rPr lang="en-US" smtClean="0"/>
              <a:pPr/>
              <a:t>9</a:t>
            </a:fld>
            <a:endParaRPr lang="en-US"/>
          </a:p>
        </p:txBody>
      </p:sp>
    </p:spTree>
    <p:extLst>
      <p:ext uri="{BB962C8B-B14F-4D97-AF65-F5344CB8AC3E}">
        <p14:creationId xmlns:p14="http://schemas.microsoft.com/office/powerpoint/2010/main" xmlns="" val="3805912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in label for surface and cave</a:t>
            </a:r>
          </a:p>
          <a:p>
            <a:r>
              <a:rPr lang="en-US" dirty="0"/>
              <a:t>Reflect the image so sf is on left</a:t>
            </a:r>
          </a:p>
          <a:p>
            <a:r>
              <a:rPr lang="en-US" dirty="0"/>
              <a:t>Draw attention to the green fluorescence more explicitly “ here the green is fluorescence from their brains. If we zoom in…”</a:t>
            </a:r>
          </a:p>
          <a:p>
            <a:endParaRPr lang="en-US" dirty="0"/>
          </a:p>
          <a:p>
            <a:r>
              <a:rPr lang="en-US" dirty="0"/>
              <a:t>To understand those changes, I developed these special genetically modified animals which express a fluorescent protein in their brain; essentially that allows me to visually monitor brain activity in live fish.</a:t>
            </a:r>
          </a:p>
          <a:p>
            <a:endParaRPr lang="en-US" dirty="0"/>
          </a:p>
          <a:p>
            <a:r>
              <a:rPr lang="en-US" dirty="0"/>
              <a:t>Simplify the language you used on this slide; we made this fish that allows us to visualize their brain activity</a:t>
            </a:r>
          </a:p>
          <a:p>
            <a:endParaRPr lang="en-US" dirty="0"/>
          </a:p>
          <a:p>
            <a:r>
              <a:rPr lang="en-US" dirty="0"/>
              <a:t>Initially I studied loss off vision, </a:t>
            </a:r>
            <a:r>
              <a:rPr lang="en-US" dirty="0" err="1"/>
              <a:t>transsitoned</a:t>
            </a:r>
            <a:r>
              <a:rPr lang="en-US" dirty="0"/>
              <a:t> to olfactory bulb</a:t>
            </a:r>
          </a:p>
          <a:p>
            <a:endParaRPr lang="en-US" dirty="0"/>
          </a:p>
          <a:p>
            <a:r>
              <a:rPr lang="en-US" dirty="0"/>
              <a:t>Add a slide from the </a:t>
            </a:r>
            <a:r>
              <a:rPr lang="en-US" dirty="0" err="1"/>
              <a:t>gcamp</a:t>
            </a:r>
            <a:r>
              <a:rPr lang="en-US" dirty="0"/>
              <a:t> paper, explain more about the function of the protein. </a:t>
            </a:r>
            <a:r>
              <a:rPr lang="en-US" dirty="0" err="1"/>
              <a:t>Ths</a:t>
            </a:r>
            <a:r>
              <a:rPr lang="en-US" dirty="0"/>
              <a:t> is the first ...</a:t>
            </a:r>
          </a:p>
          <a:p>
            <a:r>
              <a:rPr lang="en-US" dirty="0"/>
              <a:t>Take advantage of the transparency of the fish to get high resolution videos</a:t>
            </a:r>
          </a:p>
          <a:p>
            <a:endParaRPr lang="en-US" dirty="0"/>
          </a:p>
          <a:p>
            <a:r>
              <a:rPr lang="en-US" dirty="0"/>
              <a:t>Talk about the strength of the two-photon/confocal imaging approach</a:t>
            </a:r>
          </a:p>
        </p:txBody>
      </p:sp>
      <p:sp>
        <p:nvSpPr>
          <p:cNvPr id="4" name="Slide Number Placeholder 3"/>
          <p:cNvSpPr>
            <a:spLocks noGrp="1"/>
          </p:cNvSpPr>
          <p:nvPr>
            <p:ph type="sldNum" sz="quarter" idx="5"/>
          </p:nvPr>
        </p:nvSpPr>
        <p:spPr/>
        <p:txBody>
          <a:bodyPr/>
          <a:lstStyle/>
          <a:p>
            <a:fld id="{554E6D1E-6738-4FBA-8F0C-AD8834B55791}" type="slidenum">
              <a:rPr lang="en-US" smtClean="0"/>
              <a:pPr/>
              <a:t>10</a:t>
            </a:fld>
            <a:endParaRPr lang="en-US"/>
          </a:p>
        </p:txBody>
      </p:sp>
    </p:spTree>
    <p:extLst>
      <p:ext uri="{BB962C8B-B14F-4D97-AF65-F5344CB8AC3E}">
        <p14:creationId xmlns:p14="http://schemas.microsoft.com/office/powerpoint/2010/main" xmlns="" val="3574544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for example, here we have the visual processing centers of the surface and cavefish. When a visual stimulus is [resented,  represented by the white box on the upper right, we can see a robust response in the surface fish, and a total lack of response in the cavefish. So why do the cavefish retain this brain area, when the eyes have been lost?</a:t>
            </a:r>
          </a:p>
        </p:txBody>
      </p:sp>
      <p:sp>
        <p:nvSpPr>
          <p:cNvPr id="4" name="Slide Number Placeholder 3"/>
          <p:cNvSpPr>
            <a:spLocks noGrp="1"/>
          </p:cNvSpPr>
          <p:nvPr>
            <p:ph type="sldNum" sz="quarter" idx="5"/>
          </p:nvPr>
        </p:nvSpPr>
        <p:spPr/>
        <p:txBody>
          <a:bodyPr/>
          <a:lstStyle/>
          <a:p>
            <a:fld id="{7273B2BD-E1BE-4C3F-868F-C675CC11619A}" type="slidenum">
              <a:rPr lang="en-US" smtClean="0"/>
              <a:pPr/>
              <a:t>11</a:t>
            </a:fld>
            <a:endParaRPr lang="en-US"/>
          </a:p>
        </p:txBody>
      </p:sp>
    </p:spTree>
    <p:extLst>
      <p:ext uri="{BB962C8B-B14F-4D97-AF65-F5344CB8AC3E}">
        <p14:creationId xmlns:p14="http://schemas.microsoft.com/office/powerpoint/2010/main" xmlns="" val="3174604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what we’ve found is that the cavefish has actually repurposed this area to process nonvisual inputs; here you can see the response to a tactile stimulation, and we think the cavefish is now using the brain area to </a:t>
            </a:r>
            <a:r>
              <a:rPr lang="en-US" dirty="0" err="1"/>
              <a:t>oritent</a:t>
            </a:r>
            <a:r>
              <a:rPr lang="en-US" dirty="0"/>
              <a:t> itself using tactile cues to map its environment</a:t>
            </a:r>
          </a:p>
          <a:p>
            <a:endParaRPr lang="en-US" dirty="0"/>
          </a:p>
          <a:p>
            <a:r>
              <a:rPr lang="en-US" dirty="0"/>
              <a:t>Delineate more strongly between your old work and your new work</a:t>
            </a:r>
          </a:p>
        </p:txBody>
      </p:sp>
      <p:sp>
        <p:nvSpPr>
          <p:cNvPr id="4" name="Slide Number Placeholder 3"/>
          <p:cNvSpPr>
            <a:spLocks noGrp="1"/>
          </p:cNvSpPr>
          <p:nvPr>
            <p:ph type="sldNum" sz="quarter" idx="5"/>
          </p:nvPr>
        </p:nvSpPr>
        <p:spPr/>
        <p:txBody>
          <a:bodyPr/>
          <a:lstStyle/>
          <a:p>
            <a:fld id="{7273B2BD-E1BE-4C3F-868F-C675CC11619A}" type="slidenum">
              <a:rPr lang="en-US" smtClean="0"/>
              <a:pPr/>
              <a:t>12</a:t>
            </a:fld>
            <a:endParaRPr lang="en-US"/>
          </a:p>
        </p:txBody>
      </p:sp>
    </p:spTree>
    <p:extLst>
      <p:ext uri="{BB962C8B-B14F-4D97-AF65-F5344CB8AC3E}">
        <p14:creationId xmlns:p14="http://schemas.microsoft.com/office/powerpoint/2010/main" xmlns="" val="97089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16" indent="0" algn="ctr">
              <a:buNone/>
              <a:defRPr>
                <a:solidFill>
                  <a:schemeClr val="tx1">
                    <a:tint val="75000"/>
                  </a:schemeClr>
                </a:solidFill>
              </a:defRPr>
            </a:lvl2pPr>
            <a:lvl3pPr marL="914431" indent="0" algn="ctr">
              <a:buNone/>
              <a:defRPr>
                <a:solidFill>
                  <a:schemeClr val="tx1">
                    <a:tint val="75000"/>
                  </a:schemeClr>
                </a:solidFill>
              </a:defRPr>
            </a:lvl3pPr>
            <a:lvl4pPr marL="1371647" indent="0" algn="ctr">
              <a:buNone/>
              <a:defRPr>
                <a:solidFill>
                  <a:schemeClr val="tx1">
                    <a:tint val="75000"/>
                  </a:schemeClr>
                </a:solidFill>
              </a:defRPr>
            </a:lvl4pPr>
            <a:lvl5pPr marL="1828863" indent="0" algn="ctr">
              <a:buNone/>
              <a:defRPr>
                <a:solidFill>
                  <a:schemeClr val="tx1">
                    <a:tint val="75000"/>
                  </a:schemeClr>
                </a:solidFill>
              </a:defRPr>
            </a:lvl5pPr>
            <a:lvl6pPr marL="2286078" indent="0" algn="ctr">
              <a:buNone/>
              <a:defRPr>
                <a:solidFill>
                  <a:schemeClr val="tx1">
                    <a:tint val="75000"/>
                  </a:schemeClr>
                </a:solidFill>
              </a:defRPr>
            </a:lvl6pPr>
            <a:lvl7pPr marL="2743294" indent="0" algn="ctr">
              <a:buNone/>
              <a:defRPr>
                <a:solidFill>
                  <a:schemeClr val="tx1">
                    <a:tint val="75000"/>
                  </a:schemeClr>
                </a:solidFill>
              </a:defRPr>
            </a:lvl7pPr>
            <a:lvl8pPr marL="3200509" indent="0" algn="ctr">
              <a:buNone/>
              <a:defRPr>
                <a:solidFill>
                  <a:schemeClr val="tx1">
                    <a:tint val="75000"/>
                  </a:schemeClr>
                </a:solidFill>
              </a:defRPr>
            </a:lvl8pPr>
            <a:lvl9pPr marL="36577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676CDE-FFEE-47A1-8232-AE850AC8EAE5}"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948DD-31CB-4C82-ACCD-4F62854E9D50}" type="slidenum">
              <a:rPr lang="en-US" smtClean="0"/>
              <a:pPr/>
              <a:t>‹#›</a:t>
            </a:fld>
            <a:endParaRPr lang="en-US"/>
          </a:p>
        </p:txBody>
      </p:sp>
    </p:spTree>
    <p:extLst>
      <p:ext uri="{BB962C8B-B14F-4D97-AF65-F5344CB8AC3E}">
        <p14:creationId xmlns:p14="http://schemas.microsoft.com/office/powerpoint/2010/main" xmlns="" val="707454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76CDE-FFEE-47A1-8232-AE850AC8EAE5}"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948DD-31CB-4C82-ACCD-4F62854E9D50}" type="slidenum">
              <a:rPr lang="en-US" smtClean="0"/>
              <a:pPr/>
              <a:t>‹#›</a:t>
            </a:fld>
            <a:endParaRPr lang="en-US"/>
          </a:p>
        </p:txBody>
      </p:sp>
    </p:spTree>
    <p:extLst>
      <p:ext uri="{BB962C8B-B14F-4D97-AF65-F5344CB8AC3E}">
        <p14:creationId xmlns:p14="http://schemas.microsoft.com/office/powerpoint/2010/main" xmlns="" val="179985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76CDE-FFEE-47A1-8232-AE850AC8EAE5}"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948DD-31CB-4C82-ACCD-4F62854E9D50}" type="slidenum">
              <a:rPr lang="en-US" smtClean="0"/>
              <a:pPr/>
              <a:t>‹#›</a:t>
            </a:fld>
            <a:endParaRPr lang="en-US"/>
          </a:p>
        </p:txBody>
      </p:sp>
    </p:spTree>
    <p:extLst>
      <p:ext uri="{BB962C8B-B14F-4D97-AF65-F5344CB8AC3E}">
        <p14:creationId xmlns:p14="http://schemas.microsoft.com/office/powerpoint/2010/main" xmlns="" val="1436395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1"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37" indent="0" algn="ctr">
              <a:buNone/>
              <a:defRPr sz="2400"/>
            </a:lvl2pPr>
            <a:lvl3pPr marL="914473" indent="0" algn="ctr">
              <a:buNone/>
              <a:defRPr sz="2400"/>
            </a:lvl3pPr>
            <a:lvl4pPr marL="1371710" indent="0" algn="ctr">
              <a:buNone/>
              <a:defRPr sz="2000"/>
            </a:lvl4pPr>
            <a:lvl5pPr marL="1828946" indent="0" algn="ctr">
              <a:buNone/>
              <a:defRPr sz="2000"/>
            </a:lvl5pPr>
            <a:lvl6pPr marL="2286183" indent="0" algn="ctr">
              <a:buNone/>
              <a:defRPr sz="2000"/>
            </a:lvl6pPr>
            <a:lvl7pPr marL="2743419" indent="0" algn="ctr">
              <a:buNone/>
              <a:defRPr sz="2000"/>
            </a:lvl7pPr>
            <a:lvl8pPr marL="3200656" indent="0" algn="ctr">
              <a:buNone/>
              <a:defRPr sz="2000"/>
            </a:lvl8pPr>
            <a:lvl9pPr marL="3657893" indent="0" algn="ctr">
              <a:buNone/>
              <a:defRPr sz="2000"/>
            </a:lvl9pPr>
          </a:lstStyle>
          <a:p>
            <a:r>
              <a:rPr lang="en-US" dirty="0"/>
              <a:t>Click to edit Master subtitle style</a:t>
            </a:r>
          </a:p>
        </p:txBody>
      </p:sp>
      <p:sp>
        <p:nvSpPr>
          <p:cNvPr id="5" name="Footer Placeholder 4"/>
          <p:cNvSpPr>
            <a:spLocks noGrp="1"/>
          </p:cNvSpPr>
          <p:nvPr>
            <p:ph type="ftr" sz="quarter" idx="11"/>
          </p:nvPr>
        </p:nvSpPr>
        <p:spPr>
          <a:xfrm>
            <a:off x="82751" y="6459785"/>
            <a:ext cx="12052702" cy="365125"/>
          </a:xfrm>
          <a:prstGeom prst="rect">
            <a:avLst/>
          </a:prstGeom>
        </p:spPr>
        <p:txBody>
          <a:bodyPr/>
          <a:lstStyle/>
          <a:p>
            <a:endParaRPr lang="en-US" dirty="0"/>
          </a:p>
        </p:txBody>
      </p:sp>
      <p:cxnSp>
        <p:nvCxnSpPr>
          <p:cNvPr id="9" name="Straight Connector 8"/>
          <p:cNvCxnSpPr/>
          <p:nvPr/>
        </p:nvCxnSpPr>
        <p:spPr>
          <a:xfrm>
            <a:off x="1207658" y="3420401"/>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xmlns="" id="{9379B64A-E95E-2553-6B94-180D7CC17FBF}"/>
              </a:ext>
            </a:extLst>
          </p:cNvPr>
          <p:cNvGrpSpPr/>
          <p:nvPr userDrawn="1"/>
        </p:nvGrpSpPr>
        <p:grpSpPr>
          <a:xfrm>
            <a:off x="0" y="6552239"/>
            <a:ext cx="12192000" cy="300954"/>
            <a:chOff x="0" y="6561117"/>
            <a:chExt cx="12192000" cy="300954"/>
          </a:xfrm>
        </p:grpSpPr>
        <p:cxnSp>
          <p:nvCxnSpPr>
            <p:cNvPr id="10" name="Straight Connector 9">
              <a:extLst>
                <a:ext uri="{FF2B5EF4-FFF2-40B4-BE49-F238E27FC236}">
                  <a16:creationId xmlns:a16="http://schemas.microsoft.com/office/drawing/2014/main" xmlns="" id="{89A77F5D-B21D-FC5B-BAEF-6A194C8654B3}"/>
                </a:ext>
              </a:extLst>
            </p:cNvPr>
            <p:cNvCxnSpPr/>
            <p:nvPr userDrawn="1"/>
          </p:nvCxnSpPr>
          <p:spPr>
            <a:xfrm>
              <a:off x="0" y="6561117"/>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C5C963FD-BB0B-74B5-CE5F-08C4BC578DAC}"/>
                </a:ext>
              </a:extLst>
            </p:cNvPr>
            <p:cNvSpPr/>
            <p:nvPr userDrawn="1"/>
          </p:nvSpPr>
          <p:spPr>
            <a:xfrm>
              <a:off x="0" y="6587751"/>
              <a:ext cx="12192000" cy="27432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a:p>
          </p:txBody>
        </p:sp>
      </p:grpSp>
    </p:spTree>
    <p:extLst>
      <p:ext uri="{BB962C8B-B14F-4D97-AF65-F5344CB8AC3E}">
        <p14:creationId xmlns:p14="http://schemas.microsoft.com/office/powerpoint/2010/main" xmlns="" val="527845904"/>
      </p:ext>
    </p:extLst>
  </p:cSld>
  <p:clrMapOvr>
    <a:masterClrMapping/>
  </p:clrMapOvr>
  <mc:AlternateContent xmlns:mc="http://schemas.openxmlformats.org/markup-compatibility/2006">
    <mc:Choice xmlns:p14="http://schemas.microsoft.com/office/powerpoint/2010/main" xmlns="" Requires="p14">
      <p:transition p14:dur="10">
        <p:cut/>
      </p:transition>
    </mc:Choice>
    <mc:Fallback>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1" y="77670"/>
            <a:ext cx="10058400" cy="600501"/>
          </a:xfrm>
        </p:spPr>
        <p:txBody>
          <a:bodyPr>
            <a:normAutofit/>
          </a:bodyPr>
          <a:lstStyle>
            <a:lvl1pPr marL="0">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1757370698"/>
      </p:ext>
    </p:extLst>
  </p:cSld>
  <p:clrMapOvr>
    <a:masterClrMapping/>
  </p:clrMapOvr>
  <mc:AlternateContent xmlns:mc="http://schemas.openxmlformats.org/markup-compatibility/2006">
    <mc:Choice xmlns:p14="http://schemas.microsoft.com/office/powerpoint/2010/main" xmlns="" Requires="p14">
      <p:transition p14:dur="10">
        <p:cut/>
      </p:transition>
    </mc:Choice>
    <mc:Fallback>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1"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37" indent="0">
              <a:buNone/>
              <a:defRPr sz="1800">
                <a:solidFill>
                  <a:schemeClr val="tx1">
                    <a:tint val="75000"/>
                  </a:schemeClr>
                </a:solidFill>
              </a:defRPr>
            </a:lvl2pPr>
            <a:lvl3pPr marL="914473" indent="0">
              <a:buNone/>
              <a:defRPr sz="1600">
                <a:solidFill>
                  <a:schemeClr val="tx1">
                    <a:tint val="75000"/>
                  </a:schemeClr>
                </a:solidFill>
              </a:defRPr>
            </a:lvl3pPr>
            <a:lvl4pPr marL="1371710" indent="0">
              <a:buNone/>
              <a:defRPr sz="1400">
                <a:solidFill>
                  <a:schemeClr val="tx1">
                    <a:tint val="75000"/>
                  </a:schemeClr>
                </a:solidFill>
              </a:defRPr>
            </a:lvl4pPr>
            <a:lvl5pPr marL="1828946" indent="0">
              <a:buNone/>
              <a:defRPr sz="1400">
                <a:solidFill>
                  <a:schemeClr val="tx1">
                    <a:tint val="75000"/>
                  </a:schemeClr>
                </a:solidFill>
              </a:defRPr>
            </a:lvl5pPr>
            <a:lvl6pPr marL="2286183" indent="0">
              <a:buNone/>
              <a:defRPr sz="1400">
                <a:solidFill>
                  <a:schemeClr val="tx1">
                    <a:tint val="75000"/>
                  </a:schemeClr>
                </a:solidFill>
              </a:defRPr>
            </a:lvl6pPr>
            <a:lvl7pPr marL="2743419" indent="0">
              <a:buNone/>
              <a:defRPr sz="1400">
                <a:solidFill>
                  <a:schemeClr val="tx1">
                    <a:tint val="75000"/>
                  </a:schemeClr>
                </a:solidFill>
              </a:defRPr>
            </a:lvl7pPr>
            <a:lvl8pPr marL="3200656" indent="0">
              <a:buNone/>
              <a:defRPr sz="1400">
                <a:solidFill>
                  <a:schemeClr val="tx1">
                    <a:tint val="75000"/>
                  </a:schemeClr>
                </a:solidFill>
              </a:defRPr>
            </a:lvl8pPr>
            <a:lvl9pPr marL="3657893"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3099816"/>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xmlns="" id="{96208A54-5746-8210-9B12-6BE09BB5D567}"/>
              </a:ext>
            </a:extLst>
          </p:cNvPr>
          <p:cNvGrpSpPr/>
          <p:nvPr userDrawn="1"/>
        </p:nvGrpSpPr>
        <p:grpSpPr>
          <a:xfrm>
            <a:off x="0" y="6552239"/>
            <a:ext cx="12192000" cy="300954"/>
            <a:chOff x="0" y="6561117"/>
            <a:chExt cx="12192000" cy="300954"/>
          </a:xfrm>
        </p:grpSpPr>
        <p:cxnSp>
          <p:nvCxnSpPr>
            <p:cNvPr id="5" name="Straight Connector 4">
              <a:extLst>
                <a:ext uri="{FF2B5EF4-FFF2-40B4-BE49-F238E27FC236}">
                  <a16:creationId xmlns:a16="http://schemas.microsoft.com/office/drawing/2014/main" xmlns="" id="{8C7BC575-4834-0B1B-E7EA-6BEF438DEC91}"/>
                </a:ext>
              </a:extLst>
            </p:cNvPr>
            <p:cNvCxnSpPr/>
            <p:nvPr userDrawn="1"/>
          </p:nvCxnSpPr>
          <p:spPr>
            <a:xfrm>
              <a:off x="0" y="6561117"/>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6ADBB7D5-9B21-9928-3F5F-FBE2C9614BC7}"/>
                </a:ext>
              </a:extLst>
            </p:cNvPr>
            <p:cNvSpPr/>
            <p:nvPr userDrawn="1"/>
          </p:nvSpPr>
          <p:spPr>
            <a:xfrm>
              <a:off x="0" y="6587751"/>
              <a:ext cx="12192000" cy="27432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a:p>
          </p:txBody>
        </p:sp>
      </p:grpSp>
    </p:spTree>
    <p:extLst>
      <p:ext uri="{BB962C8B-B14F-4D97-AF65-F5344CB8AC3E}">
        <p14:creationId xmlns:p14="http://schemas.microsoft.com/office/powerpoint/2010/main" xmlns="" val="210064793"/>
      </p:ext>
    </p:extLst>
  </p:cSld>
  <p:clrMapOvr>
    <a:masterClrMapping/>
  </p:clrMapOvr>
  <mc:AlternateContent xmlns:mc="http://schemas.openxmlformats.org/markup-compatibility/2006">
    <mc:Choice xmlns:p14="http://schemas.microsoft.com/office/powerpoint/2010/main" xmlns="" Requires="p14">
      <p:transition p14:dur="10">
        <p:cut/>
      </p:transition>
    </mc:Choice>
    <mc:Fallback>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2237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259659758"/>
      </p:ext>
    </p:extLst>
  </p:cSld>
  <p:clrMapOvr>
    <a:masterClrMapping/>
  </p:clrMapOvr>
  <mc:AlternateContent xmlns:mc="http://schemas.openxmlformats.org/markup-compatibility/2006">
    <mc:Choice xmlns:p14="http://schemas.microsoft.com/office/powerpoint/2010/main" xmlns="" Requires="p14">
      <p:transition p14:dur="10">
        <p:cut/>
      </p:transition>
    </mc:Choice>
    <mc:Fallback>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37" indent="0">
              <a:buNone/>
              <a:defRPr sz="2000" b="1"/>
            </a:lvl2pPr>
            <a:lvl3pPr marL="914473" indent="0">
              <a:buNone/>
              <a:defRPr sz="1800" b="1"/>
            </a:lvl3pPr>
            <a:lvl4pPr marL="1371710" indent="0">
              <a:buNone/>
              <a:defRPr sz="1600" b="1"/>
            </a:lvl4pPr>
            <a:lvl5pPr marL="1828946" indent="0">
              <a:buNone/>
              <a:defRPr sz="1600" b="1"/>
            </a:lvl5pPr>
            <a:lvl6pPr marL="2286183" indent="0">
              <a:buNone/>
              <a:defRPr sz="1600" b="1"/>
            </a:lvl6pPr>
            <a:lvl7pPr marL="2743419" indent="0">
              <a:buNone/>
              <a:defRPr sz="1600" b="1"/>
            </a:lvl7pPr>
            <a:lvl8pPr marL="3200656" indent="0">
              <a:buNone/>
              <a:defRPr sz="1600" b="1"/>
            </a:lvl8pPr>
            <a:lvl9pPr marL="3657893"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37" indent="0">
              <a:buNone/>
              <a:defRPr sz="2000" b="1"/>
            </a:lvl2pPr>
            <a:lvl3pPr marL="914473" indent="0">
              <a:buNone/>
              <a:defRPr sz="1800" b="1"/>
            </a:lvl3pPr>
            <a:lvl4pPr marL="1371710" indent="0">
              <a:buNone/>
              <a:defRPr sz="1600" b="1"/>
            </a:lvl4pPr>
            <a:lvl5pPr marL="1828946" indent="0">
              <a:buNone/>
              <a:defRPr sz="1600" b="1"/>
            </a:lvl5pPr>
            <a:lvl6pPr marL="2286183" indent="0">
              <a:buNone/>
              <a:defRPr sz="1600" b="1"/>
            </a:lvl6pPr>
            <a:lvl7pPr marL="2743419" indent="0">
              <a:buNone/>
              <a:defRPr sz="1600" b="1"/>
            </a:lvl7pPr>
            <a:lvl8pPr marL="3200656" indent="0">
              <a:buNone/>
              <a:defRPr sz="1600" b="1"/>
            </a:lvl8pPr>
            <a:lvl9pPr marL="365789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0" y="6459785"/>
            <a:ext cx="2472271" cy="365125"/>
          </a:xfrm>
          <a:prstGeom prst="rect">
            <a:avLst/>
          </a:prstGeom>
        </p:spPr>
        <p:txBody>
          <a:bodyPr/>
          <a:lstStyle/>
          <a:p>
            <a:fld id="{E9291C15-4604-4C96-93A2-9820FEC91331}" type="datetimeFigureOut">
              <a:rPr lang="en-US" smtClean="0"/>
              <a:pPr/>
              <a:t>1/16/2026</a:t>
            </a:fld>
            <a:endParaRPr lang="en-US"/>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900458" y="6459785"/>
            <a:ext cx="1312025" cy="365125"/>
          </a:xfrm>
          <a:prstGeom prst="rect">
            <a:avLst/>
          </a:prstGeom>
        </p:spPr>
        <p:txBody>
          <a:bodyPr/>
          <a:lstStyle/>
          <a:p>
            <a:fld id="{E910C20A-EDF6-4D61-83D1-762768AFD159}" type="slidenum">
              <a:rPr lang="en-US" smtClean="0"/>
              <a:pPr/>
              <a:t>‹#›</a:t>
            </a:fld>
            <a:endParaRPr lang="en-US"/>
          </a:p>
        </p:txBody>
      </p:sp>
    </p:spTree>
    <p:extLst>
      <p:ext uri="{BB962C8B-B14F-4D97-AF65-F5344CB8AC3E}">
        <p14:creationId xmlns:p14="http://schemas.microsoft.com/office/powerpoint/2010/main" xmlns="" val="1416291437"/>
      </p:ext>
    </p:extLst>
  </p:cSld>
  <p:clrMapOvr>
    <a:masterClrMapping/>
  </p:clrMapOvr>
  <mc:AlternateContent xmlns:mc="http://schemas.openxmlformats.org/markup-compatibility/2006">
    <mc:Choice xmlns:p14="http://schemas.microsoft.com/office/powerpoint/2010/main" xmlns="" Requires="p14">
      <p:transition p14:dur="10">
        <p:cut/>
      </p:transition>
    </mc:Choice>
    <mc:Fallback>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805218"/>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fld id="{E9291C15-4604-4C96-93A2-9820FEC91331}" type="datetimeFigureOut">
              <a:rPr lang="en-US" smtClean="0"/>
              <a:pPr/>
              <a:t>1/16/2026</a:t>
            </a:fld>
            <a:endParaRPr lang="en-US"/>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900458" y="6459785"/>
            <a:ext cx="1312025" cy="365125"/>
          </a:xfrm>
          <a:prstGeom prst="rect">
            <a:avLst/>
          </a:prstGeom>
        </p:spPr>
        <p:txBody>
          <a:bodyPr/>
          <a:lstStyle/>
          <a:p>
            <a:fld id="{E910C20A-EDF6-4D61-83D1-762768AFD159}" type="slidenum">
              <a:rPr lang="en-US" smtClean="0"/>
              <a:pPr/>
              <a:t>‹#›</a:t>
            </a:fld>
            <a:endParaRPr lang="en-US"/>
          </a:p>
        </p:txBody>
      </p:sp>
    </p:spTree>
    <p:extLst>
      <p:ext uri="{BB962C8B-B14F-4D97-AF65-F5344CB8AC3E}">
        <p14:creationId xmlns:p14="http://schemas.microsoft.com/office/powerpoint/2010/main" xmlns="" val="1286573201"/>
      </p:ext>
    </p:extLst>
  </p:cSld>
  <p:clrMapOvr>
    <a:masterClrMapping/>
  </p:clrMapOvr>
  <mc:AlternateContent xmlns:mc="http://schemas.openxmlformats.org/markup-compatibility/2006">
    <mc:Choice xmlns:p14="http://schemas.microsoft.com/office/powerpoint/2010/main" xmlns="" Requires="p14">
      <p:transition p14:dur="10">
        <p:cut/>
      </p:transition>
    </mc:Choice>
    <mc:Fallback>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E9291C15-4604-4C96-93A2-9820FEC91331}" type="datetimeFigureOut">
              <a:rPr lang="en-US" smtClean="0"/>
              <a:pPr/>
              <a:t>1/16/2026</a:t>
            </a:fld>
            <a:endParaRPr lang="en-US"/>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9900458" y="6459785"/>
            <a:ext cx="1312025" cy="365125"/>
          </a:xfrm>
          <a:prstGeom prst="rect">
            <a:avLst/>
          </a:prstGeom>
        </p:spPr>
        <p:txBody>
          <a:bodyPr/>
          <a:lstStyle/>
          <a:p>
            <a:fld id="{E910C20A-EDF6-4D61-83D1-762768AFD159}" type="slidenum">
              <a:rPr lang="en-US" smtClean="0"/>
              <a:pPr/>
              <a:t>‹#›</a:t>
            </a:fld>
            <a:endParaRPr lang="en-US"/>
          </a:p>
        </p:txBody>
      </p:sp>
    </p:spTree>
    <p:extLst>
      <p:ext uri="{BB962C8B-B14F-4D97-AF65-F5344CB8AC3E}">
        <p14:creationId xmlns:p14="http://schemas.microsoft.com/office/powerpoint/2010/main" xmlns="" val="1545435497"/>
      </p:ext>
    </p:extLst>
  </p:cSld>
  <p:clrMapOvr>
    <a:masterClrMapping/>
  </p:clrMapOvr>
  <mc:AlternateContent xmlns:mc="http://schemas.openxmlformats.org/markup-compatibility/2006">
    <mc:Choice xmlns:p14="http://schemas.microsoft.com/office/powerpoint/2010/main" xmlns="" Requires="p14">
      <p:transition p14:dur="10">
        <p:cut/>
      </p:transition>
    </mc:Choice>
    <mc:Fallback>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37" indent="0">
              <a:buNone/>
              <a:defRPr sz="1200"/>
            </a:lvl2pPr>
            <a:lvl3pPr marL="914473" indent="0">
              <a:buNone/>
              <a:defRPr sz="1000"/>
            </a:lvl3pPr>
            <a:lvl4pPr marL="1371710" indent="0">
              <a:buNone/>
              <a:defRPr sz="900"/>
            </a:lvl4pPr>
            <a:lvl5pPr marL="1828946" indent="0">
              <a:buNone/>
              <a:defRPr sz="900"/>
            </a:lvl5pPr>
            <a:lvl6pPr marL="2286183" indent="0">
              <a:buNone/>
              <a:defRPr sz="900"/>
            </a:lvl6pPr>
            <a:lvl7pPr marL="2743419" indent="0">
              <a:buNone/>
              <a:defRPr sz="900"/>
            </a:lvl7pPr>
            <a:lvl8pPr marL="3200656" indent="0">
              <a:buNone/>
              <a:defRPr sz="900"/>
            </a:lvl8pPr>
            <a:lvl9pPr marL="3657893"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E9291C15-4604-4C96-93A2-9820FEC91331}" type="datetimeFigureOut">
              <a:rPr lang="en-US" smtClean="0"/>
              <a:pPr/>
              <a:t>1/16/2026</a:t>
            </a:fld>
            <a:endParaRPr lang="en-US"/>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lvl1pPr>
              <a:defRPr>
                <a:solidFill>
                  <a:schemeClr val="tx2"/>
                </a:solidFill>
              </a:defRPr>
            </a:lvl1pPr>
          </a:lstStyle>
          <a:p>
            <a:fld id="{E910C20A-EDF6-4D61-83D1-762768AFD159}" type="slidenum">
              <a:rPr lang="en-US" smtClean="0"/>
              <a:pPr/>
              <a:t>‹#›</a:t>
            </a:fld>
            <a:endParaRPr lang="en-US"/>
          </a:p>
        </p:txBody>
      </p:sp>
    </p:spTree>
    <p:extLst>
      <p:ext uri="{BB962C8B-B14F-4D97-AF65-F5344CB8AC3E}">
        <p14:creationId xmlns:p14="http://schemas.microsoft.com/office/powerpoint/2010/main" xmlns="" val="2710069479"/>
      </p:ext>
    </p:extLst>
  </p:cSld>
  <p:clrMapOvr>
    <a:masterClrMapping/>
  </p:clrMapOvr>
  <mc:AlternateContent xmlns:mc="http://schemas.openxmlformats.org/markup-compatibility/2006">
    <mc:Choice xmlns:p14="http://schemas.microsoft.com/office/powerpoint/2010/main" xmlns="" Requires="p14">
      <p:transition p14:dur="10">
        <p:cut/>
      </p:transition>
    </mc:Choice>
    <mc:Fallback>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76CDE-FFEE-47A1-8232-AE850AC8EAE5}"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948DD-31CB-4C82-ACCD-4F62854E9D50}" type="slidenum">
              <a:rPr lang="en-US" smtClean="0"/>
              <a:pPr/>
              <a:t>‹#›</a:t>
            </a:fld>
            <a:endParaRPr lang="en-US"/>
          </a:p>
        </p:txBody>
      </p:sp>
    </p:spTree>
    <p:extLst>
      <p:ext uri="{BB962C8B-B14F-4D97-AF65-F5344CB8AC3E}">
        <p14:creationId xmlns:p14="http://schemas.microsoft.com/office/powerpoint/2010/main" xmlns="" val="156399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cstate="print"/>
            <a:stretch>
              <a:fillRect/>
            </a:stretch>
          </a:blipFill>
        </p:spPr>
        <p:txBody>
          <a:bodyPr lIns="457200" tIns="457200" anchor="t"/>
          <a:lstStyle>
            <a:lvl1pPr marL="0" indent="0">
              <a:buNone/>
              <a:defRPr sz="3200">
                <a:solidFill>
                  <a:schemeClr val="bg1"/>
                </a:solidFill>
              </a:defRPr>
            </a:lvl1pPr>
            <a:lvl2pPr marL="457237" indent="0">
              <a:buNone/>
              <a:defRPr sz="2800"/>
            </a:lvl2pPr>
            <a:lvl3pPr marL="914473" indent="0">
              <a:buNone/>
              <a:defRPr sz="2400"/>
            </a:lvl3pPr>
            <a:lvl4pPr marL="1371710" indent="0">
              <a:buNone/>
              <a:defRPr sz="2000"/>
            </a:lvl4pPr>
            <a:lvl5pPr marL="1828946" indent="0">
              <a:buNone/>
              <a:defRPr sz="2000"/>
            </a:lvl5pPr>
            <a:lvl6pPr marL="2286183" indent="0">
              <a:buNone/>
              <a:defRPr sz="2000"/>
            </a:lvl6pPr>
            <a:lvl7pPr marL="2743419" indent="0">
              <a:buNone/>
              <a:defRPr sz="2000"/>
            </a:lvl7pPr>
            <a:lvl8pPr marL="3200656" indent="0">
              <a:buNone/>
              <a:defRPr sz="2000"/>
            </a:lvl8pPr>
            <a:lvl9pPr marL="365789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37" indent="0">
              <a:buNone/>
              <a:defRPr sz="1200"/>
            </a:lvl2pPr>
            <a:lvl3pPr marL="914473" indent="0">
              <a:buNone/>
              <a:defRPr sz="1000"/>
            </a:lvl3pPr>
            <a:lvl4pPr marL="1371710" indent="0">
              <a:buNone/>
              <a:defRPr sz="900"/>
            </a:lvl4pPr>
            <a:lvl5pPr marL="1828946" indent="0">
              <a:buNone/>
              <a:defRPr sz="900"/>
            </a:lvl5pPr>
            <a:lvl6pPr marL="2286183" indent="0">
              <a:buNone/>
              <a:defRPr sz="900"/>
            </a:lvl6pPr>
            <a:lvl7pPr marL="2743419" indent="0">
              <a:buNone/>
              <a:defRPr sz="900"/>
            </a:lvl7pPr>
            <a:lvl8pPr marL="3200656" indent="0">
              <a:buNone/>
              <a:defRPr sz="900"/>
            </a:lvl8pPr>
            <a:lvl9pPr marL="3657893"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E9291C15-4604-4C96-93A2-9820FEC91331}" type="datetimeFigureOut">
              <a:rPr lang="en-US" smtClean="0"/>
              <a:pPr/>
              <a:t>1/16/2026</a:t>
            </a:fld>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E910C20A-EDF6-4D61-83D1-762768AFD159}" type="slidenum">
              <a:rPr lang="en-US" smtClean="0"/>
              <a:pPr/>
              <a:t>‹#›</a:t>
            </a:fld>
            <a:endParaRPr lang="en-US"/>
          </a:p>
        </p:txBody>
      </p:sp>
    </p:spTree>
    <p:extLst>
      <p:ext uri="{BB962C8B-B14F-4D97-AF65-F5344CB8AC3E}">
        <p14:creationId xmlns:p14="http://schemas.microsoft.com/office/powerpoint/2010/main" xmlns="" val="87108687"/>
      </p:ext>
    </p:extLst>
  </p:cSld>
  <p:clrMapOvr>
    <a:masterClrMapping/>
  </p:clrMapOvr>
  <mc:AlternateContent xmlns:mc="http://schemas.openxmlformats.org/markup-compatibility/2006">
    <mc:Choice xmlns:p14="http://schemas.microsoft.com/office/powerpoint/2010/main" xmlns="" Requires="p14">
      <p:transition p14:dur="10">
        <p:cut/>
      </p:transition>
    </mc:Choice>
    <mc:Fallback>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E9291C15-4604-4C96-93A2-9820FEC91331}" type="datetimeFigureOut">
              <a:rPr lang="en-US" smtClean="0"/>
              <a:pPr/>
              <a:t>1/16/2026</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E910C20A-EDF6-4D61-83D1-762768AFD159}" type="slidenum">
              <a:rPr lang="en-US" smtClean="0"/>
              <a:pPr/>
              <a:t>‹#›</a:t>
            </a:fld>
            <a:endParaRPr lang="en-US"/>
          </a:p>
        </p:txBody>
      </p:sp>
    </p:spTree>
    <p:extLst>
      <p:ext uri="{BB962C8B-B14F-4D97-AF65-F5344CB8AC3E}">
        <p14:creationId xmlns:p14="http://schemas.microsoft.com/office/powerpoint/2010/main" xmlns="" val="2775825141"/>
      </p:ext>
    </p:extLst>
  </p:cSld>
  <p:clrMapOvr>
    <a:masterClrMapping/>
  </p:clrMapOvr>
  <mc:AlternateContent xmlns:mc="http://schemas.openxmlformats.org/markup-compatibility/2006">
    <mc:Choice xmlns:p14="http://schemas.microsoft.com/office/powerpoint/2010/main" xmlns="" Requires="p14">
      <p:transition p14:dur="10">
        <p:cut/>
      </p:transition>
    </mc:Choice>
    <mc:Fallback>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9"/>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E9291C15-4604-4C96-93A2-9820FEC91331}" type="datetimeFigureOut">
              <a:rPr lang="en-US" smtClean="0"/>
              <a:pPr/>
              <a:t>1/16/2026</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E910C20A-EDF6-4D61-83D1-762768AFD159}" type="slidenum">
              <a:rPr lang="en-US" smtClean="0"/>
              <a:pPr/>
              <a:t>‹#›</a:t>
            </a:fld>
            <a:endParaRPr lang="en-US"/>
          </a:p>
        </p:txBody>
      </p:sp>
    </p:spTree>
    <p:extLst>
      <p:ext uri="{BB962C8B-B14F-4D97-AF65-F5344CB8AC3E}">
        <p14:creationId xmlns:p14="http://schemas.microsoft.com/office/powerpoint/2010/main" xmlns="" val="1953908089"/>
      </p:ext>
    </p:extLst>
  </p:cSld>
  <p:clrMapOvr>
    <a:masterClrMapping/>
  </p:clrMapOvr>
  <mc:AlternateContent xmlns:mc="http://schemas.openxmlformats.org/markup-compatibility/2006">
    <mc:Choice xmlns:p14="http://schemas.microsoft.com/office/powerpoint/2010/main" xmlns="" Requires="p14">
      <p:transition p14:dur="10">
        <p:cut/>
      </p:transition>
    </mc:Choice>
    <mc:Fallback>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29EC5-8D2D-9A1D-6CF4-B3763B369D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F722411-6A43-A596-AF9C-B2A9012434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E8A8E3A-59EE-CB54-3124-D15AB5FEF5FD}"/>
              </a:ext>
            </a:extLst>
          </p:cNvPr>
          <p:cNvSpPr>
            <a:spLocks noGrp="1"/>
          </p:cNvSpPr>
          <p:nvPr>
            <p:ph type="dt" sz="half" idx="10"/>
          </p:nvPr>
        </p:nvSpPr>
        <p:spPr/>
        <p:txBody>
          <a:bodyPr/>
          <a:lstStyle/>
          <a:p>
            <a:fld id="{64F0E216-BA48-4F04-AC4F-645AA0DD6AC6}" type="datetimeFigureOut">
              <a:rPr lang="en-US" smtClean="0"/>
              <a:pPr/>
              <a:t>1/16/2026</a:t>
            </a:fld>
            <a:endParaRPr lang="en-US" dirty="0"/>
          </a:p>
        </p:txBody>
      </p:sp>
      <p:sp>
        <p:nvSpPr>
          <p:cNvPr id="5" name="Footer Placeholder 4">
            <a:extLst>
              <a:ext uri="{FF2B5EF4-FFF2-40B4-BE49-F238E27FC236}">
                <a16:creationId xmlns:a16="http://schemas.microsoft.com/office/drawing/2014/main" xmlns="" id="{CF631EE1-6D9B-F692-EFA1-B03F56BDE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E793CC-06B0-25AB-B206-6910F74FB516}"/>
              </a:ext>
            </a:extLst>
          </p:cNvPr>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xmlns="" val="3909427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4F293D-5E3D-4858-43D2-0E5882F5E6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DCC283-7714-28C0-182B-8838AC8389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2F3E22-2843-CA1C-37E3-B5FEFE44D141}"/>
              </a:ext>
            </a:extLst>
          </p:cNvPr>
          <p:cNvSpPr>
            <a:spLocks noGrp="1"/>
          </p:cNvSpPr>
          <p:nvPr>
            <p:ph type="dt" sz="half" idx="10"/>
          </p:nvPr>
        </p:nvSpPr>
        <p:spPr/>
        <p:txBody>
          <a:bodyPr/>
          <a:lstStyle/>
          <a:p>
            <a:fld id="{64F0E216-BA48-4F04-AC4F-645AA0DD6AC6}" type="datetimeFigureOut">
              <a:rPr lang="en-US" smtClean="0"/>
              <a:pPr/>
              <a:t>1/16/2026</a:t>
            </a:fld>
            <a:endParaRPr lang="en-US"/>
          </a:p>
        </p:txBody>
      </p:sp>
      <p:sp>
        <p:nvSpPr>
          <p:cNvPr id="5" name="Footer Placeholder 4">
            <a:extLst>
              <a:ext uri="{FF2B5EF4-FFF2-40B4-BE49-F238E27FC236}">
                <a16:creationId xmlns:a16="http://schemas.microsoft.com/office/drawing/2014/main" xmlns="" id="{60D70CBA-81FD-8E4F-FB71-E2C235E8A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D9EA07-03E5-82AE-C133-ED138661F5A0}"/>
              </a:ext>
            </a:extLst>
          </p:cNvPr>
          <p:cNvSpPr>
            <a:spLocks noGrp="1"/>
          </p:cNvSpPr>
          <p:nvPr>
            <p:ph type="sldNum" sz="quarter" idx="12"/>
          </p:nvPr>
        </p:nvSpPr>
        <p:spPr/>
        <p:txBody>
          <a:bodyPr/>
          <a:lstStyle/>
          <a:p>
            <a:fld id="{D39607A7-8386-47DB-8578-DDEDD194E5D4}" type="slidenum">
              <a:rPr lang="en-US" smtClean="0"/>
              <a:pPr/>
              <a:t>‹#›</a:t>
            </a:fld>
            <a:endParaRPr lang="en-US"/>
          </a:p>
        </p:txBody>
      </p:sp>
    </p:spTree>
    <p:extLst>
      <p:ext uri="{BB962C8B-B14F-4D97-AF65-F5344CB8AC3E}">
        <p14:creationId xmlns:p14="http://schemas.microsoft.com/office/powerpoint/2010/main" xmlns="" val="743267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11E563-E2C7-0107-AC56-ADC1184431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0C0E84B-8CCA-404C-2568-84DA4A80A4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6020348-483C-F4A9-6627-C63886F6C516}"/>
              </a:ext>
            </a:extLst>
          </p:cNvPr>
          <p:cNvSpPr>
            <a:spLocks noGrp="1"/>
          </p:cNvSpPr>
          <p:nvPr>
            <p:ph type="dt" sz="half" idx="10"/>
          </p:nvPr>
        </p:nvSpPr>
        <p:spPr/>
        <p:txBody>
          <a:bodyPr/>
          <a:lstStyle/>
          <a:p>
            <a:fld id="{64F0E216-BA48-4F04-AC4F-645AA0DD6AC6}" type="datetimeFigureOut">
              <a:rPr lang="en-US" smtClean="0"/>
              <a:pPr/>
              <a:t>1/16/2026</a:t>
            </a:fld>
            <a:endParaRPr lang="en-US"/>
          </a:p>
        </p:txBody>
      </p:sp>
      <p:sp>
        <p:nvSpPr>
          <p:cNvPr id="5" name="Footer Placeholder 4">
            <a:extLst>
              <a:ext uri="{FF2B5EF4-FFF2-40B4-BE49-F238E27FC236}">
                <a16:creationId xmlns:a16="http://schemas.microsoft.com/office/drawing/2014/main" xmlns="" id="{C7A20542-EC1D-1CDC-3126-5AA8070DE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F7ABE5-FFB4-554C-3F63-8342E9CF241F}"/>
              </a:ext>
            </a:extLst>
          </p:cNvPr>
          <p:cNvSpPr>
            <a:spLocks noGrp="1"/>
          </p:cNvSpPr>
          <p:nvPr>
            <p:ph type="sldNum" sz="quarter" idx="12"/>
          </p:nvPr>
        </p:nvSpPr>
        <p:spPr/>
        <p:txBody>
          <a:bodyPr/>
          <a:lstStyle/>
          <a:p>
            <a:fld id="{D39607A7-8386-47DB-8578-DDEDD194E5D4}" type="slidenum">
              <a:rPr lang="en-US" smtClean="0"/>
              <a:pPr/>
              <a:t>‹#›</a:t>
            </a:fld>
            <a:endParaRPr lang="en-US"/>
          </a:p>
        </p:txBody>
      </p:sp>
    </p:spTree>
    <p:extLst>
      <p:ext uri="{BB962C8B-B14F-4D97-AF65-F5344CB8AC3E}">
        <p14:creationId xmlns:p14="http://schemas.microsoft.com/office/powerpoint/2010/main" xmlns="" val="2941325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18E7FA-3E3D-959C-CC41-27BC9E720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32D3F5-261C-A766-E7A8-FB3CA1EF6C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B57572A-97E9-1099-E12D-7E3C905831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8542638-5901-1B1F-423E-5FA23F7B9849}"/>
              </a:ext>
            </a:extLst>
          </p:cNvPr>
          <p:cNvSpPr>
            <a:spLocks noGrp="1"/>
          </p:cNvSpPr>
          <p:nvPr>
            <p:ph type="dt" sz="half" idx="10"/>
          </p:nvPr>
        </p:nvSpPr>
        <p:spPr/>
        <p:txBody>
          <a:bodyPr/>
          <a:lstStyle/>
          <a:p>
            <a:fld id="{64F0E216-BA48-4F04-AC4F-645AA0DD6AC6}" type="datetimeFigureOut">
              <a:rPr lang="en-US" smtClean="0"/>
              <a:pPr/>
              <a:t>1/16/2026</a:t>
            </a:fld>
            <a:endParaRPr lang="en-US"/>
          </a:p>
        </p:txBody>
      </p:sp>
      <p:sp>
        <p:nvSpPr>
          <p:cNvPr id="6" name="Footer Placeholder 5">
            <a:extLst>
              <a:ext uri="{FF2B5EF4-FFF2-40B4-BE49-F238E27FC236}">
                <a16:creationId xmlns:a16="http://schemas.microsoft.com/office/drawing/2014/main" xmlns="" id="{67E0DC36-FB6B-933F-A38C-577A67C2FD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555E2A7-40BD-9B46-8013-4A6456B4F96E}"/>
              </a:ext>
            </a:extLst>
          </p:cNvPr>
          <p:cNvSpPr>
            <a:spLocks noGrp="1"/>
          </p:cNvSpPr>
          <p:nvPr>
            <p:ph type="sldNum" sz="quarter" idx="12"/>
          </p:nvPr>
        </p:nvSpPr>
        <p:spPr/>
        <p:txBody>
          <a:bodyPr/>
          <a:lstStyle/>
          <a:p>
            <a:fld id="{D39607A7-8386-47DB-8578-DDEDD194E5D4}" type="slidenum">
              <a:rPr lang="en-US" smtClean="0"/>
              <a:pPr/>
              <a:t>‹#›</a:t>
            </a:fld>
            <a:endParaRPr lang="en-US"/>
          </a:p>
        </p:txBody>
      </p:sp>
    </p:spTree>
    <p:extLst>
      <p:ext uri="{BB962C8B-B14F-4D97-AF65-F5344CB8AC3E}">
        <p14:creationId xmlns:p14="http://schemas.microsoft.com/office/powerpoint/2010/main" xmlns="" val="84677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4C6C7-A88D-2FFC-B925-2AAC448CF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9B8AB78-2831-45CA-6752-3EF94D433E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3096ED5-8742-8602-AD60-C154734D90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12652C1-933A-CDDD-E2F2-FCFF913016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78E5BCA-4AE0-654F-00A7-70C2DB084F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BAE6D2A-164B-6D9D-2395-A86B7BA7E895}"/>
              </a:ext>
            </a:extLst>
          </p:cNvPr>
          <p:cNvSpPr>
            <a:spLocks noGrp="1"/>
          </p:cNvSpPr>
          <p:nvPr>
            <p:ph type="dt" sz="half" idx="10"/>
          </p:nvPr>
        </p:nvSpPr>
        <p:spPr/>
        <p:txBody>
          <a:bodyPr/>
          <a:lstStyle/>
          <a:p>
            <a:fld id="{64F0E216-BA48-4F04-AC4F-645AA0DD6AC6}" type="datetimeFigureOut">
              <a:rPr lang="en-US" smtClean="0"/>
              <a:pPr/>
              <a:t>1/16/2026</a:t>
            </a:fld>
            <a:endParaRPr lang="en-US"/>
          </a:p>
        </p:txBody>
      </p:sp>
      <p:sp>
        <p:nvSpPr>
          <p:cNvPr id="8" name="Footer Placeholder 7">
            <a:extLst>
              <a:ext uri="{FF2B5EF4-FFF2-40B4-BE49-F238E27FC236}">
                <a16:creationId xmlns:a16="http://schemas.microsoft.com/office/drawing/2014/main" xmlns="" id="{8FB3DB00-C47E-CDFB-C5D9-2F551A4B1C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2A8A8E7-4CDB-A9B5-C1D3-21D486AF04D4}"/>
              </a:ext>
            </a:extLst>
          </p:cNvPr>
          <p:cNvSpPr>
            <a:spLocks noGrp="1"/>
          </p:cNvSpPr>
          <p:nvPr>
            <p:ph type="sldNum" sz="quarter" idx="12"/>
          </p:nvPr>
        </p:nvSpPr>
        <p:spPr/>
        <p:txBody>
          <a:bodyPr/>
          <a:lstStyle/>
          <a:p>
            <a:fld id="{D39607A7-8386-47DB-8578-DDEDD194E5D4}" type="slidenum">
              <a:rPr lang="en-US" smtClean="0"/>
              <a:pPr/>
              <a:t>‹#›</a:t>
            </a:fld>
            <a:endParaRPr lang="en-US"/>
          </a:p>
        </p:txBody>
      </p:sp>
    </p:spTree>
    <p:extLst>
      <p:ext uri="{BB962C8B-B14F-4D97-AF65-F5344CB8AC3E}">
        <p14:creationId xmlns:p14="http://schemas.microsoft.com/office/powerpoint/2010/main" xmlns="" val="1728385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3D0F66-8AA9-60A6-22FD-EBBBBC5B79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B57D411-3203-2777-F9BB-3F1996631D68}"/>
              </a:ext>
            </a:extLst>
          </p:cNvPr>
          <p:cNvSpPr>
            <a:spLocks noGrp="1"/>
          </p:cNvSpPr>
          <p:nvPr>
            <p:ph type="dt" sz="half" idx="10"/>
          </p:nvPr>
        </p:nvSpPr>
        <p:spPr/>
        <p:txBody>
          <a:bodyPr/>
          <a:lstStyle/>
          <a:p>
            <a:fld id="{64F0E216-BA48-4F04-AC4F-645AA0DD6AC6}" type="datetimeFigureOut">
              <a:rPr lang="en-US" smtClean="0"/>
              <a:pPr/>
              <a:t>1/16/2026</a:t>
            </a:fld>
            <a:endParaRPr lang="en-US"/>
          </a:p>
        </p:txBody>
      </p:sp>
      <p:sp>
        <p:nvSpPr>
          <p:cNvPr id="4" name="Footer Placeholder 3">
            <a:extLst>
              <a:ext uri="{FF2B5EF4-FFF2-40B4-BE49-F238E27FC236}">
                <a16:creationId xmlns:a16="http://schemas.microsoft.com/office/drawing/2014/main" xmlns="" id="{E94C4211-FFB3-E5D7-A5CE-7F21E342CB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A08E3D7-587B-0079-3CA4-661F52DE8548}"/>
              </a:ext>
            </a:extLst>
          </p:cNvPr>
          <p:cNvSpPr>
            <a:spLocks noGrp="1"/>
          </p:cNvSpPr>
          <p:nvPr>
            <p:ph type="sldNum" sz="quarter" idx="12"/>
          </p:nvPr>
        </p:nvSpPr>
        <p:spPr/>
        <p:txBody>
          <a:bodyPr/>
          <a:lstStyle/>
          <a:p>
            <a:fld id="{D39607A7-8386-47DB-8578-DDEDD194E5D4}" type="slidenum">
              <a:rPr lang="en-US" smtClean="0"/>
              <a:pPr/>
              <a:t>‹#›</a:t>
            </a:fld>
            <a:endParaRPr lang="en-US"/>
          </a:p>
        </p:txBody>
      </p:sp>
    </p:spTree>
    <p:extLst>
      <p:ext uri="{BB962C8B-B14F-4D97-AF65-F5344CB8AC3E}">
        <p14:creationId xmlns:p14="http://schemas.microsoft.com/office/powerpoint/2010/main" xmlns="" val="3447135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EF27E0D-565B-3C7B-8FA1-1E071D314594}"/>
              </a:ext>
            </a:extLst>
          </p:cNvPr>
          <p:cNvSpPr>
            <a:spLocks noGrp="1"/>
          </p:cNvSpPr>
          <p:nvPr>
            <p:ph type="dt" sz="half" idx="10"/>
          </p:nvPr>
        </p:nvSpPr>
        <p:spPr/>
        <p:txBody>
          <a:bodyPr/>
          <a:lstStyle/>
          <a:p>
            <a:fld id="{64F0E216-BA48-4F04-AC4F-645AA0DD6AC6}" type="datetimeFigureOut">
              <a:rPr lang="en-US" smtClean="0"/>
              <a:pPr/>
              <a:t>1/16/2026</a:t>
            </a:fld>
            <a:endParaRPr lang="en-US"/>
          </a:p>
        </p:txBody>
      </p:sp>
      <p:sp>
        <p:nvSpPr>
          <p:cNvPr id="3" name="Footer Placeholder 2">
            <a:extLst>
              <a:ext uri="{FF2B5EF4-FFF2-40B4-BE49-F238E27FC236}">
                <a16:creationId xmlns:a16="http://schemas.microsoft.com/office/drawing/2014/main" xmlns="" id="{97845CB3-B3D4-8AF3-8A29-D7E19FD8E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785FB9-6EC7-4DC7-E2E9-293D394AAE0E}"/>
              </a:ext>
            </a:extLst>
          </p:cNvPr>
          <p:cNvSpPr>
            <a:spLocks noGrp="1"/>
          </p:cNvSpPr>
          <p:nvPr>
            <p:ph type="sldNum" sz="quarter" idx="12"/>
          </p:nvPr>
        </p:nvSpPr>
        <p:spPr/>
        <p:txBody>
          <a:bodyPr/>
          <a:lstStyle/>
          <a:p>
            <a:fld id="{D39607A7-8386-47DB-8578-DDEDD194E5D4}" type="slidenum">
              <a:rPr lang="en-US" smtClean="0"/>
              <a:pPr/>
              <a:t>‹#›</a:t>
            </a:fld>
            <a:endParaRPr lang="en-US"/>
          </a:p>
        </p:txBody>
      </p:sp>
    </p:spTree>
    <p:extLst>
      <p:ext uri="{BB962C8B-B14F-4D97-AF65-F5344CB8AC3E}">
        <p14:creationId xmlns:p14="http://schemas.microsoft.com/office/powerpoint/2010/main" xmlns="" val="203900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042">
                <a:solidFill>
                  <a:schemeClr val="tx1">
                    <a:tint val="75000"/>
                  </a:schemeClr>
                </a:solidFill>
              </a:defRPr>
            </a:lvl1pPr>
            <a:lvl2pPr marL="457216" indent="0">
              <a:buNone/>
              <a:defRPr sz="1833">
                <a:solidFill>
                  <a:schemeClr val="tx1">
                    <a:tint val="75000"/>
                  </a:schemeClr>
                </a:solidFill>
              </a:defRPr>
            </a:lvl2pPr>
            <a:lvl3pPr marL="914431" indent="0">
              <a:buNone/>
              <a:defRPr sz="1625">
                <a:solidFill>
                  <a:schemeClr val="tx1">
                    <a:tint val="75000"/>
                  </a:schemeClr>
                </a:solidFill>
              </a:defRPr>
            </a:lvl3pPr>
            <a:lvl4pPr marL="1371647" indent="0">
              <a:buNone/>
              <a:defRPr sz="1417">
                <a:solidFill>
                  <a:schemeClr val="tx1">
                    <a:tint val="75000"/>
                  </a:schemeClr>
                </a:solidFill>
              </a:defRPr>
            </a:lvl4pPr>
            <a:lvl5pPr marL="1828863" indent="0">
              <a:buNone/>
              <a:defRPr sz="1417">
                <a:solidFill>
                  <a:schemeClr val="tx1">
                    <a:tint val="75000"/>
                  </a:schemeClr>
                </a:solidFill>
              </a:defRPr>
            </a:lvl5pPr>
            <a:lvl6pPr marL="2286078" indent="0">
              <a:buNone/>
              <a:defRPr sz="1417">
                <a:solidFill>
                  <a:schemeClr val="tx1">
                    <a:tint val="75000"/>
                  </a:schemeClr>
                </a:solidFill>
              </a:defRPr>
            </a:lvl6pPr>
            <a:lvl7pPr marL="2743294" indent="0">
              <a:buNone/>
              <a:defRPr sz="1417">
                <a:solidFill>
                  <a:schemeClr val="tx1">
                    <a:tint val="75000"/>
                  </a:schemeClr>
                </a:solidFill>
              </a:defRPr>
            </a:lvl7pPr>
            <a:lvl8pPr marL="3200509" indent="0">
              <a:buNone/>
              <a:defRPr sz="1417">
                <a:solidFill>
                  <a:schemeClr val="tx1">
                    <a:tint val="75000"/>
                  </a:schemeClr>
                </a:solidFill>
              </a:defRPr>
            </a:lvl8pPr>
            <a:lvl9pPr marL="3657726" indent="0">
              <a:buNone/>
              <a:defRPr sz="141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676CDE-FFEE-47A1-8232-AE850AC8EAE5}"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948DD-31CB-4C82-ACCD-4F62854E9D50}" type="slidenum">
              <a:rPr lang="en-US" smtClean="0"/>
              <a:pPr/>
              <a:t>‹#›</a:t>
            </a:fld>
            <a:endParaRPr lang="en-US"/>
          </a:p>
        </p:txBody>
      </p:sp>
    </p:spTree>
    <p:extLst>
      <p:ext uri="{BB962C8B-B14F-4D97-AF65-F5344CB8AC3E}">
        <p14:creationId xmlns:p14="http://schemas.microsoft.com/office/powerpoint/2010/main" xmlns="" val="1259227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A0F10A-7462-8F4A-1641-772CB9DC86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F67A5A0-944E-D2FF-C8B8-8FD3AA8EE4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B6830B-9B10-9478-D4C3-96FBE0535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AB5D07-5CC8-BB9C-994A-A3D64922B651}"/>
              </a:ext>
            </a:extLst>
          </p:cNvPr>
          <p:cNvSpPr>
            <a:spLocks noGrp="1"/>
          </p:cNvSpPr>
          <p:nvPr>
            <p:ph type="dt" sz="half" idx="10"/>
          </p:nvPr>
        </p:nvSpPr>
        <p:spPr/>
        <p:txBody>
          <a:bodyPr/>
          <a:lstStyle/>
          <a:p>
            <a:fld id="{64F0E216-BA48-4F04-AC4F-645AA0DD6AC6}" type="datetimeFigureOut">
              <a:rPr lang="en-US" smtClean="0"/>
              <a:pPr/>
              <a:t>1/16/2026</a:t>
            </a:fld>
            <a:endParaRPr lang="en-US"/>
          </a:p>
        </p:txBody>
      </p:sp>
      <p:sp>
        <p:nvSpPr>
          <p:cNvPr id="6" name="Footer Placeholder 5">
            <a:extLst>
              <a:ext uri="{FF2B5EF4-FFF2-40B4-BE49-F238E27FC236}">
                <a16:creationId xmlns:a16="http://schemas.microsoft.com/office/drawing/2014/main" xmlns="" id="{3ED90FA8-8E4B-EB89-D517-2749AB7E94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84FBA6-A248-1E6C-BBF7-70A8188401F4}"/>
              </a:ext>
            </a:extLst>
          </p:cNvPr>
          <p:cNvSpPr>
            <a:spLocks noGrp="1"/>
          </p:cNvSpPr>
          <p:nvPr>
            <p:ph type="sldNum" sz="quarter" idx="12"/>
          </p:nvPr>
        </p:nvSpPr>
        <p:spPr/>
        <p:txBody>
          <a:bodyPr/>
          <a:lstStyle/>
          <a:p>
            <a:fld id="{D39607A7-8386-47DB-8578-DDEDD194E5D4}" type="slidenum">
              <a:rPr lang="en-US" smtClean="0"/>
              <a:pPr/>
              <a:t>‹#›</a:t>
            </a:fld>
            <a:endParaRPr lang="en-US"/>
          </a:p>
        </p:txBody>
      </p:sp>
    </p:spTree>
    <p:extLst>
      <p:ext uri="{BB962C8B-B14F-4D97-AF65-F5344CB8AC3E}">
        <p14:creationId xmlns:p14="http://schemas.microsoft.com/office/powerpoint/2010/main" xmlns="" val="1330988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80C70-94CF-FEFA-C437-5759F9E99A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01F27BC-9006-3F3B-F0CB-F788628CAE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5E8B827-E74D-3E8F-CB08-EABCA7F04A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232884B-2C38-FC8F-BA18-B50541DAD479}"/>
              </a:ext>
            </a:extLst>
          </p:cNvPr>
          <p:cNvSpPr>
            <a:spLocks noGrp="1"/>
          </p:cNvSpPr>
          <p:nvPr>
            <p:ph type="dt" sz="half" idx="10"/>
          </p:nvPr>
        </p:nvSpPr>
        <p:spPr/>
        <p:txBody>
          <a:bodyPr/>
          <a:lstStyle/>
          <a:p>
            <a:fld id="{64F0E216-BA48-4F04-AC4F-645AA0DD6AC6}" type="datetimeFigureOut">
              <a:rPr lang="en-US" smtClean="0"/>
              <a:pPr/>
              <a:t>1/16/2026</a:t>
            </a:fld>
            <a:endParaRPr lang="en-US"/>
          </a:p>
        </p:txBody>
      </p:sp>
      <p:sp>
        <p:nvSpPr>
          <p:cNvPr id="6" name="Footer Placeholder 5">
            <a:extLst>
              <a:ext uri="{FF2B5EF4-FFF2-40B4-BE49-F238E27FC236}">
                <a16:creationId xmlns:a16="http://schemas.microsoft.com/office/drawing/2014/main" xmlns="" id="{9F71DCB4-9D9B-CF0C-33E3-6C5E747487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DC5C84C-364F-6BE3-9616-6DC5156F8B4A}"/>
              </a:ext>
            </a:extLst>
          </p:cNvPr>
          <p:cNvSpPr>
            <a:spLocks noGrp="1"/>
          </p:cNvSpPr>
          <p:nvPr>
            <p:ph type="sldNum" sz="quarter" idx="12"/>
          </p:nvPr>
        </p:nvSpPr>
        <p:spPr/>
        <p:txBody>
          <a:bodyPr/>
          <a:lstStyle/>
          <a:p>
            <a:fld id="{D39607A7-8386-47DB-8578-DDEDD194E5D4}" type="slidenum">
              <a:rPr lang="en-US" smtClean="0"/>
              <a:pPr/>
              <a:t>‹#›</a:t>
            </a:fld>
            <a:endParaRPr lang="en-US"/>
          </a:p>
        </p:txBody>
      </p:sp>
    </p:spTree>
    <p:extLst>
      <p:ext uri="{BB962C8B-B14F-4D97-AF65-F5344CB8AC3E}">
        <p14:creationId xmlns:p14="http://schemas.microsoft.com/office/powerpoint/2010/main" xmlns="" val="1829471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6C349F-7641-3F19-E586-C937460B80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F095C5E-415C-1142-0956-09E8C208D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56347A-8BEB-8D2A-35BF-0871E8778F0B}"/>
              </a:ext>
            </a:extLst>
          </p:cNvPr>
          <p:cNvSpPr>
            <a:spLocks noGrp="1"/>
          </p:cNvSpPr>
          <p:nvPr>
            <p:ph type="dt" sz="half" idx="10"/>
          </p:nvPr>
        </p:nvSpPr>
        <p:spPr/>
        <p:txBody>
          <a:bodyPr/>
          <a:lstStyle/>
          <a:p>
            <a:fld id="{64F0E216-BA48-4F04-AC4F-645AA0DD6AC6}" type="datetimeFigureOut">
              <a:rPr lang="en-US" smtClean="0"/>
              <a:pPr/>
              <a:t>1/16/2026</a:t>
            </a:fld>
            <a:endParaRPr lang="en-US"/>
          </a:p>
        </p:txBody>
      </p:sp>
      <p:sp>
        <p:nvSpPr>
          <p:cNvPr id="5" name="Footer Placeholder 4">
            <a:extLst>
              <a:ext uri="{FF2B5EF4-FFF2-40B4-BE49-F238E27FC236}">
                <a16:creationId xmlns:a16="http://schemas.microsoft.com/office/drawing/2014/main" xmlns="" id="{C9FDF52A-8247-DA60-9732-4D3FD6EA0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B59F81-DD2C-21F9-75BA-967E1F996284}"/>
              </a:ext>
            </a:extLst>
          </p:cNvPr>
          <p:cNvSpPr>
            <a:spLocks noGrp="1"/>
          </p:cNvSpPr>
          <p:nvPr>
            <p:ph type="sldNum" sz="quarter" idx="12"/>
          </p:nvPr>
        </p:nvSpPr>
        <p:spPr/>
        <p:txBody>
          <a:bodyPr/>
          <a:lstStyle/>
          <a:p>
            <a:fld id="{D39607A7-8386-47DB-8578-DDEDD194E5D4}" type="slidenum">
              <a:rPr lang="en-US" smtClean="0"/>
              <a:pPr/>
              <a:t>‹#›</a:t>
            </a:fld>
            <a:endParaRPr lang="en-US"/>
          </a:p>
        </p:txBody>
      </p:sp>
    </p:spTree>
    <p:extLst>
      <p:ext uri="{BB962C8B-B14F-4D97-AF65-F5344CB8AC3E}">
        <p14:creationId xmlns:p14="http://schemas.microsoft.com/office/powerpoint/2010/main" xmlns="" val="2022966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79CB94D-A6DC-0D45-79B5-0A634D43F1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BD0F432-0A25-E94C-721C-95B77E6CE1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97AD046-741F-6704-A2C7-B1A593384BAB}"/>
              </a:ext>
            </a:extLst>
          </p:cNvPr>
          <p:cNvSpPr>
            <a:spLocks noGrp="1"/>
          </p:cNvSpPr>
          <p:nvPr>
            <p:ph type="dt" sz="half" idx="10"/>
          </p:nvPr>
        </p:nvSpPr>
        <p:spPr/>
        <p:txBody>
          <a:bodyPr/>
          <a:lstStyle/>
          <a:p>
            <a:fld id="{64F0E216-BA48-4F04-AC4F-645AA0DD6AC6}" type="datetimeFigureOut">
              <a:rPr lang="en-US" smtClean="0"/>
              <a:pPr/>
              <a:t>1/16/2026</a:t>
            </a:fld>
            <a:endParaRPr lang="en-US"/>
          </a:p>
        </p:txBody>
      </p:sp>
      <p:sp>
        <p:nvSpPr>
          <p:cNvPr id="5" name="Footer Placeholder 4">
            <a:extLst>
              <a:ext uri="{FF2B5EF4-FFF2-40B4-BE49-F238E27FC236}">
                <a16:creationId xmlns:a16="http://schemas.microsoft.com/office/drawing/2014/main" xmlns="" id="{81C1A4A4-FB38-9F16-F0C2-73A83A5AFA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183228-D635-CB2C-F74F-966811950A07}"/>
              </a:ext>
            </a:extLst>
          </p:cNvPr>
          <p:cNvSpPr>
            <a:spLocks noGrp="1"/>
          </p:cNvSpPr>
          <p:nvPr>
            <p:ph type="sldNum" sz="quarter" idx="12"/>
          </p:nvPr>
        </p:nvSpPr>
        <p:spPr/>
        <p:txBody>
          <a:bodyPr/>
          <a:lstStyle/>
          <a:p>
            <a:fld id="{D39607A7-8386-47DB-8578-DDEDD194E5D4}" type="slidenum">
              <a:rPr lang="en-US" smtClean="0"/>
              <a:pPr/>
              <a:t>‹#›</a:t>
            </a:fld>
            <a:endParaRPr lang="en-US"/>
          </a:p>
        </p:txBody>
      </p:sp>
    </p:spTree>
    <p:extLst>
      <p:ext uri="{BB962C8B-B14F-4D97-AF65-F5344CB8AC3E}">
        <p14:creationId xmlns:p14="http://schemas.microsoft.com/office/powerpoint/2010/main" xmlns="" val="2494616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792"/>
            </a:lvl1pPr>
            <a:lvl2pPr>
              <a:defRPr sz="2417"/>
            </a:lvl2pPr>
            <a:lvl3pPr>
              <a:defRPr sz="2042"/>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792"/>
            </a:lvl1pPr>
            <a:lvl2pPr>
              <a:defRPr sz="2417"/>
            </a:lvl2pPr>
            <a:lvl3pPr>
              <a:defRPr sz="2042"/>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676CDE-FFEE-47A1-8232-AE850AC8EAE5}"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948DD-31CB-4C82-ACCD-4F62854E9D50}" type="slidenum">
              <a:rPr lang="en-US" smtClean="0"/>
              <a:pPr/>
              <a:t>‹#›</a:t>
            </a:fld>
            <a:endParaRPr lang="en-US"/>
          </a:p>
        </p:txBody>
      </p:sp>
    </p:spTree>
    <p:extLst>
      <p:ext uri="{BB962C8B-B14F-4D97-AF65-F5344CB8AC3E}">
        <p14:creationId xmlns:p14="http://schemas.microsoft.com/office/powerpoint/2010/main" xmlns="" val="370943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5"/>
            <a:ext cx="5386918" cy="639762"/>
          </a:xfrm>
        </p:spPr>
        <p:txBody>
          <a:bodyPr anchor="b"/>
          <a:lstStyle>
            <a:lvl1pPr marL="0" indent="0">
              <a:buNone/>
              <a:defRPr sz="2417" b="1"/>
            </a:lvl1pPr>
            <a:lvl2pPr marL="457216" indent="0">
              <a:buNone/>
              <a:defRPr sz="2042" b="1"/>
            </a:lvl2pPr>
            <a:lvl3pPr marL="914431" indent="0">
              <a:buNone/>
              <a:defRPr sz="1833" b="1"/>
            </a:lvl3pPr>
            <a:lvl4pPr marL="1371647" indent="0">
              <a:buNone/>
              <a:defRPr sz="1625" b="1"/>
            </a:lvl4pPr>
            <a:lvl5pPr marL="1828863" indent="0">
              <a:buNone/>
              <a:defRPr sz="1625" b="1"/>
            </a:lvl5pPr>
            <a:lvl6pPr marL="2286078" indent="0">
              <a:buNone/>
              <a:defRPr sz="1625" b="1"/>
            </a:lvl6pPr>
            <a:lvl7pPr marL="2743294" indent="0">
              <a:buNone/>
              <a:defRPr sz="1625" b="1"/>
            </a:lvl7pPr>
            <a:lvl8pPr marL="3200509" indent="0">
              <a:buNone/>
              <a:defRPr sz="1625" b="1"/>
            </a:lvl8pPr>
            <a:lvl9pPr marL="3657726" indent="0">
              <a:buNone/>
              <a:defRPr sz="1625" b="1"/>
            </a:lvl9pPr>
          </a:lstStyle>
          <a:p>
            <a:pPr lvl="0"/>
            <a:r>
              <a:rPr lang="en-US"/>
              <a:t>Click to edit Master text styles</a:t>
            </a:r>
          </a:p>
        </p:txBody>
      </p:sp>
      <p:sp>
        <p:nvSpPr>
          <p:cNvPr id="4" name="Content Placeholder 3"/>
          <p:cNvSpPr>
            <a:spLocks noGrp="1"/>
          </p:cNvSpPr>
          <p:nvPr>
            <p:ph sz="half" idx="2"/>
          </p:nvPr>
        </p:nvSpPr>
        <p:spPr>
          <a:xfrm>
            <a:off x="609601" y="2174876"/>
            <a:ext cx="5386918" cy="3951288"/>
          </a:xfrm>
        </p:spPr>
        <p:txBody>
          <a:bodyPr/>
          <a:lstStyle>
            <a:lvl1pPr>
              <a:defRPr sz="2417"/>
            </a:lvl1pPr>
            <a:lvl2pPr>
              <a:defRPr sz="2042"/>
            </a:lvl2pPr>
            <a:lvl3pPr>
              <a:defRPr sz="1833"/>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5"/>
            <a:ext cx="5389033" cy="639762"/>
          </a:xfrm>
        </p:spPr>
        <p:txBody>
          <a:bodyPr anchor="b"/>
          <a:lstStyle>
            <a:lvl1pPr marL="0" indent="0">
              <a:buNone/>
              <a:defRPr sz="2417" b="1"/>
            </a:lvl1pPr>
            <a:lvl2pPr marL="457216" indent="0">
              <a:buNone/>
              <a:defRPr sz="2042" b="1"/>
            </a:lvl2pPr>
            <a:lvl3pPr marL="914431" indent="0">
              <a:buNone/>
              <a:defRPr sz="1833" b="1"/>
            </a:lvl3pPr>
            <a:lvl4pPr marL="1371647" indent="0">
              <a:buNone/>
              <a:defRPr sz="1625" b="1"/>
            </a:lvl4pPr>
            <a:lvl5pPr marL="1828863" indent="0">
              <a:buNone/>
              <a:defRPr sz="1625" b="1"/>
            </a:lvl5pPr>
            <a:lvl6pPr marL="2286078" indent="0">
              <a:buNone/>
              <a:defRPr sz="1625" b="1"/>
            </a:lvl6pPr>
            <a:lvl7pPr marL="2743294" indent="0">
              <a:buNone/>
              <a:defRPr sz="1625" b="1"/>
            </a:lvl7pPr>
            <a:lvl8pPr marL="3200509" indent="0">
              <a:buNone/>
              <a:defRPr sz="1625" b="1"/>
            </a:lvl8pPr>
            <a:lvl9pPr marL="3657726" indent="0">
              <a:buNone/>
              <a:defRPr sz="1625"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417"/>
            </a:lvl1pPr>
            <a:lvl2pPr>
              <a:defRPr sz="2042"/>
            </a:lvl2pPr>
            <a:lvl3pPr>
              <a:defRPr sz="1833"/>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676CDE-FFEE-47A1-8232-AE850AC8EAE5}" type="datetimeFigureOut">
              <a:rPr lang="en-US" smtClean="0"/>
              <a:pPr/>
              <a:t>1/16/2026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948DD-31CB-4C82-ACCD-4F62854E9D50}" type="slidenum">
              <a:rPr lang="en-US" smtClean="0"/>
              <a:pPr/>
              <a:t>‹#›</a:t>
            </a:fld>
            <a:endParaRPr lang="en-US"/>
          </a:p>
        </p:txBody>
      </p:sp>
    </p:spTree>
    <p:extLst>
      <p:ext uri="{BB962C8B-B14F-4D97-AF65-F5344CB8AC3E}">
        <p14:creationId xmlns:p14="http://schemas.microsoft.com/office/powerpoint/2010/main" xmlns="" val="1234869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676CDE-FFEE-47A1-8232-AE850AC8EAE5}" type="datetimeFigureOut">
              <a:rPr lang="en-US" smtClean="0"/>
              <a:pPr/>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948DD-31CB-4C82-ACCD-4F62854E9D50}" type="slidenum">
              <a:rPr lang="en-US" smtClean="0"/>
              <a:pPr/>
              <a:t>‹#›</a:t>
            </a:fld>
            <a:endParaRPr lang="en-US"/>
          </a:p>
        </p:txBody>
      </p:sp>
    </p:spTree>
    <p:extLst>
      <p:ext uri="{BB962C8B-B14F-4D97-AF65-F5344CB8AC3E}">
        <p14:creationId xmlns:p14="http://schemas.microsoft.com/office/powerpoint/2010/main" xmlns="" val="538817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676CDE-FFEE-47A1-8232-AE850AC8EAE5}" type="datetimeFigureOut">
              <a:rPr lang="en-US" smtClean="0"/>
              <a:pPr/>
              <a:t>1/16/2026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948DD-31CB-4C82-ACCD-4F62854E9D50}" type="slidenum">
              <a:rPr lang="en-US" smtClean="0"/>
              <a:pPr/>
              <a:t>‹#›</a:t>
            </a:fld>
            <a:endParaRPr lang="en-US"/>
          </a:p>
        </p:txBody>
      </p:sp>
    </p:spTree>
    <p:extLst>
      <p:ext uri="{BB962C8B-B14F-4D97-AF65-F5344CB8AC3E}">
        <p14:creationId xmlns:p14="http://schemas.microsoft.com/office/powerpoint/2010/main" xmlns="" val="2793861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5" cy="1162050"/>
          </a:xfrm>
        </p:spPr>
        <p:txBody>
          <a:bodyPr anchor="b"/>
          <a:lstStyle>
            <a:lvl1pPr algn="l">
              <a:defRPr sz="2042"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9"/>
            </a:lvl1pPr>
            <a:lvl2pPr>
              <a:defRPr sz="2792"/>
            </a:lvl2pPr>
            <a:lvl3pPr>
              <a:defRPr sz="2417"/>
            </a:lvl3pPr>
            <a:lvl4pPr>
              <a:defRPr sz="2042"/>
            </a:lvl4pPr>
            <a:lvl5pPr>
              <a:defRPr sz="2042"/>
            </a:lvl5pPr>
            <a:lvl6pPr>
              <a:defRPr sz="2042"/>
            </a:lvl6pPr>
            <a:lvl7pPr>
              <a:defRPr sz="2042"/>
            </a:lvl7pPr>
            <a:lvl8pPr>
              <a:defRPr sz="2042"/>
            </a:lvl8pPr>
            <a:lvl9pPr>
              <a:defRPr sz="204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5" cy="4691063"/>
          </a:xfrm>
        </p:spPr>
        <p:txBody>
          <a:bodyPr/>
          <a:lstStyle>
            <a:lvl1pPr marL="0" indent="0">
              <a:buNone/>
              <a:defRPr sz="1417"/>
            </a:lvl1pPr>
            <a:lvl2pPr marL="457216" indent="0">
              <a:buNone/>
              <a:defRPr sz="1208"/>
            </a:lvl2pPr>
            <a:lvl3pPr marL="914431" indent="0">
              <a:buNone/>
              <a:defRPr sz="1000"/>
            </a:lvl3pPr>
            <a:lvl4pPr marL="1371647" indent="0">
              <a:buNone/>
              <a:defRPr sz="917"/>
            </a:lvl4pPr>
            <a:lvl5pPr marL="1828863" indent="0">
              <a:buNone/>
              <a:defRPr sz="917"/>
            </a:lvl5pPr>
            <a:lvl6pPr marL="2286078" indent="0">
              <a:buNone/>
              <a:defRPr sz="917"/>
            </a:lvl6pPr>
            <a:lvl7pPr marL="2743294" indent="0">
              <a:buNone/>
              <a:defRPr sz="917"/>
            </a:lvl7pPr>
            <a:lvl8pPr marL="3200509" indent="0">
              <a:buNone/>
              <a:defRPr sz="917"/>
            </a:lvl8pPr>
            <a:lvl9pPr marL="3657726" indent="0">
              <a:buNone/>
              <a:defRPr sz="917"/>
            </a:lvl9pPr>
          </a:lstStyle>
          <a:p>
            <a:pPr lvl="0"/>
            <a:r>
              <a:rPr lang="en-US"/>
              <a:t>Click to edit Master text styles</a:t>
            </a:r>
          </a:p>
        </p:txBody>
      </p:sp>
      <p:sp>
        <p:nvSpPr>
          <p:cNvPr id="5" name="Date Placeholder 4"/>
          <p:cNvSpPr>
            <a:spLocks noGrp="1"/>
          </p:cNvSpPr>
          <p:nvPr>
            <p:ph type="dt" sz="half" idx="10"/>
          </p:nvPr>
        </p:nvSpPr>
        <p:spPr/>
        <p:txBody>
          <a:bodyPr/>
          <a:lstStyle/>
          <a:p>
            <a:fld id="{6D676CDE-FFEE-47A1-8232-AE850AC8EAE5}"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948DD-31CB-4C82-ACCD-4F62854E9D50}" type="slidenum">
              <a:rPr lang="en-US" smtClean="0"/>
              <a:pPr/>
              <a:t>‹#›</a:t>
            </a:fld>
            <a:endParaRPr lang="en-US"/>
          </a:p>
        </p:txBody>
      </p:sp>
    </p:spTree>
    <p:extLst>
      <p:ext uri="{BB962C8B-B14F-4D97-AF65-F5344CB8AC3E}">
        <p14:creationId xmlns:p14="http://schemas.microsoft.com/office/powerpoint/2010/main" xmlns="" val="1063137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042"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9"/>
            </a:lvl1pPr>
            <a:lvl2pPr marL="457216" indent="0">
              <a:buNone/>
              <a:defRPr sz="2792"/>
            </a:lvl2pPr>
            <a:lvl3pPr marL="914431" indent="0">
              <a:buNone/>
              <a:defRPr sz="2417"/>
            </a:lvl3pPr>
            <a:lvl4pPr marL="1371647" indent="0">
              <a:buNone/>
              <a:defRPr sz="2042"/>
            </a:lvl4pPr>
            <a:lvl5pPr marL="1828863" indent="0">
              <a:buNone/>
              <a:defRPr sz="2042"/>
            </a:lvl5pPr>
            <a:lvl6pPr marL="2286078" indent="0">
              <a:buNone/>
              <a:defRPr sz="2042"/>
            </a:lvl6pPr>
            <a:lvl7pPr marL="2743294" indent="0">
              <a:buNone/>
              <a:defRPr sz="2042"/>
            </a:lvl7pPr>
            <a:lvl8pPr marL="3200509" indent="0">
              <a:buNone/>
              <a:defRPr sz="2042"/>
            </a:lvl8pPr>
            <a:lvl9pPr marL="3657726" indent="0">
              <a:buNone/>
              <a:defRPr sz="2042"/>
            </a:lvl9pPr>
          </a:lstStyle>
          <a:p>
            <a:endParaRPr lang="en-US"/>
          </a:p>
        </p:txBody>
      </p:sp>
      <p:sp>
        <p:nvSpPr>
          <p:cNvPr id="4" name="Text Placeholder 3"/>
          <p:cNvSpPr>
            <a:spLocks noGrp="1"/>
          </p:cNvSpPr>
          <p:nvPr>
            <p:ph type="body" sz="half" idx="2"/>
          </p:nvPr>
        </p:nvSpPr>
        <p:spPr>
          <a:xfrm>
            <a:off x="2389718" y="5367340"/>
            <a:ext cx="7315200" cy="804862"/>
          </a:xfrm>
        </p:spPr>
        <p:txBody>
          <a:bodyPr/>
          <a:lstStyle>
            <a:lvl1pPr marL="0" indent="0">
              <a:buNone/>
              <a:defRPr sz="1417"/>
            </a:lvl1pPr>
            <a:lvl2pPr marL="457216" indent="0">
              <a:buNone/>
              <a:defRPr sz="1208"/>
            </a:lvl2pPr>
            <a:lvl3pPr marL="914431" indent="0">
              <a:buNone/>
              <a:defRPr sz="1000"/>
            </a:lvl3pPr>
            <a:lvl4pPr marL="1371647" indent="0">
              <a:buNone/>
              <a:defRPr sz="917"/>
            </a:lvl4pPr>
            <a:lvl5pPr marL="1828863" indent="0">
              <a:buNone/>
              <a:defRPr sz="917"/>
            </a:lvl5pPr>
            <a:lvl6pPr marL="2286078" indent="0">
              <a:buNone/>
              <a:defRPr sz="917"/>
            </a:lvl6pPr>
            <a:lvl7pPr marL="2743294" indent="0">
              <a:buNone/>
              <a:defRPr sz="917"/>
            </a:lvl7pPr>
            <a:lvl8pPr marL="3200509" indent="0">
              <a:buNone/>
              <a:defRPr sz="917"/>
            </a:lvl8pPr>
            <a:lvl9pPr marL="3657726" indent="0">
              <a:buNone/>
              <a:defRPr sz="917"/>
            </a:lvl9pPr>
          </a:lstStyle>
          <a:p>
            <a:pPr lvl="0"/>
            <a:r>
              <a:rPr lang="en-US"/>
              <a:t>Click to edit Master text styles</a:t>
            </a:r>
          </a:p>
        </p:txBody>
      </p:sp>
      <p:sp>
        <p:nvSpPr>
          <p:cNvPr id="5" name="Date Placeholder 4"/>
          <p:cNvSpPr>
            <a:spLocks noGrp="1"/>
          </p:cNvSpPr>
          <p:nvPr>
            <p:ph type="dt" sz="half" idx="10"/>
          </p:nvPr>
        </p:nvSpPr>
        <p:spPr/>
        <p:txBody>
          <a:bodyPr/>
          <a:lstStyle/>
          <a:p>
            <a:fld id="{6D676CDE-FFEE-47A1-8232-AE850AC8EAE5}"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948DD-31CB-4C82-ACCD-4F62854E9D50}" type="slidenum">
              <a:rPr lang="en-US" smtClean="0"/>
              <a:pPr/>
              <a:t>‹#›</a:t>
            </a:fld>
            <a:endParaRPr lang="en-US"/>
          </a:p>
        </p:txBody>
      </p:sp>
    </p:spTree>
    <p:extLst>
      <p:ext uri="{BB962C8B-B14F-4D97-AF65-F5344CB8AC3E}">
        <p14:creationId xmlns:p14="http://schemas.microsoft.com/office/powerpoint/2010/main" xmlns="" val="2075998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19452" tIns="109726" rIns="219452" bIns="1097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219452" tIns="109726" rIns="219452" bIns="1097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219452" tIns="109726" rIns="219452" bIns="109726" rtlCol="0" anchor="ctr"/>
          <a:lstStyle>
            <a:lvl1pPr algn="l">
              <a:defRPr sz="1208">
                <a:solidFill>
                  <a:schemeClr val="tx1">
                    <a:tint val="75000"/>
                  </a:schemeClr>
                </a:solidFill>
              </a:defRPr>
            </a:lvl1pPr>
          </a:lstStyle>
          <a:p>
            <a:fld id="{6D676CDE-FFEE-47A1-8232-AE850AC8EAE5}" type="datetimeFigureOut">
              <a:rPr lang="en-US" smtClean="0"/>
              <a:pPr/>
              <a:t>1/16/2026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219452" tIns="109726" rIns="219452" bIns="109726" rtlCol="0" anchor="ctr"/>
          <a:lstStyle>
            <a:lvl1pPr algn="ctr">
              <a:defRPr sz="120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219452" tIns="109726" rIns="219452" bIns="109726" rtlCol="0" anchor="ctr"/>
          <a:lstStyle>
            <a:lvl1pPr algn="r">
              <a:defRPr sz="1208">
                <a:solidFill>
                  <a:schemeClr val="tx1">
                    <a:tint val="75000"/>
                  </a:schemeClr>
                </a:solidFill>
              </a:defRPr>
            </a:lvl1pPr>
          </a:lstStyle>
          <a:p>
            <a:fld id="{646948DD-31CB-4C82-ACCD-4F62854E9D50}" type="slidenum">
              <a:rPr lang="en-US" smtClean="0"/>
              <a:pPr/>
              <a:t>‹#›</a:t>
            </a:fld>
            <a:endParaRPr lang="en-US"/>
          </a:p>
        </p:txBody>
      </p:sp>
    </p:spTree>
    <p:extLst>
      <p:ext uri="{BB962C8B-B14F-4D97-AF65-F5344CB8AC3E}">
        <p14:creationId xmlns:p14="http://schemas.microsoft.com/office/powerpoint/2010/main" xmlns="" val="3973130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31" rtl="0" eaLnBrk="1" latinLnBrk="0" hangingPunct="1">
        <a:spcBef>
          <a:spcPct val="0"/>
        </a:spcBef>
        <a:buNone/>
        <a:defRPr sz="4417" kern="1200">
          <a:solidFill>
            <a:schemeClr val="tx1"/>
          </a:solidFill>
          <a:latin typeface="+mj-lt"/>
          <a:ea typeface="+mj-ea"/>
          <a:cs typeface="+mj-cs"/>
        </a:defRPr>
      </a:lvl1pPr>
    </p:titleStyle>
    <p:bodyStyle>
      <a:lvl1pPr marL="342912" indent="-342912" algn="l" defTabSz="914431" rtl="0" eaLnBrk="1" latinLnBrk="0" hangingPunct="1">
        <a:spcBef>
          <a:spcPct val="20000"/>
        </a:spcBef>
        <a:buFont typeface="Arial" panose="020B0604020202020204" pitchFamily="34" charset="0"/>
        <a:buChar char="•"/>
        <a:defRPr sz="3209" kern="1200">
          <a:solidFill>
            <a:schemeClr val="tx1"/>
          </a:solidFill>
          <a:latin typeface="+mn-lt"/>
          <a:ea typeface="+mn-ea"/>
          <a:cs typeface="+mn-cs"/>
        </a:defRPr>
      </a:lvl1pPr>
      <a:lvl2pPr marL="742975" indent="-285760" algn="l" defTabSz="914431" rtl="0" eaLnBrk="1" latinLnBrk="0" hangingPunct="1">
        <a:spcBef>
          <a:spcPct val="20000"/>
        </a:spcBef>
        <a:buFont typeface="Arial" panose="020B0604020202020204" pitchFamily="34" charset="0"/>
        <a:buChar char="–"/>
        <a:defRPr sz="2792" kern="1200">
          <a:solidFill>
            <a:schemeClr val="tx1"/>
          </a:solidFill>
          <a:latin typeface="+mn-lt"/>
          <a:ea typeface="+mn-ea"/>
          <a:cs typeface="+mn-cs"/>
        </a:defRPr>
      </a:lvl2pPr>
      <a:lvl3pPr marL="1143039" indent="-228608" algn="l" defTabSz="914431"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3pPr>
      <a:lvl4pPr marL="1600255" indent="-228608" algn="l" defTabSz="914431" rtl="0" eaLnBrk="1" latinLnBrk="0" hangingPunct="1">
        <a:spcBef>
          <a:spcPct val="20000"/>
        </a:spcBef>
        <a:buFont typeface="Arial" panose="020B0604020202020204" pitchFamily="34" charset="0"/>
        <a:buChar char="–"/>
        <a:defRPr sz="2042" kern="1200">
          <a:solidFill>
            <a:schemeClr val="tx1"/>
          </a:solidFill>
          <a:latin typeface="+mn-lt"/>
          <a:ea typeface="+mn-ea"/>
          <a:cs typeface="+mn-cs"/>
        </a:defRPr>
      </a:lvl4pPr>
      <a:lvl5pPr marL="2057470" indent="-228608" algn="l" defTabSz="914431" rtl="0" eaLnBrk="1" latinLnBrk="0" hangingPunct="1">
        <a:spcBef>
          <a:spcPct val="20000"/>
        </a:spcBef>
        <a:buFont typeface="Arial" panose="020B0604020202020204" pitchFamily="34" charset="0"/>
        <a:buChar char="»"/>
        <a:defRPr sz="2042" kern="1200">
          <a:solidFill>
            <a:schemeClr val="tx1"/>
          </a:solidFill>
          <a:latin typeface="+mn-lt"/>
          <a:ea typeface="+mn-ea"/>
          <a:cs typeface="+mn-cs"/>
        </a:defRPr>
      </a:lvl5pPr>
      <a:lvl6pPr marL="2514686" indent="-228608" algn="l" defTabSz="914431" rtl="0" eaLnBrk="1" latinLnBrk="0" hangingPunct="1">
        <a:spcBef>
          <a:spcPct val="20000"/>
        </a:spcBef>
        <a:buFont typeface="Arial" panose="020B0604020202020204" pitchFamily="34" charset="0"/>
        <a:buChar char="•"/>
        <a:defRPr sz="2042" kern="1200">
          <a:solidFill>
            <a:schemeClr val="tx1"/>
          </a:solidFill>
          <a:latin typeface="+mn-lt"/>
          <a:ea typeface="+mn-ea"/>
          <a:cs typeface="+mn-cs"/>
        </a:defRPr>
      </a:lvl6pPr>
      <a:lvl7pPr marL="2971901" indent="-228608" algn="l" defTabSz="914431" rtl="0" eaLnBrk="1" latinLnBrk="0" hangingPunct="1">
        <a:spcBef>
          <a:spcPct val="20000"/>
        </a:spcBef>
        <a:buFont typeface="Arial" panose="020B0604020202020204" pitchFamily="34" charset="0"/>
        <a:buChar char="•"/>
        <a:defRPr sz="2042" kern="1200">
          <a:solidFill>
            <a:schemeClr val="tx1"/>
          </a:solidFill>
          <a:latin typeface="+mn-lt"/>
          <a:ea typeface="+mn-ea"/>
          <a:cs typeface="+mn-cs"/>
        </a:defRPr>
      </a:lvl7pPr>
      <a:lvl8pPr marL="3429118" indent="-228608" algn="l" defTabSz="914431" rtl="0" eaLnBrk="1" latinLnBrk="0" hangingPunct="1">
        <a:spcBef>
          <a:spcPct val="20000"/>
        </a:spcBef>
        <a:buFont typeface="Arial" panose="020B0604020202020204" pitchFamily="34" charset="0"/>
        <a:buChar char="•"/>
        <a:defRPr sz="2042" kern="1200">
          <a:solidFill>
            <a:schemeClr val="tx1"/>
          </a:solidFill>
          <a:latin typeface="+mn-lt"/>
          <a:ea typeface="+mn-ea"/>
          <a:cs typeface="+mn-cs"/>
        </a:defRPr>
      </a:lvl8pPr>
      <a:lvl9pPr marL="3886333" indent="-228608" algn="l" defTabSz="914431" rtl="0" eaLnBrk="1" latinLnBrk="0" hangingPunct="1">
        <a:spcBef>
          <a:spcPct val="20000"/>
        </a:spcBef>
        <a:buFont typeface="Arial" panose="020B0604020202020204" pitchFamily="34" charset="0"/>
        <a:buChar char="•"/>
        <a:defRPr sz="2042" kern="1200">
          <a:solidFill>
            <a:schemeClr val="tx1"/>
          </a:solidFill>
          <a:latin typeface="+mn-lt"/>
          <a:ea typeface="+mn-ea"/>
          <a:cs typeface="+mn-cs"/>
        </a:defRPr>
      </a:lvl9pPr>
    </p:bodyStyle>
    <p:otherStyle>
      <a:defPPr>
        <a:defRPr lang="en-US"/>
      </a:defPPr>
      <a:lvl1pPr marL="0" algn="l" defTabSz="914431" rtl="0" eaLnBrk="1" latinLnBrk="0" hangingPunct="1">
        <a:defRPr sz="1833" kern="1200">
          <a:solidFill>
            <a:schemeClr val="tx1"/>
          </a:solidFill>
          <a:latin typeface="+mn-lt"/>
          <a:ea typeface="+mn-ea"/>
          <a:cs typeface="+mn-cs"/>
        </a:defRPr>
      </a:lvl1pPr>
      <a:lvl2pPr marL="457216" algn="l" defTabSz="914431" rtl="0" eaLnBrk="1" latinLnBrk="0" hangingPunct="1">
        <a:defRPr sz="1833" kern="1200">
          <a:solidFill>
            <a:schemeClr val="tx1"/>
          </a:solidFill>
          <a:latin typeface="+mn-lt"/>
          <a:ea typeface="+mn-ea"/>
          <a:cs typeface="+mn-cs"/>
        </a:defRPr>
      </a:lvl2pPr>
      <a:lvl3pPr marL="914431" algn="l" defTabSz="914431" rtl="0" eaLnBrk="1" latinLnBrk="0" hangingPunct="1">
        <a:defRPr sz="1833" kern="1200">
          <a:solidFill>
            <a:schemeClr val="tx1"/>
          </a:solidFill>
          <a:latin typeface="+mn-lt"/>
          <a:ea typeface="+mn-ea"/>
          <a:cs typeface="+mn-cs"/>
        </a:defRPr>
      </a:lvl3pPr>
      <a:lvl4pPr marL="1371647" algn="l" defTabSz="914431" rtl="0" eaLnBrk="1" latinLnBrk="0" hangingPunct="1">
        <a:defRPr sz="1833" kern="1200">
          <a:solidFill>
            <a:schemeClr val="tx1"/>
          </a:solidFill>
          <a:latin typeface="+mn-lt"/>
          <a:ea typeface="+mn-ea"/>
          <a:cs typeface="+mn-cs"/>
        </a:defRPr>
      </a:lvl4pPr>
      <a:lvl5pPr marL="1828863" algn="l" defTabSz="914431" rtl="0" eaLnBrk="1" latinLnBrk="0" hangingPunct="1">
        <a:defRPr sz="1833" kern="1200">
          <a:solidFill>
            <a:schemeClr val="tx1"/>
          </a:solidFill>
          <a:latin typeface="+mn-lt"/>
          <a:ea typeface="+mn-ea"/>
          <a:cs typeface="+mn-cs"/>
        </a:defRPr>
      </a:lvl5pPr>
      <a:lvl6pPr marL="2286078" algn="l" defTabSz="914431" rtl="0" eaLnBrk="1" latinLnBrk="0" hangingPunct="1">
        <a:defRPr sz="1833" kern="1200">
          <a:solidFill>
            <a:schemeClr val="tx1"/>
          </a:solidFill>
          <a:latin typeface="+mn-lt"/>
          <a:ea typeface="+mn-ea"/>
          <a:cs typeface="+mn-cs"/>
        </a:defRPr>
      </a:lvl6pPr>
      <a:lvl7pPr marL="2743294" algn="l" defTabSz="914431" rtl="0" eaLnBrk="1" latinLnBrk="0" hangingPunct="1">
        <a:defRPr sz="1833" kern="1200">
          <a:solidFill>
            <a:schemeClr val="tx1"/>
          </a:solidFill>
          <a:latin typeface="+mn-lt"/>
          <a:ea typeface="+mn-ea"/>
          <a:cs typeface="+mn-cs"/>
        </a:defRPr>
      </a:lvl7pPr>
      <a:lvl8pPr marL="3200509" algn="l" defTabSz="914431" rtl="0" eaLnBrk="1" latinLnBrk="0" hangingPunct="1">
        <a:defRPr sz="1833" kern="1200">
          <a:solidFill>
            <a:schemeClr val="tx1"/>
          </a:solidFill>
          <a:latin typeface="+mn-lt"/>
          <a:ea typeface="+mn-ea"/>
          <a:cs typeface="+mn-cs"/>
        </a:defRPr>
      </a:lvl8pPr>
      <a:lvl9pPr marL="3657726" algn="l" defTabSz="914431" rtl="0" eaLnBrk="1" latinLnBrk="0" hangingPunct="1">
        <a:defRPr sz="18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9040"/>
            <a:ext cx="11887200" cy="614904"/>
          </a:xfrm>
          <a:prstGeom prst="rect">
            <a:avLst/>
          </a:prstGeom>
        </p:spPr>
        <p:txBody>
          <a:bodyPr vert="horz" lIns="91440" tIns="45720" rIns="91440" bIns="0" rtlCol="0" anchor="ctr" anchorCtr="0">
            <a:noAutofit/>
          </a:bodyPr>
          <a:lstStyle/>
          <a:p>
            <a:r>
              <a:rPr lang="en-US" dirty="0"/>
              <a:t>Click to edit Master title style 1 line 30 pt</a:t>
            </a:r>
          </a:p>
        </p:txBody>
      </p:sp>
      <p:sp>
        <p:nvSpPr>
          <p:cNvPr id="3" name="Text Placeholder 2"/>
          <p:cNvSpPr>
            <a:spLocks noGrp="1"/>
          </p:cNvSpPr>
          <p:nvPr>
            <p:ph type="body" idx="1"/>
          </p:nvPr>
        </p:nvSpPr>
        <p:spPr>
          <a:xfrm>
            <a:off x="1097280" y="1164612"/>
            <a:ext cx="10058400" cy="4704483"/>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a:cxnSpLocks/>
          </p:cNvCxnSpPr>
          <p:nvPr/>
        </p:nvCxnSpPr>
        <p:spPr>
          <a:xfrm>
            <a:off x="106680" y="698657"/>
            <a:ext cx="11978640" cy="0"/>
          </a:xfrm>
          <a:prstGeom prst="line">
            <a:avLst/>
          </a:prstGeom>
          <a:ln w="6350">
            <a:solidFill>
              <a:srgbClr val="6000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0060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xmlns="" Requires="p14">
      <p:transition p14:dur="10">
        <p:cut/>
      </p:transition>
    </mc:Choice>
    <mc:Fallback>
      <p:transition>
        <p:cut/>
      </p:transition>
    </mc:Fallback>
  </mc:AlternateContent>
  <p:txStyles>
    <p:titleStyle>
      <a:lvl1pPr algn="l" defTabSz="914473" rtl="0" eaLnBrk="1" latinLnBrk="0" hangingPunct="1">
        <a:lnSpc>
          <a:spcPct val="110000"/>
        </a:lnSpc>
        <a:spcBef>
          <a:spcPct val="0"/>
        </a:spcBef>
        <a:buNone/>
        <a:defRPr sz="3000" b="1" kern="1200" spc="-50" baseline="0">
          <a:solidFill>
            <a:schemeClr val="tx1">
              <a:lumMod val="75000"/>
              <a:lumOff val="25000"/>
            </a:schemeClr>
          </a:solidFill>
          <a:latin typeface="+mj-lt"/>
          <a:ea typeface="+mj-ea"/>
          <a:cs typeface="+mj-cs"/>
        </a:defRPr>
      </a:lvl1pPr>
    </p:titleStyle>
    <p:bodyStyle>
      <a:lvl1pPr marL="91447" indent="-91447" algn="l" defTabSz="914473"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79" indent="-182895" algn="l" defTabSz="914473"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73" indent="-182895" algn="l" defTabSz="91447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68" indent="-182895" algn="l" defTabSz="91447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763" indent="-182895" algn="l" defTabSz="91447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88" indent="-228618" algn="l" defTabSz="91447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104" indent="-228618" algn="l" defTabSz="91447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120" indent="-228618" algn="l" defTabSz="91447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136" indent="-228618" algn="l" defTabSz="91447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73" rtl="0" eaLnBrk="1" latinLnBrk="0" hangingPunct="1">
        <a:defRPr sz="1800" kern="1200">
          <a:solidFill>
            <a:schemeClr val="tx1"/>
          </a:solidFill>
          <a:latin typeface="+mn-lt"/>
          <a:ea typeface="+mn-ea"/>
          <a:cs typeface="+mn-cs"/>
        </a:defRPr>
      </a:lvl1pPr>
      <a:lvl2pPr marL="457237" algn="l" defTabSz="914473" rtl="0" eaLnBrk="1" latinLnBrk="0" hangingPunct="1">
        <a:defRPr sz="1800" kern="1200">
          <a:solidFill>
            <a:schemeClr val="tx1"/>
          </a:solidFill>
          <a:latin typeface="+mn-lt"/>
          <a:ea typeface="+mn-ea"/>
          <a:cs typeface="+mn-cs"/>
        </a:defRPr>
      </a:lvl2pPr>
      <a:lvl3pPr marL="914473" algn="l" defTabSz="914473" rtl="0" eaLnBrk="1" latinLnBrk="0" hangingPunct="1">
        <a:defRPr sz="1800" kern="1200">
          <a:solidFill>
            <a:schemeClr val="tx1"/>
          </a:solidFill>
          <a:latin typeface="+mn-lt"/>
          <a:ea typeface="+mn-ea"/>
          <a:cs typeface="+mn-cs"/>
        </a:defRPr>
      </a:lvl3pPr>
      <a:lvl4pPr marL="1371710" algn="l" defTabSz="914473" rtl="0" eaLnBrk="1" latinLnBrk="0" hangingPunct="1">
        <a:defRPr sz="1800" kern="1200">
          <a:solidFill>
            <a:schemeClr val="tx1"/>
          </a:solidFill>
          <a:latin typeface="+mn-lt"/>
          <a:ea typeface="+mn-ea"/>
          <a:cs typeface="+mn-cs"/>
        </a:defRPr>
      </a:lvl4pPr>
      <a:lvl5pPr marL="1828946" algn="l" defTabSz="914473" rtl="0" eaLnBrk="1" latinLnBrk="0" hangingPunct="1">
        <a:defRPr sz="1800" kern="1200">
          <a:solidFill>
            <a:schemeClr val="tx1"/>
          </a:solidFill>
          <a:latin typeface="+mn-lt"/>
          <a:ea typeface="+mn-ea"/>
          <a:cs typeface="+mn-cs"/>
        </a:defRPr>
      </a:lvl5pPr>
      <a:lvl6pPr marL="2286183" algn="l" defTabSz="914473" rtl="0" eaLnBrk="1" latinLnBrk="0" hangingPunct="1">
        <a:defRPr sz="1800" kern="1200">
          <a:solidFill>
            <a:schemeClr val="tx1"/>
          </a:solidFill>
          <a:latin typeface="+mn-lt"/>
          <a:ea typeface="+mn-ea"/>
          <a:cs typeface="+mn-cs"/>
        </a:defRPr>
      </a:lvl6pPr>
      <a:lvl7pPr marL="2743419" algn="l" defTabSz="914473" rtl="0" eaLnBrk="1" latinLnBrk="0" hangingPunct="1">
        <a:defRPr sz="1800" kern="1200">
          <a:solidFill>
            <a:schemeClr val="tx1"/>
          </a:solidFill>
          <a:latin typeface="+mn-lt"/>
          <a:ea typeface="+mn-ea"/>
          <a:cs typeface="+mn-cs"/>
        </a:defRPr>
      </a:lvl7pPr>
      <a:lvl8pPr marL="3200656" algn="l" defTabSz="914473" rtl="0" eaLnBrk="1" latinLnBrk="0" hangingPunct="1">
        <a:defRPr sz="1800" kern="1200">
          <a:solidFill>
            <a:schemeClr val="tx1"/>
          </a:solidFill>
          <a:latin typeface="+mn-lt"/>
          <a:ea typeface="+mn-ea"/>
          <a:cs typeface="+mn-cs"/>
        </a:defRPr>
      </a:lvl8pPr>
      <a:lvl9pPr marL="3657893" algn="l" defTabSz="91447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900187A-405A-EF47-6022-213BBE0D8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9DBB85B-D2DF-3F7F-9A1C-02FA48A92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F8014A-DEB8-7741-12EE-30DA34B65F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F0E216-BA48-4F04-AC4F-645AA0DD6AC6}" type="datetimeFigureOut">
              <a:rPr lang="en-US" smtClean="0"/>
              <a:pPr/>
              <a:t>1/16/2026</a:t>
            </a:fld>
            <a:endParaRPr lang="en-US" dirty="0"/>
          </a:p>
        </p:txBody>
      </p:sp>
      <p:sp>
        <p:nvSpPr>
          <p:cNvPr id="5" name="Footer Placeholder 4">
            <a:extLst>
              <a:ext uri="{FF2B5EF4-FFF2-40B4-BE49-F238E27FC236}">
                <a16:creationId xmlns:a16="http://schemas.microsoft.com/office/drawing/2014/main" xmlns="" id="{F2F6BCC9-28E3-BCC0-8C42-62CAA8C69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xmlns="" id="{EB1539F3-F28D-6595-3837-8BF50EE14F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xmlns="" val="37104993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89.sv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18/10/relationships/comments" Target="../comments/modernComment_123_DFE7AAC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13.png"/><Relationship Id="rId4" Type="http://schemas.microsoft.com/office/2007/relationships/media" Target="../media/media1.mp4"/></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82F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9050" tIns="9525" rIns="19050" bIns="9525" numCol="1" spcCol="0" rtlCol="0" fromWordArt="0" anchor="ctr" anchorCtr="0" forceAA="0" compatLnSpc="1">
            <a:prstTxWarp prst="textNoShape">
              <a:avLst/>
            </a:prstTxWarp>
            <a:noAutofit/>
          </a:bodyPr>
          <a:lstStyle/>
          <a:p>
            <a:pPr defTabSz="914454"/>
            <a:endParaRPr lang="en-US" sz="1833">
              <a:solidFill>
                <a:prstClr val="white"/>
              </a:solidFill>
              <a:latin typeface="Calibri"/>
            </a:endParaRPr>
          </a:p>
        </p:txBody>
      </p:sp>
      <p:sp>
        <p:nvSpPr>
          <p:cNvPr id="39" name="Parallelogram 38"/>
          <p:cNvSpPr/>
          <p:nvPr/>
        </p:nvSpPr>
        <p:spPr>
          <a:xfrm>
            <a:off x="7556666"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2" name="Parallelogram 31"/>
          <p:cNvSpPr/>
          <p:nvPr/>
        </p:nvSpPr>
        <p:spPr>
          <a:xfrm>
            <a:off x="46515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40" name="Parallelogram 39"/>
          <p:cNvSpPr/>
          <p:nvPr/>
        </p:nvSpPr>
        <p:spPr>
          <a:xfrm>
            <a:off x="17940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3" name="Rectangle 32"/>
          <p:cNvSpPr/>
          <p:nvPr/>
        </p:nvSpPr>
        <p:spPr>
          <a:xfrm>
            <a:off x="65902" y="139604"/>
            <a:ext cx="12192000" cy="6858000"/>
          </a:xfrm>
          <a:prstGeom prst="rect">
            <a:avLst/>
          </a:prstGeom>
          <a:gradFill>
            <a:gsLst>
              <a:gs pos="14167">
                <a:srgbClr val="CEB888">
                  <a:alpha val="0"/>
                </a:srgbClr>
              </a:gs>
              <a:gs pos="64590">
                <a:srgbClr val="973B52">
                  <a:alpha val="26000"/>
                </a:srgbClr>
              </a:gs>
              <a:gs pos="63000">
                <a:srgbClr val="9B3D54"/>
              </a:gs>
              <a:gs pos="31000">
                <a:srgbClr val="B64862">
                  <a:alpha val="20000"/>
                </a:srgbClr>
              </a:gs>
              <a:gs pos="93000">
                <a:srgbClr val="4B1D2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dirty="0">
              <a:solidFill>
                <a:prstClr val="white"/>
              </a:solidFill>
              <a:latin typeface="Calibri"/>
            </a:endParaRPr>
          </a:p>
        </p:txBody>
      </p:sp>
      <p:sp>
        <p:nvSpPr>
          <p:cNvPr id="3" name="Rectangle 2"/>
          <p:cNvSpPr/>
          <p:nvPr/>
        </p:nvSpPr>
        <p:spPr>
          <a:xfrm>
            <a:off x="0" y="2582256"/>
            <a:ext cx="12192000" cy="2592994"/>
          </a:xfrm>
          <a:prstGeom prst="rect">
            <a:avLst/>
          </a:prstGeom>
          <a:solidFill>
            <a:schemeClr val="bg1"/>
          </a:solidFill>
          <a:ln>
            <a:solidFill>
              <a:schemeClr val="tx1"/>
            </a:solidFill>
          </a:ln>
          <a:effectLst>
            <a:outerShdw blurRad="1155700" dir="4620000" sx="103000" sy="103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white"/>
              </a:solidFill>
              <a:effectLst>
                <a:glow rad="127000">
                  <a:schemeClr val="accent1">
                    <a:alpha val="0"/>
                  </a:schemeClr>
                </a:glow>
                <a:outerShdw blurRad="38100" dist="38100" dir="2700000" algn="tl">
                  <a:srgbClr val="000000">
                    <a:alpha val="43137"/>
                  </a:srgbClr>
                </a:outerShdw>
              </a:effectLst>
              <a:latin typeface="Calibri"/>
            </a:endParaRPr>
          </a:p>
        </p:txBody>
      </p:sp>
      <p:sp>
        <p:nvSpPr>
          <p:cNvPr id="22" name="TextBox 21"/>
          <p:cNvSpPr txBox="1"/>
          <p:nvPr/>
        </p:nvSpPr>
        <p:spPr>
          <a:xfrm>
            <a:off x="1525587" y="1333519"/>
            <a:ext cx="9140825" cy="1173398"/>
          </a:xfrm>
          <a:prstGeom prst="rect">
            <a:avLst/>
          </a:prstGeom>
          <a:noFill/>
          <a:effectLst>
            <a:outerShdw blurRad="50800" dir="5400000" algn="ctr" rotWithShape="0">
              <a:srgbClr val="000000">
                <a:alpha val="43137"/>
              </a:srgbClr>
            </a:outerShdw>
          </a:effectLst>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7500" b="1" cap="small" spc="63" dirty="0">
                <a:solidFill>
                  <a:schemeClr val="bg1"/>
                </a:solidFill>
                <a:effectLst>
                  <a:outerShdw blurRad="152400" dist="165100" dir="7200000" sx="101000" sy="101000" algn="tl" rotWithShape="0">
                    <a:prstClr val="black">
                      <a:alpha val="60000"/>
                    </a:prstClr>
                  </a:outerShdw>
                </a:effectLst>
                <a:latin typeface="Adobe Caslon Pro" pitchFamily="18" charset="0"/>
              </a:rPr>
              <a:t>Welcome</a:t>
            </a:r>
          </a:p>
        </p:txBody>
      </p:sp>
      <p:sp>
        <p:nvSpPr>
          <p:cNvPr id="42" name="TextBox 41"/>
          <p:cNvSpPr txBox="1"/>
          <p:nvPr/>
        </p:nvSpPr>
        <p:spPr>
          <a:xfrm>
            <a:off x="1682833" y="6327199"/>
            <a:ext cx="8588375" cy="391197"/>
          </a:xfrm>
          <a:prstGeom prst="rect">
            <a:avLst/>
          </a:prstGeom>
          <a:noFill/>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2417" dirty="0">
                <a:solidFill>
                  <a:srgbClr val="CEB888"/>
                </a:solidFill>
                <a:effectLst>
                  <a:outerShdw blurRad="38100" dist="38100" dir="2700000" algn="tl">
                    <a:srgbClr val="000000">
                      <a:alpha val="43137"/>
                    </a:srgbClr>
                  </a:outerShdw>
                </a:effectLst>
                <a:latin typeface="Adobe Caslon Pro" pitchFamily="18" charset="0"/>
              </a:rPr>
              <a:t>The Graduate School | Florida State University</a:t>
            </a:r>
          </a:p>
        </p:txBody>
      </p:sp>
      <p:sp>
        <p:nvSpPr>
          <p:cNvPr id="2" name="TextBox 1"/>
          <p:cNvSpPr txBox="1"/>
          <p:nvPr/>
        </p:nvSpPr>
        <p:spPr>
          <a:xfrm>
            <a:off x="1525587" y="2798201"/>
            <a:ext cx="9140825" cy="2161104"/>
          </a:xfrm>
          <a:prstGeom prst="rect">
            <a:avLst/>
          </a:prstGeom>
          <a:noFill/>
          <a:effectLst>
            <a:outerShdw blurRad="50800" dist="50800" dir="5400000" algn="ctr" rotWithShape="0">
              <a:srgbClr val="CEB888"/>
            </a:outerShdw>
          </a:effectLst>
        </p:spPr>
        <p:txBody>
          <a:bodyPr wrap="square" lIns="19050" tIns="9525" rIns="19050" bIns="9525" rtlCol="0">
            <a:spAutoFit/>
          </a:bodyPr>
          <a:lstStyle/>
          <a:p>
            <a:pPr algn="ctr" defTabSz="914454"/>
            <a:r>
              <a:rPr lang="en-US" sz="6959" b="1" dirty="0">
                <a:ln>
                  <a:solidFill>
                    <a:schemeClr val="tx1"/>
                  </a:solidFill>
                </a:ln>
                <a:solidFill>
                  <a:srgbClr val="782F40"/>
                </a:solidFill>
                <a:effectLst>
                  <a:glow rad="25400">
                    <a:srgbClr val="CEB888"/>
                  </a:glow>
                </a:effectLst>
                <a:latin typeface="Adobe Caslon Pro" pitchFamily="18" charset="0"/>
              </a:rPr>
              <a:t>2025 Postdoctoral </a:t>
            </a:r>
          </a:p>
          <a:p>
            <a:pPr algn="ctr" defTabSz="914454"/>
            <a:r>
              <a:rPr lang="en-US" sz="6959" b="1" dirty="0">
                <a:ln>
                  <a:solidFill>
                    <a:schemeClr val="tx1"/>
                  </a:solidFill>
                </a:ln>
                <a:solidFill>
                  <a:srgbClr val="782F40"/>
                </a:solidFill>
                <a:effectLst>
                  <a:glow rad="25400">
                    <a:srgbClr val="CEB888"/>
                  </a:glow>
                </a:effectLst>
                <a:latin typeface="Adobe Caslon Pro" pitchFamily="18" charset="0"/>
              </a:rPr>
              <a:t>Fall Symposium</a:t>
            </a:r>
          </a:p>
        </p:txBody>
      </p:sp>
      <p:pic>
        <p:nvPicPr>
          <p:cNvPr id="12" name="Picture 11"/>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4988409" y="185557"/>
            <a:ext cx="2215179" cy="1324234"/>
          </a:xfrm>
          <a:prstGeom prst="rect">
            <a:avLst/>
          </a:prstGeom>
          <a:effectLst>
            <a:outerShdw blurRad="50800" dist="50800" dir="5400000" algn="ctr" rotWithShape="0">
              <a:schemeClr val="tx1"/>
            </a:outerShdw>
          </a:effectLst>
        </p:spPr>
      </p:pic>
      <p:sp>
        <p:nvSpPr>
          <p:cNvPr id="13" name="TextBox 12"/>
          <p:cNvSpPr txBox="1"/>
          <p:nvPr/>
        </p:nvSpPr>
        <p:spPr>
          <a:xfrm>
            <a:off x="1673225" y="5842001"/>
            <a:ext cx="8588375" cy="391197"/>
          </a:xfrm>
          <a:prstGeom prst="rect">
            <a:avLst/>
          </a:prstGeom>
          <a:noFill/>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2417" dirty="0">
                <a:solidFill>
                  <a:srgbClr val="CEB888"/>
                </a:solidFill>
                <a:effectLst>
                  <a:outerShdw blurRad="38100" dist="38100" dir="2700000" algn="tl">
                    <a:srgbClr val="000000">
                      <a:alpha val="43137"/>
                    </a:srgbClr>
                  </a:outerShdw>
                </a:effectLst>
                <a:latin typeface="Adobe Caslon Pro" pitchFamily="18" charset="0"/>
              </a:rPr>
              <a:t>The Office of Postdoctoral Affairs</a:t>
            </a:r>
          </a:p>
        </p:txBody>
      </p:sp>
    </p:spTree>
    <p:extLst>
      <p:ext uri="{BB962C8B-B14F-4D97-AF65-F5344CB8AC3E}">
        <p14:creationId xmlns:p14="http://schemas.microsoft.com/office/powerpoint/2010/main" xmlns="" val="244011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10;&#10;Description automatically generated">
            <a:extLst>
              <a:ext uri="{FF2B5EF4-FFF2-40B4-BE49-F238E27FC236}">
                <a16:creationId xmlns:a16="http://schemas.microsoft.com/office/drawing/2014/main" xmlns="" id="{48ECB46C-E652-977E-65DF-71F3FD4BC4C5}"/>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307" t="68075" r="82764" b="17353"/>
          <a:stretch>
            <a:fillRect/>
          </a:stretch>
        </p:blipFill>
        <p:spPr>
          <a:xfrm flipH="1">
            <a:off x="6131316" y="1924327"/>
            <a:ext cx="5764116" cy="4218922"/>
          </a:xfrm>
          <a:prstGeom prst="rect">
            <a:avLst/>
          </a:prstGeom>
        </p:spPr>
      </p:pic>
      <p:sp>
        <p:nvSpPr>
          <p:cNvPr id="2" name="Title 1">
            <a:extLst>
              <a:ext uri="{FF2B5EF4-FFF2-40B4-BE49-F238E27FC236}">
                <a16:creationId xmlns:a16="http://schemas.microsoft.com/office/drawing/2014/main" xmlns="" id="{B21FB340-1C55-4366-9F36-3A83B39C58FA}"/>
              </a:ext>
            </a:extLst>
          </p:cNvPr>
          <p:cNvSpPr>
            <a:spLocks noGrp="1"/>
          </p:cNvSpPr>
          <p:nvPr>
            <p:ph type="title"/>
          </p:nvPr>
        </p:nvSpPr>
        <p:spPr>
          <a:xfrm>
            <a:off x="312420" y="0"/>
            <a:ext cx="11567160" cy="1325563"/>
          </a:xfrm>
        </p:spPr>
        <p:txBody>
          <a:bodyPr>
            <a:normAutofit/>
          </a:bodyPr>
          <a:lstStyle/>
          <a:p>
            <a:pPr algn="ctr"/>
            <a:r>
              <a:rPr lang="en-US" sz="2400" b="1" dirty="0">
                <a:latin typeface="Arial" panose="020B0604020202020204" pitchFamily="34" charset="0"/>
                <a:cs typeface="Arial" panose="020B0604020202020204" pitchFamily="34" charset="0"/>
              </a:rPr>
              <a:t>Genetic reporters enable monitoring of live brain activity on a cellular level</a:t>
            </a:r>
          </a:p>
        </p:txBody>
      </p:sp>
      <p:pic>
        <p:nvPicPr>
          <p:cNvPr id="11" name="Picture 10" descr="Graphical user interface&#10;&#10;Description automatically generated">
            <a:extLst>
              <a:ext uri="{FF2B5EF4-FFF2-40B4-BE49-F238E27FC236}">
                <a16:creationId xmlns:a16="http://schemas.microsoft.com/office/drawing/2014/main" xmlns="" id="{E335E783-FDA2-DF53-D978-30D8E154C98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577" r="84072" b="84863"/>
          <a:stretch>
            <a:fillRect/>
          </a:stretch>
        </p:blipFill>
        <p:spPr>
          <a:xfrm rot="10800000">
            <a:off x="227221" y="1927658"/>
            <a:ext cx="5764118" cy="4215590"/>
          </a:xfrm>
          <a:prstGeom prst="rect">
            <a:avLst/>
          </a:prstGeom>
        </p:spPr>
      </p:pic>
      <p:sp>
        <p:nvSpPr>
          <p:cNvPr id="3" name="Title 1">
            <a:extLst>
              <a:ext uri="{FF2B5EF4-FFF2-40B4-BE49-F238E27FC236}">
                <a16:creationId xmlns:a16="http://schemas.microsoft.com/office/drawing/2014/main" xmlns="" id="{5B2B5644-BACC-CC10-2155-55D7366F028E}"/>
              </a:ext>
            </a:extLst>
          </p:cNvPr>
          <p:cNvSpPr txBox="1">
            <a:spLocks/>
          </p:cNvSpPr>
          <p:nvPr/>
        </p:nvSpPr>
        <p:spPr>
          <a:xfrm>
            <a:off x="-1939771" y="10256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u="sng" dirty="0">
                <a:latin typeface="Arial" panose="020B0604020202020204" pitchFamily="34" charset="0"/>
                <a:cs typeface="Arial" panose="020B0604020202020204" pitchFamily="34" charset="0"/>
              </a:rPr>
              <a:t>Surface</a:t>
            </a:r>
          </a:p>
        </p:txBody>
      </p:sp>
      <p:sp>
        <p:nvSpPr>
          <p:cNvPr id="4" name="Title 1">
            <a:extLst>
              <a:ext uri="{FF2B5EF4-FFF2-40B4-BE49-F238E27FC236}">
                <a16:creationId xmlns:a16="http://schemas.microsoft.com/office/drawing/2014/main" xmlns="" id="{CA0737E3-0801-32F1-718E-FC8B37AE5870}"/>
              </a:ext>
            </a:extLst>
          </p:cNvPr>
          <p:cNvSpPr txBox="1">
            <a:spLocks/>
          </p:cNvSpPr>
          <p:nvPr/>
        </p:nvSpPr>
        <p:spPr>
          <a:xfrm>
            <a:off x="4192150" y="10256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u="sng" dirty="0">
                <a:latin typeface="Arial" panose="020B0604020202020204" pitchFamily="34" charset="0"/>
                <a:cs typeface="Arial" panose="020B0604020202020204" pitchFamily="34" charset="0"/>
              </a:rPr>
              <a:t>Cave</a:t>
            </a:r>
          </a:p>
        </p:txBody>
      </p:sp>
    </p:spTree>
    <p:extLst>
      <p:ext uri="{BB962C8B-B14F-4D97-AF65-F5344CB8AC3E}">
        <p14:creationId xmlns:p14="http://schemas.microsoft.com/office/powerpoint/2010/main" xmlns="" val="2817523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een&#10;&#10;Description automatically generated">
            <a:extLst>
              <a:ext uri="{FF2B5EF4-FFF2-40B4-BE49-F238E27FC236}">
                <a16:creationId xmlns:a16="http://schemas.microsoft.com/office/drawing/2014/main" xmlns="" id="{F5E70183-46B1-47E8-A596-4D4FCA2A5A2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83765" y="1037811"/>
            <a:ext cx="8452021" cy="4226011"/>
          </a:xfrm>
          <a:prstGeom prst="rect">
            <a:avLst/>
          </a:prstGeom>
        </p:spPr>
      </p:pic>
      <p:sp>
        <p:nvSpPr>
          <p:cNvPr id="2" name="Title 1">
            <a:extLst>
              <a:ext uri="{FF2B5EF4-FFF2-40B4-BE49-F238E27FC236}">
                <a16:creationId xmlns:a16="http://schemas.microsoft.com/office/drawing/2014/main" xmlns="" id="{AC83FF76-4B3E-4787-5931-62C62697C85D}"/>
              </a:ext>
            </a:extLst>
          </p:cNvPr>
          <p:cNvSpPr txBox="1">
            <a:spLocks/>
          </p:cNvSpPr>
          <p:nvPr/>
        </p:nvSpPr>
        <p:spPr>
          <a:xfrm>
            <a:off x="-1555871" y="1686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u="sng" dirty="0">
                <a:latin typeface="Arial" panose="020B0604020202020204" pitchFamily="34" charset="0"/>
                <a:cs typeface="Arial" panose="020B0604020202020204" pitchFamily="34" charset="0"/>
              </a:rPr>
              <a:t>Surface</a:t>
            </a:r>
          </a:p>
        </p:txBody>
      </p:sp>
      <p:sp>
        <p:nvSpPr>
          <p:cNvPr id="3" name="Title 1">
            <a:extLst>
              <a:ext uri="{FF2B5EF4-FFF2-40B4-BE49-F238E27FC236}">
                <a16:creationId xmlns:a16="http://schemas.microsoft.com/office/drawing/2014/main" xmlns="" id="{D97B58FE-195F-7E88-49E0-BA9453B468C7}"/>
              </a:ext>
            </a:extLst>
          </p:cNvPr>
          <p:cNvSpPr txBox="1">
            <a:spLocks/>
          </p:cNvSpPr>
          <p:nvPr/>
        </p:nvSpPr>
        <p:spPr>
          <a:xfrm>
            <a:off x="3232271" y="1686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u="sng" dirty="0">
                <a:latin typeface="Arial" panose="020B0604020202020204" pitchFamily="34" charset="0"/>
                <a:cs typeface="Arial" panose="020B0604020202020204" pitchFamily="34" charset="0"/>
              </a:rPr>
              <a:t>Cave</a:t>
            </a:r>
          </a:p>
        </p:txBody>
      </p:sp>
      <p:sp>
        <p:nvSpPr>
          <p:cNvPr id="5" name="Title 1">
            <a:extLst>
              <a:ext uri="{FF2B5EF4-FFF2-40B4-BE49-F238E27FC236}">
                <a16:creationId xmlns:a16="http://schemas.microsoft.com/office/drawing/2014/main" xmlns="" id="{4C8894F4-C386-BE8C-522B-0B1031EC9F6E}"/>
              </a:ext>
            </a:extLst>
          </p:cNvPr>
          <p:cNvSpPr>
            <a:spLocks noGrp="1"/>
          </p:cNvSpPr>
          <p:nvPr>
            <p:ph type="title"/>
          </p:nvPr>
        </p:nvSpPr>
        <p:spPr>
          <a:xfrm>
            <a:off x="838200" y="-250681"/>
            <a:ext cx="10515600" cy="1325563"/>
          </a:xfrm>
        </p:spPr>
        <p:txBody>
          <a:bodyPr>
            <a:normAutofit/>
          </a:bodyPr>
          <a:lstStyle/>
          <a:p>
            <a:pPr algn="ctr"/>
            <a:r>
              <a:rPr lang="en-US" sz="2400" b="1" dirty="0">
                <a:latin typeface="Arial" panose="020B0604020202020204" pitchFamily="34" charset="0"/>
                <a:cs typeface="Arial" panose="020B0604020202020204" pitchFamily="34" charset="0"/>
              </a:rPr>
              <a:t>Cavefish lack responses to visual stimuli</a:t>
            </a:r>
          </a:p>
        </p:txBody>
      </p:sp>
    </p:spTree>
    <p:extLst>
      <p:ext uri="{BB962C8B-B14F-4D97-AF65-F5344CB8AC3E}">
        <p14:creationId xmlns:p14="http://schemas.microsoft.com/office/powerpoint/2010/main" xmlns="" val="4193180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A7B6C91-F91D-480B-A564-583EA2CF45C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080" r="627" b="2743"/>
          <a:stretch/>
        </p:blipFill>
        <p:spPr>
          <a:xfrm rot="16200000">
            <a:off x="3265921" y="1031436"/>
            <a:ext cx="5802378" cy="5617732"/>
          </a:xfrm>
          <a:prstGeom prst="rect">
            <a:avLst/>
          </a:prstGeom>
        </p:spPr>
      </p:pic>
      <p:sp>
        <p:nvSpPr>
          <p:cNvPr id="4" name="Title 1">
            <a:extLst>
              <a:ext uri="{FF2B5EF4-FFF2-40B4-BE49-F238E27FC236}">
                <a16:creationId xmlns:a16="http://schemas.microsoft.com/office/drawing/2014/main" xmlns="" id="{9EA32769-13BF-9041-6748-4CC5B2519009}"/>
              </a:ext>
            </a:extLst>
          </p:cNvPr>
          <p:cNvSpPr txBox="1">
            <a:spLocks/>
          </p:cNvSpPr>
          <p:nvPr/>
        </p:nvSpPr>
        <p:spPr>
          <a:xfrm>
            <a:off x="838199" y="-2686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panose="020B0604020202020204" pitchFamily="34" charset="0"/>
                <a:cs typeface="Arial" panose="020B0604020202020204" pitchFamily="34" charset="0"/>
              </a:rPr>
              <a:t>Cavefish “visual” center responds to water flow changes</a:t>
            </a:r>
          </a:p>
        </p:txBody>
      </p:sp>
    </p:spTree>
    <p:extLst>
      <p:ext uri="{BB962C8B-B14F-4D97-AF65-F5344CB8AC3E}">
        <p14:creationId xmlns:p14="http://schemas.microsoft.com/office/powerpoint/2010/main" xmlns="" val="2289082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D515272-CF9A-FFCF-7FA3-81A45EAC7FDB}"/>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xmlns="" id="{273BDD54-7455-10CD-D3DC-7E2503F04936}"/>
              </a:ext>
            </a:extLst>
          </p:cNvPr>
          <p:cNvGrpSpPr/>
          <p:nvPr/>
        </p:nvGrpSpPr>
        <p:grpSpPr>
          <a:xfrm>
            <a:off x="0" y="667962"/>
            <a:ext cx="5842000" cy="6095066"/>
            <a:chOff x="219361" y="307861"/>
            <a:chExt cx="6130640" cy="6396209"/>
          </a:xfrm>
        </p:grpSpPr>
        <p:grpSp>
          <p:nvGrpSpPr>
            <p:cNvPr id="21" name="Group 20">
              <a:extLst>
                <a:ext uri="{FF2B5EF4-FFF2-40B4-BE49-F238E27FC236}">
                  <a16:creationId xmlns:a16="http://schemas.microsoft.com/office/drawing/2014/main" xmlns="" id="{BCD6FEC9-DD71-9E24-890D-79A1C6FBA272}"/>
                </a:ext>
              </a:extLst>
            </p:cNvPr>
            <p:cNvGrpSpPr/>
            <p:nvPr/>
          </p:nvGrpSpPr>
          <p:grpSpPr>
            <a:xfrm>
              <a:off x="219361" y="307861"/>
              <a:ext cx="6130640" cy="6396209"/>
              <a:chOff x="219361" y="307861"/>
              <a:chExt cx="6130640" cy="6396209"/>
            </a:xfrm>
          </p:grpSpPr>
          <p:pic>
            <p:nvPicPr>
              <p:cNvPr id="6" name="Picture 5">
                <a:extLst>
                  <a:ext uri="{FF2B5EF4-FFF2-40B4-BE49-F238E27FC236}">
                    <a16:creationId xmlns:a16="http://schemas.microsoft.com/office/drawing/2014/main" xmlns="" id="{DF6462D9-D1AC-63EA-C8B8-C1BC4A82B44E}"/>
                  </a:ext>
                </a:extLst>
              </p:cNvPr>
              <p:cNvPicPr>
                <a:picLocks noChangeAspect="1"/>
              </p:cNvPicPr>
              <p:nvPr/>
            </p:nvPicPr>
            <p:blipFill>
              <a:blip r:embed="rId3" cstate="print"/>
              <a:srcRect r="72637" b="23592"/>
              <a:stretch>
                <a:fillRect/>
              </a:stretch>
            </p:blipFill>
            <p:spPr>
              <a:xfrm>
                <a:off x="219361" y="307863"/>
                <a:ext cx="3235039" cy="6396207"/>
              </a:xfrm>
              <a:prstGeom prst="rect">
                <a:avLst/>
              </a:prstGeom>
            </p:spPr>
          </p:pic>
          <p:pic>
            <p:nvPicPr>
              <p:cNvPr id="3" name="Picture 2">
                <a:extLst>
                  <a:ext uri="{FF2B5EF4-FFF2-40B4-BE49-F238E27FC236}">
                    <a16:creationId xmlns:a16="http://schemas.microsoft.com/office/drawing/2014/main" xmlns="" id="{004CF15F-CED8-1687-F685-F47B3D70EA55}"/>
                  </a:ext>
                </a:extLst>
              </p:cNvPr>
              <p:cNvPicPr>
                <a:picLocks noChangeAspect="1"/>
              </p:cNvPicPr>
              <p:nvPr/>
            </p:nvPicPr>
            <p:blipFill>
              <a:blip r:embed="rId3" cstate="print"/>
              <a:srcRect l="63449" r="24305" b="23592"/>
              <a:stretch>
                <a:fillRect/>
              </a:stretch>
            </p:blipFill>
            <p:spPr>
              <a:xfrm>
                <a:off x="3491472" y="307863"/>
                <a:ext cx="1447800" cy="6396207"/>
              </a:xfrm>
              <a:prstGeom prst="rect">
                <a:avLst/>
              </a:prstGeom>
            </p:spPr>
          </p:pic>
          <p:pic>
            <p:nvPicPr>
              <p:cNvPr id="14" name="Picture 13">
                <a:extLst>
                  <a:ext uri="{FF2B5EF4-FFF2-40B4-BE49-F238E27FC236}">
                    <a16:creationId xmlns:a16="http://schemas.microsoft.com/office/drawing/2014/main" xmlns="" id="{5A313158-67DF-13A6-EBA1-4272D30CC1B6}"/>
                  </a:ext>
                </a:extLst>
              </p:cNvPr>
              <p:cNvPicPr>
                <a:picLocks noChangeAspect="1"/>
              </p:cNvPicPr>
              <p:nvPr/>
            </p:nvPicPr>
            <p:blipFill>
              <a:blip r:embed="rId4" cstate="print"/>
              <a:srcRect l="14617" t="18193" r="75709" b="45337"/>
              <a:stretch>
                <a:fillRect/>
              </a:stretch>
            </p:blipFill>
            <p:spPr>
              <a:xfrm>
                <a:off x="2090271" y="3719386"/>
                <a:ext cx="1339416" cy="2928549"/>
              </a:xfrm>
              <a:prstGeom prst="rect">
                <a:avLst/>
              </a:prstGeom>
            </p:spPr>
          </p:pic>
          <p:pic>
            <p:nvPicPr>
              <p:cNvPr id="15" name="Picture 14">
                <a:extLst>
                  <a:ext uri="{FF2B5EF4-FFF2-40B4-BE49-F238E27FC236}">
                    <a16:creationId xmlns:a16="http://schemas.microsoft.com/office/drawing/2014/main" xmlns="" id="{4704D6EF-290E-C7CB-F7C8-9192923E1C9E}"/>
                  </a:ext>
                </a:extLst>
              </p:cNvPr>
              <p:cNvPicPr>
                <a:picLocks noChangeAspect="1"/>
              </p:cNvPicPr>
              <p:nvPr/>
            </p:nvPicPr>
            <p:blipFill>
              <a:blip r:embed="rId3" cstate="print"/>
              <a:srcRect l="87432" r="322" b="23592"/>
              <a:stretch>
                <a:fillRect/>
              </a:stretch>
            </p:blipFill>
            <p:spPr>
              <a:xfrm>
                <a:off x="4902201" y="307862"/>
                <a:ext cx="1447800" cy="6396207"/>
              </a:xfrm>
              <a:prstGeom prst="rect">
                <a:avLst/>
              </a:prstGeom>
            </p:spPr>
          </p:pic>
          <p:sp>
            <p:nvSpPr>
              <p:cNvPr id="17" name="TextBox 16">
                <a:extLst>
                  <a:ext uri="{FF2B5EF4-FFF2-40B4-BE49-F238E27FC236}">
                    <a16:creationId xmlns:a16="http://schemas.microsoft.com/office/drawing/2014/main" xmlns="" id="{7BD6201F-FD1E-D809-0065-FC4A5D5B1C88}"/>
                  </a:ext>
                </a:extLst>
              </p:cNvPr>
              <p:cNvSpPr txBox="1"/>
              <p:nvPr/>
            </p:nvSpPr>
            <p:spPr>
              <a:xfrm>
                <a:off x="4981831" y="321273"/>
                <a:ext cx="1256957" cy="307777"/>
              </a:xfrm>
              <a:prstGeom prst="rect">
                <a:avLst/>
              </a:prstGeom>
              <a:solidFill>
                <a:schemeClr val="bg1"/>
              </a:solidFill>
            </p:spPr>
            <p:txBody>
              <a:bodyPr wrap="square" rtlCol="0">
                <a:spAutoFit/>
              </a:bodyPr>
              <a:lstStyle/>
              <a:p>
                <a:pPr algn="ctr"/>
                <a:r>
                  <a:rPr lang="en-US" sz="1400" b="1" dirty="0">
                    <a:latin typeface="Arial" panose="020B0604020202020204" pitchFamily="34" charset="0"/>
                    <a:cs typeface="Arial" panose="020B0604020202020204" pitchFamily="34" charset="0"/>
                  </a:rPr>
                  <a:t>Food Odor</a:t>
                </a:r>
              </a:p>
            </p:txBody>
          </p:sp>
          <p:sp>
            <p:nvSpPr>
              <p:cNvPr id="18" name="TextBox 17">
                <a:extLst>
                  <a:ext uri="{FF2B5EF4-FFF2-40B4-BE49-F238E27FC236}">
                    <a16:creationId xmlns:a16="http://schemas.microsoft.com/office/drawing/2014/main" xmlns="" id="{D564069D-9707-13C7-3F64-BAB7625485DD}"/>
                  </a:ext>
                </a:extLst>
              </p:cNvPr>
              <p:cNvSpPr txBox="1"/>
              <p:nvPr/>
            </p:nvSpPr>
            <p:spPr>
              <a:xfrm>
                <a:off x="3555996" y="321273"/>
                <a:ext cx="1256957" cy="307777"/>
              </a:xfrm>
              <a:prstGeom prst="rect">
                <a:avLst/>
              </a:prstGeom>
              <a:solidFill>
                <a:schemeClr val="bg1"/>
              </a:solidFill>
            </p:spPr>
            <p:txBody>
              <a:bodyPr wrap="square" rtlCol="0">
                <a:spAutoFit/>
              </a:bodyPr>
              <a:lstStyle/>
              <a:p>
                <a:pPr algn="ctr"/>
                <a:r>
                  <a:rPr lang="en-US" sz="1400" b="1" dirty="0">
                    <a:latin typeface="Arial" panose="020B0604020202020204" pitchFamily="34" charset="0"/>
                    <a:cs typeface="Arial" panose="020B0604020202020204" pitchFamily="34" charset="0"/>
                  </a:rPr>
                  <a:t>Social Odor</a:t>
                </a:r>
              </a:p>
            </p:txBody>
          </p:sp>
          <p:sp>
            <p:nvSpPr>
              <p:cNvPr id="19" name="TextBox 18">
                <a:extLst>
                  <a:ext uri="{FF2B5EF4-FFF2-40B4-BE49-F238E27FC236}">
                    <a16:creationId xmlns:a16="http://schemas.microsoft.com/office/drawing/2014/main" xmlns="" id="{5472EBD9-0677-192D-A430-A5D5909C2553}"/>
                  </a:ext>
                </a:extLst>
              </p:cNvPr>
              <p:cNvSpPr txBox="1"/>
              <p:nvPr/>
            </p:nvSpPr>
            <p:spPr>
              <a:xfrm>
                <a:off x="2006601" y="307862"/>
                <a:ext cx="1423769" cy="322984"/>
              </a:xfrm>
              <a:prstGeom prst="rect">
                <a:avLst/>
              </a:prstGeom>
              <a:solidFill>
                <a:schemeClr val="bg1"/>
              </a:solidFill>
            </p:spPr>
            <p:txBody>
              <a:bodyPr wrap="square" rtlCol="0">
                <a:spAutoFit/>
              </a:bodyPr>
              <a:lstStyle/>
              <a:p>
                <a:pPr algn="ctr"/>
                <a:r>
                  <a:rPr lang="en-US" sz="1400" b="1" dirty="0">
                    <a:latin typeface="Arial" panose="020B0604020202020204" pitchFamily="34" charset="0"/>
                    <a:cs typeface="Arial" panose="020B0604020202020204" pitchFamily="34" charset="0"/>
                  </a:rPr>
                  <a:t>Water flow</a:t>
                </a:r>
              </a:p>
            </p:txBody>
          </p:sp>
          <p:sp>
            <p:nvSpPr>
              <p:cNvPr id="20" name="TextBox 19">
                <a:extLst>
                  <a:ext uri="{FF2B5EF4-FFF2-40B4-BE49-F238E27FC236}">
                    <a16:creationId xmlns:a16="http://schemas.microsoft.com/office/drawing/2014/main" xmlns="" id="{A33D2710-B1CB-7FF7-7874-2491396AC087}"/>
                  </a:ext>
                </a:extLst>
              </p:cNvPr>
              <p:cNvSpPr txBox="1"/>
              <p:nvPr/>
            </p:nvSpPr>
            <p:spPr>
              <a:xfrm>
                <a:off x="558801" y="307861"/>
                <a:ext cx="1423769" cy="307777"/>
              </a:xfrm>
              <a:prstGeom prst="rect">
                <a:avLst/>
              </a:prstGeom>
              <a:solidFill>
                <a:schemeClr val="bg1"/>
              </a:solidFill>
            </p:spPr>
            <p:txBody>
              <a:bodyPr wrap="square" rtlCol="0">
                <a:spAutoFit/>
              </a:bodyPr>
              <a:lstStyle/>
              <a:p>
                <a:pPr algn="ctr"/>
                <a:r>
                  <a:rPr lang="en-US" sz="1400" b="1" dirty="0">
                    <a:latin typeface="Arial" panose="020B0604020202020204" pitchFamily="34" charset="0"/>
                    <a:cs typeface="Arial" panose="020B0604020202020204" pitchFamily="34" charset="0"/>
                  </a:rPr>
                  <a:t>Resting</a:t>
                </a:r>
              </a:p>
            </p:txBody>
          </p:sp>
        </p:grpSp>
        <p:sp>
          <p:nvSpPr>
            <p:cNvPr id="22" name="Rectangle 21">
              <a:extLst>
                <a:ext uri="{FF2B5EF4-FFF2-40B4-BE49-F238E27FC236}">
                  <a16:creationId xmlns:a16="http://schemas.microsoft.com/office/drawing/2014/main" xmlns="" id="{FB1F9004-9518-1AEA-6948-784DBDE50796}"/>
                </a:ext>
              </a:extLst>
            </p:cNvPr>
            <p:cNvSpPr/>
            <p:nvPr/>
          </p:nvSpPr>
          <p:spPr>
            <a:xfrm>
              <a:off x="219361" y="307861"/>
              <a:ext cx="339440" cy="307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itle 1">
            <a:extLst>
              <a:ext uri="{FF2B5EF4-FFF2-40B4-BE49-F238E27FC236}">
                <a16:creationId xmlns:a16="http://schemas.microsoft.com/office/drawing/2014/main" xmlns="" id="{AC7713C7-5ED3-7173-55C8-0FB457921EEB}"/>
              </a:ext>
            </a:extLst>
          </p:cNvPr>
          <p:cNvSpPr txBox="1">
            <a:spLocks/>
          </p:cNvSpPr>
          <p:nvPr/>
        </p:nvSpPr>
        <p:spPr>
          <a:xfrm>
            <a:off x="838200" y="-3172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panose="020B0604020202020204" pitchFamily="34" charset="0"/>
                <a:cs typeface="Arial" panose="020B0604020202020204" pitchFamily="34" charset="0"/>
              </a:rPr>
              <a:t>Cavefish odor processing center has enhanced water flow sensing</a:t>
            </a:r>
          </a:p>
        </p:txBody>
      </p:sp>
    </p:spTree>
    <p:extLst>
      <p:ext uri="{BB962C8B-B14F-4D97-AF65-F5344CB8AC3E}">
        <p14:creationId xmlns:p14="http://schemas.microsoft.com/office/powerpoint/2010/main" xmlns="" val="366554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922F501-8EEC-2412-61B1-3F98E5304194}"/>
              </a:ext>
            </a:extLst>
          </p:cNvPr>
          <p:cNvSpPr txBox="1">
            <a:spLocks/>
          </p:cNvSpPr>
          <p:nvPr/>
        </p:nvSpPr>
        <p:spPr>
          <a:xfrm>
            <a:off x="838200" y="-1545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panose="020B0604020202020204" pitchFamily="34" charset="0"/>
                <a:cs typeface="Arial" panose="020B0604020202020204" pitchFamily="34" charset="0"/>
              </a:rPr>
              <a:t>Conclusions</a:t>
            </a:r>
          </a:p>
        </p:txBody>
      </p:sp>
      <p:sp>
        <p:nvSpPr>
          <p:cNvPr id="5" name="TextBox 4">
            <a:extLst>
              <a:ext uri="{FF2B5EF4-FFF2-40B4-BE49-F238E27FC236}">
                <a16:creationId xmlns:a16="http://schemas.microsoft.com/office/drawing/2014/main" xmlns="" id="{7BBE5C74-238E-0677-B6BE-E9FE72A7F121}"/>
              </a:ext>
            </a:extLst>
          </p:cNvPr>
          <p:cNvSpPr txBox="1"/>
          <p:nvPr/>
        </p:nvSpPr>
        <p:spPr>
          <a:xfrm>
            <a:off x="-110362" y="1040666"/>
            <a:ext cx="12412723" cy="5632311"/>
          </a:xfrm>
          <a:prstGeom prst="rect">
            <a:avLst/>
          </a:prstGeom>
          <a:noFill/>
        </p:spPr>
        <p:txBody>
          <a:bodyPr wrap="square" rtlCol="0">
            <a:spAutoFit/>
          </a:bodyPr>
          <a:lstStyle/>
          <a:p>
            <a:pPr algn="ctr"/>
            <a:r>
              <a:rPr lang="en-US" sz="2000" b="1" u="sng" dirty="0"/>
              <a:t>Cavefish brain has evolved to help it thrive in a cave environment</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endParaRPr lang="en-US" sz="2000" b="1" dirty="0"/>
          </a:p>
          <a:p>
            <a:endParaRPr lang="en-US" sz="2000" b="1" dirty="0"/>
          </a:p>
          <a:p>
            <a:pPr algn="ctr"/>
            <a:endParaRPr lang="en-US" sz="2000" b="1" u="sng" dirty="0"/>
          </a:p>
          <a:p>
            <a:pPr algn="ctr"/>
            <a:r>
              <a:rPr lang="en-US" sz="2000" b="1" u="sng" dirty="0"/>
              <a:t>Increases in non-visual senses make up for their lack of vision</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endParaRPr lang="en-US" sz="2000" b="1" dirty="0"/>
          </a:p>
          <a:p>
            <a:pPr algn="ctr"/>
            <a:r>
              <a:rPr lang="en-US" sz="2000" b="1" u="sng" dirty="0"/>
              <a:t>Studying the evolved changes in the cavefish brain will help us to understand how our own brains evolved</a:t>
            </a:r>
          </a:p>
        </p:txBody>
      </p:sp>
      <p:pic>
        <p:nvPicPr>
          <p:cNvPr id="2" name="AstyanaxBlindSurfaceA_flat1200.jpg" descr="AstyanaxBlindSurfaceA_flat1200.jpg">
            <a:extLst>
              <a:ext uri="{FF2B5EF4-FFF2-40B4-BE49-F238E27FC236}">
                <a16:creationId xmlns:a16="http://schemas.microsoft.com/office/drawing/2014/main" xmlns="" id="{C34D77E1-A840-F2B6-7EA5-18FE1C9EDBDF}"/>
              </a:ext>
            </a:extLst>
          </p:cNvPr>
          <p:cNvPicPr>
            <a:picLocks noChangeAspect="1"/>
          </p:cNvPicPr>
          <p:nvPr/>
        </p:nvPicPr>
        <p:blipFill rotWithShape="1">
          <a:blip r:embed="rId3" cstate="print"/>
          <a:srcRect l="-192" r="8364"/>
          <a:stretch>
            <a:fillRect/>
          </a:stretch>
        </p:blipFill>
        <p:spPr>
          <a:xfrm>
            <a:off x="4278453" y="1467540"/>
            <a:ext cx="3635094" cy="2296419"/>
          </a:xfrm>
          <a:prstGeom prst="rect">
            <a:avLst/>
          </a:prstGeom>
        </p:spPr>
      </p:pic>
      <p:pic>
        <p:nvPicPr>
          <p:cNvPr id="7" name="Picture 6">
            <a:extLst>
              <a:ext uri="{FF2B5EF4-FFF2-40B4-BE49-F238E27FC236}">
                <a16:creationId xmlns:a16="http://schemas.microsoft.com/office/drawing/2014/main" xmlns="" id="{A441071D-0245-E1A9-B2E5-E20E1DDBDCE1}"/>
              </a:ext>
            </a:extLst>
          </p:cNvPr>
          <p:cNvPicPr>
            <a:picLocks noChangeAspect="1"/>
          </p:cNvPicPr>
          <p:nvPr/>
        </p:nvPicPr>
        <p:blipFill>
          <a:blip r:embed="rId4" cstate="print"/>
          <a:srcRect l="37500" t="37683" r="14967" b="28965"/>
          <a:stretch>
            <a:fillRect/>
          </a:stretch>
        </p:blipFill>
        <p:spPr>
          <a:xfrm>
            <a:off x="3297870" y="4207960"/>
            <a:ext cx="5596261" cy="1978640"/>
          </a:xfrm>
          <a:prstGeom prst="rect">
            <a:avLst/>
          </a:prstGeom>
        </p:spPr>
      </p:pic>
    </p:spTree>
    <p:extLst>
      <p:ext uri="{BB962C8B-B14F-4D97-AF65-F5344CB8AC3E}">
        <p14:creationId xmlns:p14="http://schemas.microsoft.com/office/powerpoint/2010/main" xmlns="" val="2629232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xmlns="" id="{1CD81A2A-6ED4-4EF4-A14C-912D31E148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Freeform: Shape 54">
            <a:extLst>
              <a:ext uri="{FF2B5EF4-FFF2-40B4-BE49-F238E27FC236}">
                <a16:creationId xmlns:a16="http://schemas.microsoft.com/office/drawing/2014/main" xmlns="" id="{1661932C-CA15-4E17-B115-FAE7CBEE47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xmlns="" id="{4A0695FC-390D-15F6-73EB-8E1ED00E88A6}"/>
              </a:ext>
            </a:extLst>
          </p:cNvPr>
          <p:cNvSpPr>
            <a:spLocks noGrp="1"/>
          </p:cNvSpPr>
          <p:nvPr>
            <p:ph idx="1"/>
          </p:nvPr>
        </p:nvSpPr>
        <p:spPr>
          <a:xfrm>
            <a:off x="838200" y="1825625"/>
            <a:ext cx="5393361" cy="4351338"/>
          </a:xfrm>
        </p:spPr>
        <p:txBody>
          <a:bodyPr>
            <a:normAutofit/>
          </a:bodyPr>
          <a:lstStyle/>
          <a:p>
            <a:r>
              <a:rPr lang="en-US" sz="7200" dirty="0"/>
              <a:t>Thank You…</a:t>
            </a:r>
          </a:p>
        </p:txBody>
      </p:sp>
      <p:sp>
        <p:nvSpPr>
          <p:cNvPr id="57" name="Oval 56">
            <a:extLst>
              <a:ext uri="{FF2B5EF4-FFF2-40B4-BE49-F238E27FC236}">
                <a16:creationId xmlns:a16="http://schemas.microsoft.com/office/drawing/2014/main" xmlns="" id="{8590ADD5-9383-4D3D-9047-3DA2593CC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7" name="Graphic 36" descr="Handshake">
            <a:extLst>
              <a:ext uri="{FF2B5EF4-FFF2-40B4-BE49-F238E27FC236}">
                <a16:creationId xmlns:a16="http://schemas.microsoft.com/office/drawing/2014/main" xmlns="" id="{D5559F92-2483-58A5-CE62-5352B8B0BC3D}"/>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59" name="Freeform: Shape 58">
            <a:extLst>
              <a:ext uri="{FF2B5EF4-FFF2-40B4-BE49-F238E27FC236}">
                <a16:creationId xmlns:a16="http://schemas.microsoft.com/office/drawing/2014/main" xmlns="" id="{DABE3E45-88CF-45D8-8D40-C773324D93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61" name="Straight Connector 60">
            <a:extLst>
              <a:ext uri="{FF2B5EF4-FFF2-40B4-BE49-F238E27FC236}">
                <a16:creationId xmlns:a16="http://schemas.microsoft.com/office/drawing/2014/main" xmlns="" id="{49CD1692-827B-4C8D-B4A1-134FD04CF4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3" name="Freeform: Shape 62">
            <a:extLst>
              <a:ext uri="{FF2B5EF4-FFF2-40B4-BE49-F238E27FC236}">
                <a16:creationId xmlns:a16="http://schemas.microsoft.com/office/drawing/2014/main" xmlns="" id="{B91ECDA9-56DC-4270-8F33-01C5637B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xmlns="" id="{75F47824-961D-465D-84F9-EAE11BC61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7" name="Freeform: Shape 66">
            <a:extLst>
              <a:ext uri="{FF2B5EF4-FFF2-40B4-BE49-F238E27FC236}">
                <a16:creationId xmlns:a16="http://schemas.microsoft.com/office/drawing/2014/main" xmlns="" id="{FEC9DA3E-C1D7-472D-B7C0-F71AE41FBA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3830117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82F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9050" tIns="9525" rIns="19050" bIns="9525" numCol="1" spcCol="0" rtlCol="0" fromWordArt="0" anchor="ctr" anchorCtr="0" forceAA="0" compatLnSpc="1">
            <a:prstTxWarp prst="textNoShape">
              <a:avLst/>
            </a:prstTxWarp>
            <a:noAutofit/>
          </a:bodyPr>
          <a:lstStyle/>
          <a:p>
            <a:pPr defTabSz="914454"/>
            <a:endParaRPr lang="en-US" sz="1833">
              <a:solidFill>
                <a:prstClr val="white"/>
              </a:solidFill>
              <a:latin typeface="Calibri"/>
            </a:endParaRPr>
          </a:p>
        </p:txBody>
      </p:sp>
      <p:sp>
        <p:nvSpPr>
          <p:cNvPr id="39" name="Parallelogram 38"/>
          <p:cNvSpPr/>
          <p:nvPr/>
        </p:nvSpPr>
        <p:spPr>
          <a:xfrm>
            <a:off x="7556666"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2" name="Parallelogram 31"/>
          <p:cNvSpPr/>
          <p:nvPr/>
        </p:nvSpPr>
        <p:spPr>
          <a:xfrm>
            <a:off x="46515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40" name="Parallelogram 39"/>
          <p:cNvSpPr/>
          <p:nvPr/>
        </p:nvSpPr>
        <p:spPr>
          <a:xfrm>
            <a:off x="17940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3" name="Rectangle 32"/>
          <p:cNvSpPr/>
          <p:nvPr/>
        </p:nvSpPr>
        <p:spPr>
          <a:xfrm>
            <a:off x="0" y="0"/>
            <a:ext cx="12188825" cy="6858000"/>
          </a:xfrm>
          <a:prstGeom prst="rect">
            <a:avLst/>
          </a:prstGeom>
          <a:gradFill>
            <a:gsLst>
              <a:gs pos="14167">
                <a:srgbClr val="B64862">
                  <a:alpha val="0"/>
                </a:srgbClr>
              </a:gs>
              <a:gs pos="64590">
                <a:srgbClr val="973B52">
                  <a:alpha val="26000"/>
                </a:srgbClr>
              </a:gs>
              <a:gs pos="63000">
                <a:srgbClr val="9B3D54"/>
              </a:gs>
              <a:gs pos="31000">
                <a:srgbClr val="B64862">
                  <a:alpha val="20000"/>
                </a:srgbClr>
              </a:gs>
              <a:gs pos="93000">
                <a:srgbClr val="4B1D2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dirty="0">
              <a:solidFill>
                <a:prstClr val="white"/>
              </a:solidFill>
              <a:latin typeface="Calibri"/>
            </a:endParaRPr>
          </a:p>
        </p:txBody>
      </p:sp>
      <p:sp>
        <p:nvSpPr>
          <p:cNvPr id="3" name="Rectangle 2"/>
          <p:cNvSpPr/>
          <p:nvPr/>
        </p:nvSpPr>
        <p:spPr>
          <a:xfrm>
            <a:off x="3175" y="2582256"/>
            <a:ext cx="12185651" cy="2776083"/>
          </a:xfrm>
          <a:prstGeom prst="rect">
            <a:avLst/>
          </a:prstGeom>
          <a:solidFill>
            <a:schemeClr val="bg1">
              <a:alpha val="99000"/>
            </a:schemeClr>
          </a:solidFill>
          <a:ln w="25400">
            <a:solidFill>
              <a:schemeClr val="tx1"/>
            </a:solidFill>
          </a:ln>
          <a:effectLst>
            <a:outerShdw blurRad="1155700" dir="4620000" sx="103000" sy="103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white"/>
              </a:solidFill>
              <a:effectLst>
                <a:outerShdw blurRad="38100" dist="38100" dir="2700000" algn="tl">
                  <a:srgbClr val="000000">
                    <a:alpha val="43137"/>
                  </a:srgbClr>
                </a:outerShdw>
              </a:effectLst>
              <a:latin typeface="Calibri"/>
            </a:endParaRPr>
          </a:p>
        </p:txBody>
      </p:sp>
      <p:sp>
        <p:nvSpPr>
          <p:cNvPr id="22" name="TextBox 21"/>
          <p:cNvSpPr txBox="1"/>
          <p:nvPr/>
        </p:nvSpPr>
        <p:spPr>
          <a:xfrm>
            <a:off x="317500" y="1372747"/>
            <a:ext cx="11493500" cy="1173526"/>
          </a:xfrm>
          <a:prstGeom prst="rect">
            <a:avLst/>
          </a:prstGeom>
          <a:noFill/>
          <a:effectLst>
            <a:outerShdw blurRad="50800" dir="5400000" algn="ctr" rotWithShape="0">
              <a:srgbClr val="000000">
                <a:alpha val="43137"/>
              </a:srgbClr>
            </a:outerShdw>
          </a:effectLst>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7501" b="1" cap="small" spc="63" dirty="0">
                <a:solidFill>
                  <a:prstClr val="white">
                    <a:lumMod val="95000"/>
                  </a:prstClr>
                </a:solidFill>
                <a:effectLst>
                  <a:outerShdw blurRad="152400" dist="165100" dir="7200000" sx="101000" sy="101000" algn="tl" rotWithShape="0">
                    <a:prstClr val="black">
                      <a:alpha val="60000"/>
                    </a:prstClr>
                  </a:outerShdw>
                </a:effectLst>
                <a:latin typeface="Adobe Caslon Pro" pitchFamily="18" charset="0"/>
              </a:rPr>
              <a:t>People’s Choice Award</a:t>
            </a:r>
          </a:p>
        </p:txBody>
      </p:sp>
      <p:sp>
        <p:nvSpPr>
          <p:cNvPr id="42" name="TextBox 41"/>
          <p:cNvSpPr txBox="1"/>
          <p:nvPr/>
        </p:nvSpPr>
        <p:spPr>
          <a:xfrm>
            <a:off x="1682833" y="6327199"/>
            <a:ext cx="8588375" cy="391197"/>
          </a:xfrm>
          <a:prstGeom prst="rect">
            <a:avLst/>
          </a:prstGeom>
          <a:noFill/>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2417" dirty="0">
                <a:solidFill>
                  <a:prstClr val="white"/>
                </a:solidFill>
                <a:effectLst>
                  <a:outerShdw blurRad="38100" dist="38100" dir="2700000" algn="tl">
                    <a:srgbClr val="000000">
                      <a:alpha val="43137"/>
                    </a:srgbClr>
                  </a:outerShdw>
                </a:effectLst>
                <a:latin typeface="Adobe Caslon Pro" pitchFamily="18" charset="0"/>
              </a:rPr>
              <a:t>The Graduate School | Florida State University</a:t>
            </a:r>
          </a:p>
        </p:txBody>
      </p:sp>
      <p:sp>
        <p:nvSpPr>
          <p:cNvPr id="13" name="TextBox 12"/>
          <p:cNvSpPr txBox="1"/>
          <p:nvPr/>
        </p:nvSpPr>
        <p:spPr>
          <a:xfrm>
            <a:off x="1673225" y="5842001"/>
            <a:ext cx="8588375" cy="391197"/>
          </a:xfrm>
          <a:prstGeom prst="rect">
            <a:avLst/>
          </a:prstGeom>
          <a:noFill/>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2417" dirty="0">
                <a:solidFill>
                  <a:prstClr val="white"/>
                </a:solidFill>
                <a:effectLst>
                  <a:outerShdw blurRad="38100" dist="38100" dir="2700000" algn="tl">
                    <a:srgbClr val="000000">
                      <a:alpha val="43137"/>
                    </a:srgbClr>
                  </a:outerShdw>
                </a:effectLst>
                <a:latin typeface="Adobe Caslon Pro" pitchFamily="18" charset="0"/>
              </a:rPr>
              <a:t>The Office of Postdoctoral Affairs</a:t>
            </a:r>
          </a:p>
        </p:txBody>
      </p:sp>
      <p:sp>
        <p:nvSpPr>
          <p:cNvPr id="14" name="TextBox 13">
            <a:extLst>
              <a:ext uri="{FF2B5EF4-FFF2-40B4-BE49-F238E27FC236}">
                <a16:creationId xmlns:a16="http://schemas.microsoft.com/office/drawing/2014/main" xmlns="" id="{49FC4735-0EB4-4C06-AFFD-8F8CF5115AB7}"/>
              </a:ext>
            </a:extLst>
          </p:cNvPr>
          <p:cNvSpPr txBox="1"/>
          <p:nvPr/>
        </p:nvSpPr>
        <p:spPr>
          <a:xfrm>
            <a:off x="381000" y="3041910"/>
            <a:ext cx="11430000" cy="1943096"/>
          </a:xfrm>
          <a:prstGeom prst="rect">
            <a:avLst/>
          </a:prstGeom>
          <a:noFill/>
        </p:spPr>
        <p:txBody>
          <a:bodyPr wrap="square" lIns="19050" tIns="9525" rIns="19050" bIns="9525" rtlCol="0">
            <a:spAutoFit/>
          </a:bodyPr>
          <a:lstStyle/>
          <a:p>
            <a:pPr algn="ctr" defTabSz="914454"/>
            <a:r>
              <a:rPr lang="en-US" sz="6251" b="1" dirty="0">
                <a:effectLst>
                  <a:glow rad="101600">
                    <a:srgbClr val="CEB888">
                      <a:alpha val="60000"/>
                    </a:srgbClr>
                  </a:glow>
                </a:effectLst>
                <a:latin typeface="Adobe Caslon Pro" pitchFamily="18" charset="0"/>
              </a:rPr>
              <a:t>Vote for your favorite presentation!</a:t>
            </a:r>
          </a:p>
        </p:txBody>
      </p:sp>
      <p:pic>
        <p:nvPicPr>
          <p:cNvPr id="2" name="Picture 1">
            <a:extLst>
              <a:ext uri="{FF2B5EF4-FFF2-40B4-BE49-F238E27FC236}">
                <a16:creationId xmlns:a16="http://schemas.microsoft.com/office/drawing/2014/main" xmlns="" id="{451D89C2-BE55-7233-C6AC-D55861AF1BA7}"/>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4988409" y="185557"/>
            <a:ext cx="2215179" cy="1324234"/>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xmlns="" val="1915791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82F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9050" tIns="9525" rIns="19050" bIns="9525" numCol="1" spcCol="0" rtlCol="0" fromWordArt="0" anchor="ctr" anchorCtr="0" forceAA="0" compatLnSpc="1">
            <a:prstTxWarp prst="textNoShape">
              <a:avLst/>
            </a:prstTxWarp>
            <a:noAutofit/>
          </a:bodyPr>
          <a:lstStyle/>
          <a:p>
            <a:pPr defTabSz="914454"/>
            <a:endParaRPr lang="en-US" sz="1833">
              <a:solidFill>
                <a:prstClr val="white"/>
              </a:solidFill>
              <a:latin typeface="Calibri"/>
            </a:endParaRPr>
          </a:p>
        </p:txBody>
      </p:sp>
      <p:sp>
        <p:nvSpPr>
          <p:cNvPr id="39" name="Parallelogram 38"/>
          <p:cNvSpPr/>
          <p:nvPr/>
        </p:nvSpPr>
        <p:spPr>
          <a:xfrm>
            <a:off x="7556666"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2" name="Parallelogram 31"/>
          <p:cNvSpPr/>
          <p:nvPr/>
        </p:nvSpPr>
        <p:spPr>
          <a:xfrm>
            <a:off x="46515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40" name="Parallelogram 39"/>
          <p:cNvSpPr/>
          <p:nvPr/>
        </p:nvSpPr>
        <p:spPr>
          <a:xfrm>
            <a:off x="17940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3" name="Rectangle 32"/>
          <p:cNvSpPr/>
          <p:nvPr/>
        </p:nvSpPr>
        <p:spPr>
          <a:xfrm>
            <a:off x="5826125" y="775678"/>
            <a:ext cx="12192000" cy="6937318"/>
          </a:xfrm>
          <a:prstGeom prst="rect">
            <a:avLst/>
          </a:prstGeom>
          <a:gradFill>
            <a:gsLst>
              <a:gs pos="14167">
                <a:srgbClr val="B64862">
                  <a:alpha val="0"/>
                </a:srgbClr>
              </a:gs>
              <a:gs pos="64590">
                <a:srgbClr val="973B52">
                  <a:alpha val="26000"/>
                </a:srgbClr>
              </a:gs>
              <a:gs pos="63000">
                <a:srgbClr val="9B3D54"/>
              </a:gs>
              <a:gs pos="31000">
                <a:srgbClr val="B64862">
                  <a:alpha val="20000"/>
                </a:srgbClr>
              </a:gs>
              <a:gs pos="93000">
                <a:srgbClr val="4B1D2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lvl="0" defTabSz="914454"/>
            <a:r>
              <a:rPr lang="en-US" sz="2250" b="1" dirty="0">
                <a:solidFill>
                  <a:prstClr val="white"/>
                </a:solidFill>
                <a:latin typeface="Cambria Math" panose="02040503050406030204" pitchFamily="18" charset="0"/>
              </a:rPr>
              <a:t>6 – </a:t>
            </a:r>
            <a:r>
              <a:rPr lang="en-US" sz="2400" b="1" dirty="0">
                <a:solidFill>
                  <a:prstClr val="white"/>
                </a:solidFill>
                <a:latin typeface="Adobe Caslon Pro" pitchFamily="18" charset="0"/>
              </a:rPr>
              <a:t>Buna Bhandari</a:t>
            </a:r>
          </a:p>
          <a:p>
            <a:pPr lvl="0" defTabSz="914454"/>
            <a:r>
              <a:rPr lang="en-US" sz="1600" i="1" dirty="0">
                <a:solidFill>
                  <a:prstClr val="white"/>
                </a:solidFill>
                <a:latin typeface="Adobe Caslon Pro" panose="0205050205050A020403"/>
                <a:ea typeface="Calibri" panose="020F0502020204030204" pitchFamily="34" charset="0"/>
              </a:rPr>
              <a:t>Isolation within Isolation: Unmasking </a:t>
            </a:r>
          </a:p>
          <a:p>
            <a:pPr lvl="0" defTabSz="914454"/>
            <a:r>
              <a:rPr lang="en-US" sz="1600" i="1" dirty="0">
                <a:solidFill>
                  <a:prstClr val="white"/>
                </a:solidFill>
                <a:latin typeface="Adobe Caslon Pro" panose="0205050205050A020403"/>
                <a:ea typeface="Calibri" panose="020F0502020204030204" pitchFamily="34" charset="0"/>
              </a:rPr>
              <a:t>COVID-19 Stigma</a:t>
            </a:r>
          </a:p>
          <a:p>
            <a:pPr lvl="0" defTabSz="914454"/>
            <a:endParaRPr lang="en-US" sz="1400" b="1" dirty="0">
              <a:solidFill>
                <a:prstClr val="white"/>
              </a:solidFill>
              <a:latin typeface="Cambria Math" panose="02040503050406030204" pitchFamily="18" charset="0"/>
            </a:endParaRPr>
          </a:p>
          <a:p>
            <a:pPr defTabSz="914454"/>
            <a:r>
              <a:rPr lang="en-US" sz="2250" b="1" dirty="0">
                <a:solidFill>
                  <a:prstClr val="white"/>
                </a:solidFill>
                <a:latin typeface="Cambria Math" panose="02040503050406030204" pitchFamily="18" charset="0"/>
              </a:rPr>
              <a:t>7 - </a:t>
            </a:r>
            <a:r>
              <a:rPr lang="en-US" sz="2400" b="1" dirty="0" err="1">
                <a:solidFill>
                  <a:prstClr val="white"/>
                </a:solidFill>
                <a:latin typeface="Adobe Caslon Pro" panose="0205050205050A020403"/>
              </a:rPr>
              <a:t>Yijiong</a:t>
            </a:r>
            <a:r>
              <a:rPr lang="en-US" sz="2400" b="1" dirty="0">
                <a:solidFill>
                  <a:prstClr val="white"/>
                </a:solidFill>
                <a:latin typeface="Adobe Caslon Pro" panose="0205050205050A020403"/>
              </a:rPr>
              <a:t> Yang</a:t>
            </a:r>
          </a:p>
          <a:p>
            <a:pPr lvl="0" defTabSz="914454"/>
            <a:r>
              <a:rPr lang="en-US" sz="1600" i="1" dirty="0">
                <a:solidFill>
                  <a:prstClr val="white"/>
                </a:solidFill>
                <a:latin typeface="Adobe Caslon Pro" panose="0205050205050A020403"/>
                <a:ea typeface="Calibri" panose="020F0502020204030204" pitchFamily="34" charset="0"/>
              </a:rPr>
              <a:t>Genes, Health, and Heritage:  How DNA and Ancestry Shape Our </a:t>
            </a:r>
          </a:p>
          <a:p>
            <a:pPr lvl="0" defTabSz="914454"/>
            <a:r>
              <a:rPr lang="en-US" sz="1600" i="1" dirty="0">
                <a:solidFill>
                  <a:prstClr val="white"/>
                </a:solidFill>
                <a:latin typeface="Adobe Caslon Pro" panose="0205050205050A020403"/>
                <a:ea typeface="Calibri" panose="020F0502020204030204" pitchFamily="34" charset="0"/>
              </a:rPr>
              <a:t>Metabolic Profiles</a:t>
            </a:r>
          </a:p>
          <a:p>
            <a:pPr lvl="0" defTabSz="914454"/>
            <a:r>
              <a:rPr lang="en-US" sz="1500" dirty="0">
                <a:solidFill>
                  <a:prstClr val="white"/>
                </a:solidFill>
                <a:latin typeface="Cambria Math" panose="02040503050406030204" pitchFamily="18" charset="0"/>
                <a:ea typeface="Calibri" panose="020F0502020204030204" pitchFamily="34" charset="0"/>
              </a:rPr>
              <a:t> </a:t>
            </a:r>
            <a:endParaRPr lang="en-US" sz="1250" dirty="0">
              <a:solidFill>
                <a:prstClr val="white"/>
              </a:solidFill>
              <a:latin typeface="Cambria Math" panose="02040503050406030204" pitchFamily="18" charset="0"/>
              <a:ea typeface="Calibri" panose="020F0502020204030204" pitchFamily="34" charset="0"/>
            </a:endParaRPr>
          </a:p>
          <a:p>
            <a:pPr lvl="0" defTabSz="914454"/>
            <a:r>
              <a:rPr lang="en-US" sz="2250" b="1" dirty="0">
                <a:solidFill>
                  <a:prstClr val="white"/>
                </a:solidFill>
                <a:latin typeface="Cambria Math" panose="02040503050406030204" pitchFamily="18" charset="0"/>
              </a:rPr>
              <a:t>8 – </a:t>
            </a:r>
            <a:r>
              <a:rPr lang="en-US" sz="2250" b="1" dirty="0" err="1">
                <a:solidFill>
                  <a:prstClr val="white"/>
                </a:solidFill>
                <a:latin typeface="Cambria Math" panose="02040503050406030204" pitchFamily="18" charset="0"/>
              </a:rPr>
              <a:t>Saptarsi</a:t>
            </a:r>
            <a:r>
              <a:rPr lang="en-US" sz="2250" b="1" dirty="0">
                <a:solidFill>
                  <a:prstClr val="white"/>
                </a:solidFill>
                <a:latin typeface="Cambria Math" panose="02040503050406030204" pitchFamily="18" charset="0"/>
              </a:rPr>
              <a:t> Mitra</a:t>
            </a:r>
          </a:p>
          <a:p>
            <a:pPr lvl="0" defTabSz="914454"/>
            <a:r>
              <a:rPr lang="en-US" sz="1600" i="1" dirty="0">
                <a:solidFill>
                  <a:prstClr val="white"/>
                </a:solidFill>
                <a:latin typeface="Adobe Caslon Pro" panose="0205050205050A020403"/>
                <a:ea typeface="Calibri" panose="020F0502020204030204" pitchFamily="34" charset="0"/>
              </a:rPr>
              <a:t>From Smell to Appetite:  Linking Odors with Feeding Circuits</a:t>
            </a:r>
          </a:p>
          <a:p>
            <a:pPr lvl="0" defTabSz="914454"/>
            <a:r>
              <a:rPr lang="en-US" sz="1500" dirty="0">
                <a:solidFill>
                  <a:prstClr val="white"/>
                </a:solidFill>
                <a:latin typeface="Cambria Math" panose="02040503050406030204" pitchFamily="18" charset="0"/>
                <a:ea typeface="Calibri" panose="020F0502020204030204" pitchFamily="34" charset="0"/>
              </a:rPr>
              <a:t> </a:t>
            </a:r>
            <a:endParaRPr lang="en-US" sz="1250" dirty="0">
              <a:solidFill>
                <a:prstClr val="white"/>
              </a:solidFill>
              <a:latin typeface="Cambria Math" panose="02040503050406030204" pitchFamily="18" charset="0"/>
              <a:ea typeface="Calibri" panose="020F0502020204030204" pitchFamily="34" charset="0"/>
            </a:endParaRPr>
          </a:p>
          <a:p>
            <a:pPr defTabSz="914454"/>
            <a:r>
              <a:rPr lang="en-US" sz="2400" b="1" dirty="0">
                <a:solidFill>
                  <a:prstClr val="white"/>
                </a:solidFill>
                <a:latin typeface="Adobe Caslon Pro" panose="0205050205050A020403"/>
              </a:rPr>
              <a:t>9 – </a:t>
            </a:r>
            <a:r>
              <a:rPr lang="en-US" sz="2400" b="1" dirty="0">
                <a:solidFill>
                  <a:prstClr val="white"/>
                </a:solidFill>
                <a:latin typeface="Cambria Math" panose="02040503050406030204" pitchFamily="18" charset="0"/>
              </a:rPr>
              <a:t>Behrouz Ghazi Esfahani</a:t>
            </a:r>
            <a:endParaRPr lang="en-US" sz="2800" b="1" dirty="0">
              <a:solidFill>
                <a:prstClr val="white"/>
              </a:solidFill>
              <a:latin typeface="Adobe Caslon Pro" pitchFamily="18" charset="0"/>
            </a:endParaRPr>
          </a:p>
          <a:p>
            <a:pPr lvl="0" defTabSz="914454"/>
            <a:r>
              <a:rPr lang="en-US" sz="1600" i="1" dirty="0">
                <a:solidFill>
                  <a:prstClr val="white"/>
                </a:solidFill>
                <a:latin typeface="Adobe Caslon Pro" panose="0205050205050A020403"/>
                <a:ea typeface="Calibri" panose="020F0502020204030204" pitchFamily="34" charset="0"/>
              </a:rPr>
              <a:t>Seeing is Curing:  Cyro EM in the Fight Against Respiratory Pathogens</a:t>
            </a:r>
            <a:endParaRPr lang="en-US" sz="1250" dirty="0">
              <a:solidFill>
                <a:prstClr val="white"/>
              </a:solidFill>
              <a:latin typeface="Cambria Math" panose="02040503050406030204" pitchFamily="18" charset="0"/>
              <a:ea typeface="Calibri" panose="020F0502020204030204" pitchFamily="34" charset="0"/>
            </a:endParaRPr>
          </a:p>
          <a:p>
            <a:pPr lvl="0" defTabSz="914454"/>
            <a:endParaRPr lang="en-US" sz="1250" dirty="0">
              <a:solidFill>
                <a:prstClr val="white"/>
              </a:solidFill>
              <a:latin typeface="Cambria Math" panose="02040503050406030204" pitchFamily="18" charset="0"/>
              <a:ea typeface="Calibri" panose="020F0502020204030204" pitchFamily="34" charset="0"/>
            </a:endParaRPr>
          </a:p>
          <a:p>
            <a:pPr lvl="0" defTabSz="914454"/>
            <a:r>
              <a:rPr lang="en-US" sz="2400" b="1" dirty="0">
                <a:solidFill>
                  <a:prstClr val="white"/>
                </a:solidFill>
                <a:latin typeface="Adobe Caslon Pro" panose="0205050205050A020403"/>
              </a:rPr>
              <a:t>10 – Shekhar Chauhan</a:t>
            </a:r>
          </a:p>
          <a:p>
            <a:pPr lvl="0" defTabSz="914454"/>
            <a:r>
              <a:rPr lang="en-US" sz="1600" i="1" dirty="0">
                <a:solidFill>
                  <a:prstClr val="white"/>
                </a:solidFill>
                <a:latin typeface="Adobe Caslon Pro" panose="0205050205050A020403"/>
                <a:ea typeface="Calibri" panose="020F0502020204030204" pitchFamily="34" charset="0"/>
              </a:rPr>
              <a:t>Memory and Math Across the Nations</a:t>
            </a:r>
          </a:p>
        </p:txBody>
      </p:sp>
      <p:sp>
        <p:nvSpPr>
          <p:cNvPr id="3" name="Rectangle 2"/>
          <p:cNvSpPr/>
          <p:nvPr/>
        </p:nvSpPr>
        <p:spPr>
          <a:xfrm>
            <a:off x="0" y="-15548"/>
            <a:ext cx="12192000" cy="820738"/>
          </a:xfrm>
          <a:prstGeom prst="rect">
            <a:avLst/>
          </a:prstGeom>
          <a:solidFill>
            <a:schemeClr val="bg1"/>
          </a:solidFill>
          <a:ln>
            <a:noFill/>
          </a:ln>
          <a:effectLst>
            <a:outerShdw blurRad="1155700" dist="495300" dir="4620000" sx="103000" sy="103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white"/>
              </a:solidFill>
              <a:effectLst>
                <a:outerShdw blurRad="38100" dist="38100" dir="2700000" algn="tl">
                  <a:srgbClr val="000000">
                    <a:alpha val="43137"/>
                  </a:srgbClr>
                </a:outerShdw>
              </a:effectLst>
              <a:latin typeface="Calibri"/>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211341" y="-20562"/>
            <a:ext cx="1280909" cy="796240"/>
          </a:xfrm>
          <a:prstGeom prst="rect">
            <a:avLst/>
          </a:prstGeom>
        </p:spPr>
      </p:pic>
      <p:sp>
        <p:nvSpPr>
          <p:cNvPr id="24" name="TextBox 23"/>
          <p:cNvSpPr txBox="1"/>
          <p:nvPr/>
        </p:nvSpPr>
        <p:spPr>
          <a:xfrm>
            <a:off x="851795" y="2145300"/>
            <a:ext cx="4635500" cy="4520468"/>
          </a:xfrm>
          <a:prstGeom prst="rect">
            <a:avLst/>
          </a:prstGeom>
          <a:noFill/>
        </p:spPr>
        <p:txBody>
          <a:bodyPr wrap="square" lIns="19050" tIns="9525" rIns="19050" bIns="9525" rtlCol="0">
            <a:spAutoFit/>
          </a:bodyPr>
          <a:lstStyle/>
          <a:p>
            <a:pPr defTabSz="914454"/>
            <a:r>
              <a:rPr lang="en-US" sz="2400" b="1" dirty="0">
                <a:solidFill>
                  <a:prstClr val="white"/>
                </a:solidFill>
                <a:latin typeface="Adobe Caslon Pro" panose="0205050205050A020403"/>
                <a:ea typeface="Calibri" panose="020F0502020204030204" pitchFamily="34" charset="0"/>
              </a:rPr>
              <a:t>1 – Yu-Jou Chou</a:t>
            </a:r>
          </a:p>
          <a:p>
            <a:pPr defTabSz="914454"/>
            <a:r>
              <a:rPr lang="en-US" sz="1600" i="1" dirty="0">
                <a:solidFill>
                  <a:prstClr val="white"/>
                </a:solidFill>
                <a:latin typeface="Adobe Caslon Pro" panose="0205050205050A020403" pitchFamily="18" charset="0"/>
              </a:rPr>
              <a:t>Plastic in Our Plates, Plastic in Our Bodies?</a:t>
            </a:r>
            <a:endParaRPr lang="en-US" sz="2400" i="1" dirty="0">
              <a:solidFill>
                <a:prstClr val="white"/>
              </a:solidFill>
              <a:latin typeface="Adobe Caslon Pro" pitchFamily="18" charset="0"/>
            </a:endParaRPr>
          </a:p>
          <a:p>
            <a:pPr defTabSz="914454"/>
            <a:endParaRPr lang="en-US" sz="1250" b="1" dirty="0">
              <a:solidFill>
                <a:prstClr val="white"/>
              </a:solidFill>
              <a:latin typeface="Cambria Math" panose="02040503050406030204" pitchFamily="18" charset="0"/>
              <a:ea typeface="Calibri" panose="020F0502020204030204" pitchFamily="34" charset="0"/>
            </a:endParaRPr>
          </a:p>
          <a:p>
            <a:pPr defTabSz="914454"/>
            <a:r>
              <a:rPr lang="en-US" sz="2250" b="1" dirty="0">
                <a:solidFill>
                  <a:prstClr val="white"/>
                </a:solidFill>
                <a:latin typeface="Cambria Math" panose="02040503050406030204" pitchFamily="18" charset="0"/>
              </a:rPr>
              <a:t>2 – </a:t>
            </a:r>
            <a:r>
              <a:rPr lang="en-US" sz="2250" b="1" dirty="0">
                <a:solidFill>
                  <a:prstClr val="white"/>
                </a:solidFill>
                <a:latin typeface="Adobe Caslon Pro" panose="0205050205050A020403"/>
              </a:rPr>
              <a:t>Evan Lloyd</a:t>
            </a:r>
            <a:endParaRPr lang="en-US" sz="2400" b="1" dirty="0">
              <a:solidFill>
                <a:prstClr val="white"/>
              </a:solidFill>
              <a:latin typeface="Adobe Caslon Pro" panose="0205050205050A020403"/>
            </a:endParaRPr>
          </a:p>
          <a:p>
            <a:pPr defTabSz="914454"/>
            <a:r>
              <a:rPr lang="en-US" sz="1600" i="1" dirty="0">
                <a:solidFill>
                  <a:prstClr val="white"/>
                </a:solidFill>
                <a:latin typeface="Adobe Caslon Pro" panose="0205050205050A020403"/>
                <a:ea typeface="Calibri" panose="020F0502020204030204" pitchFamily="34" charset="0"/>
              </a:rPr>
              <a:t>How Evolution Shapes the Brain</a:t>
            </a:r>
          </a:p>
          <a:p>
            <a:pPr defTabSz="914454"/>
            <a:endParaRPr lang="en-US" sz="1250" b="1" dirty="0">
              <a:solidFill>
                <a:prstClr val="white"/>
              </a:solidFill>
              <a:latin typeface="Cambria Math" panose="02040503050406030204" pitchFamily="18" charset="0"/>
              <a:ea typeface="Calibri" panose="020F0502020204030204" pitchFamily="34" charset="0"/>
            </a:endParaRPr>
          </a:p>
          <a:p>
            <a:pPr defTabSz="914454"/>
            <a:r>
              <a:rPr lang="en-US" sz="2250" b="1" dirty="0">
                <a:solidFill>
                  <a:prstClr val="white"/>
                </a:solidFill>
                <a:latin typeface="Cambria Math" panose="02040503050406030204" pitchFamily="18" charset="0"/>
              </a:rPr>
              <a:t>3 – </a:t>
            </a:r>
            <a:r>
              <a:rPr lang="en-US" sz="2250" b="1" dirty="0">
                <a:solidFill>
                  <a:prstClr val="white"/>
                </a:solidFill>
                <a:latin typeface="Adobe Caslon Pro" panose="0205050205050A020403"/>
              </a:rPr>
              <a:t>Anirudh Lakshmi Narasimha Prasad</a:t>
            </a:r>
          </a:p>
          <a:p>
            <a:pPr defTabSz="914454"/>
            <a:r>
              <a:rPr lang="en-US" sz="1600" i="1" dirty="0">
                <a:solidFill>
                  <a:prstClr val="white"/>
                </a:solidFill>
                <a:latin typeface="Adobe Caslon Pro" pitchFamily="18" charset="0"/>
              </a:rPr>
              <a:t>Taming Jet Roars with Tiny Lightening Zap</a:t>
            </a:r>
          </a:p>
          <a:p>
            <a:pPr defTabSz="914454"/>
            <a:endParaRPr lang="en-US" sz="1400" b="1" i="1" dirty="0">
              <a:solidFill>
                <a:prstClr val="white"/>
              </a:solidFill>
              <a:latin typeface="Adobe Caslon Pro" panose="0205050205050A020403"/>
            </a:endParaRPr>
          </a:p>
          <a:p>
            <a:pPr defTabSz="914454"/>
            <a:r>
              <a:rPr lang="en-US" sz="2400" b="1" dirty="0">
                <a:solidFill>
                  <a:prstClr val="white"/>
                </a:solidFill>
                <a:latin typeface="Adobe Caslon Pro" panose="0205050205050A020403"/>
              </a:rPr>
              <a:t>4 – Sagiv Shiber</a:t>
            </a:r>
          </a:p>
          <a:p>
            <a:pPr defTabSz="914454"/>
            <a:r>
              <a:rPr lang="en-US" sz="1600" i="1" dirty="0">
                <a:solidFill>
                  <a:prstClr val="white"/>
                </a:solidFill>
                <a:latin typeface="Adobe Caslon Pro" pitchFamily="18" charset="0"/>
                <a:ea typeface="Calibri" panose="020F0502020204030204" pitchFamily="34" charset="0"/>
              </a:rPr>
              <a:t>Exploding Stars – The Role of Magnetic Fields</a:t>
            </a:r>
          </a:p>
          <a:p>
            <a:pPr defTabSz="914454"/>
            <a:endParaRPr lang="en-US" sz="1167" dirty="0">
              <a:solidFill>
                <a:prstClr val="white"/>
              </a:solidFill>
              <a:latin typeface="Cambria Math" panose="02040503050406030204" pitchFamily="18" charset="0"/>
              <a:ea typeface="Calibri" panose="020F0502020204030204" pitchFamily="34" charset="0"/>
            </a:endParaRPr>
          </a:p>
          <a:p>
            <a:pPr defTabSz="914454"/>
            <a:r>
              <a:rPr lang="en-US" sz="2400" b="1" dirty="0">
                <a:solidFill>
                  <a:prstClr val="white"/>
                </a:solidFill>
                <a:latin typeface="Adobe Caslon Pro" panose="0205050205050A020403"/>
              </a:rPr>
              <a:t>5 – Ashley Allen Carr</a:t>
            </a:r>
          </a:p>
          <a:p>
            <a:pPr defTabSz="914454"/>
            <a:r>
              <a:rPr lang="en-US" sz="1500" i="1" dirty="0">
                <a:solidFill>
                  <a:prstClr val="white"/>
                </a:solidFill>
                <a:latin typeface="Cambria Math" panose="02040503050406030204" pitchFamily="18" charset="0"/>
                <a:ea typeface="Calibri" panose="020F0502020204030204" pitchFamily="34" charset="0"/>
              </a:rPr>
              <a:t>Living Glass in Space</a:t>
            </a:r>
            <a:endParaRPr lang="en-US" sz="1250" dirty="0">
              <a:solidFill>
                <a:prstClr val="white"/>
              </a:solidFill>
              <a:latin typeface="Cambria Math" panose="02040503050406030204" pitchFamily="18" charset="0"/>
              <a:ea typeface="Calibri" panose="020F0502020204030204" pitchFamily="34" charset="0"/>
            </a:endParaRPr>
          </a:p>
          <a:p>
            <a:pPr defTabSz="914454"/>
            <a:endParaRPr lang="en-US" sz="1333" dirty="0">
              <a:solidFill>
                <a:prstClr val="white"/>
              </a:solidFill>
              <a:latin typeface="Calibri" panose="020F0502020204030204" pitchFamily="34" charset="0"/>
              <a:ea typeface="Calibri" panose="020F0502020204030204" pitchFamily="34" charset="0"/>
            </a:endParaRPr>
          </a:p>
          <a:p>
            <a:pPr defTabSz="914454"/>
            <a:r>
              <a:rPr lang="en-US" sz="1000" dirty="0">
                <a:solidFill>
                  <a:prstClr val="white"/>
                </a:solidFill>
                <a:latin typeface="Cambria Math" panose="02040503050406030204" pitchFamily="18" charset="0"/>
                <a:ea typeface="Calibri" panose="020F0502020204030204" pitchFamily="34" charset="0"/>
              </a:rPr>
              <a:t>                                        </a:t>
            </a:r>
            <a:r>
              <a:rPr lang="en-US" sz="1000" i="1" dirty="0">
                <a:solidFill>
                  <a:prstClr val="white"/>
                </a:solidFill>
                <a:latin typeface="Cambria Math" panose="02040503050406030204" pitchFamily="18" charset="0"/>
                <a:ea typeface="Calibri" panose="020F0502020204030204" pitchFamily="34" charset="0"/>
              </a:rPr>
              <a:t>                                                         </a:t>
            </a:r>
            <a:endParaRPr lang="en-US" sz="1000" dirty="0">
              <a:solidFill>
                <a:prstClr val="white"/>
              </a:solidFill>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xmlns="" id="{13BA19F4-F570-4BBA-8C8C-200C4251F1C9}"/>
              </a:ext>
            </a:extLst>
          </p:cNvPr>
          <p:cNvSpPr txBox="1"/>
          <p:nvPr/>
        </p:nvSpPr>
        <p:spPr>
          <a:xfrm>
            <a:off x="349250" y="-18623"/>
            <a:ext cx="11493500" cy="820866"/>
          </a:xfrm>
          <a:prstGeom prst="rect">
            <a:avLst/>
          </a:prstGeom>
          <a:noFill/>
          <a:effectLst>
            <a:outerShdw blurRad="50800" dir="5400000" algn="ctr" rotWithShape="0">
              <a:srgbClr val="000000">
                <a:alpha val="43137"/>
              </a:srgbClr>
            </a:outerShdw>
          </a:effectLst>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5209" b="1" cap="small" spc="63" dirty="0">
                <a:solidFill>
                  <a:srgbClr val="4B1D28"/>
                </a:solidFill>
                <a:latin typeface="Adobe Caslon Pro" pitchFamily="18" charset="0"/>
              </a:rPr>
              <a:t>People’s Choice Award</a:t>
            </a:r>
          </a:p>
        </p:txBody>
      </p:sp>
      <p:sp>
        <p:nvSpPr>
          <p:cNvPr id="15" name="TextBox 14">
            <a:extLst>
              <a:ext uri="{FF2B5EF4-FFF2-40B4-BE49-F238E27FC236}">
                <a16:creationId xmlns:a16="http://schemas.microsoft.com/office/drawing/2014/main" xmlns="" id="{5AAFBC63-AA54-4AE5-80D1-DD0F4D8F4463}"/>
              </a:ext>
            </a:extLst>
          </p:cNvPr>
          <p:cNvSpPr txBox="1"/>
          <p:nvPr/>
        </p:nvSpPr>
        <p:spPr>
          <a:xfrm>
            <a:off x="1079500" y="805190"/>
            <a:ext cx="10604500" cy="1147878"/>
          </a:xfrm>
          <a:prstGeom prst="rect">
            <a:avLst/>
          </a:prstGeom>
          <a:noFill/>
        </p:spPr>
        <p:txBody>
          <a:bodyPr wrap="square" lIns="19050" tIns="9525" rIns="19050" bIns="9525" rtlCol="0">
            <a:spAutoFit/>
          </a:bodyPr>
          <a:lstStyle/>
          <a:p>
            <a:pPr defTabSz="914454"/>
            <a:r>
              <a:rPr lang="en-US" sz="3667" b="1" dirty="0">
                <a:solidFill>
                  <a:srgbClr val="FFCC00"/>
                </a:solidFill>
                <a:latin typeface="Adobe Caslon Pro" pitchFamily="18" charset="0"/>
              </a:rPr>
              <a:t>To Vote = Scan the QR Code and Then </a:t>
            </a:r>
          </a:p>
          <a:p>
            <a:pPr defTabSz="914454"/>
            <a:r>
              <a:rPr lang="en-US" sz="3667" b="1" dirty="0">
                <a:solidFill>
                  <a:srgbClr val="FFCC00"/>
                </a:solidFill>
                <a:latin typeface="Adobe Caslon Pro" pitchFamily="18" charset="0"/>
              </a:rPr>
              <a:t>Click Your Favorite Number!</a:t>
            </a:r>
          </a:p>
        </p:txBody>
      </p:sp>
      <p:pic>
        <p:nvPicPr>
          <p:cNvPr id="6" name="Picture 5" descr="A qr code on a white background&#10;&#10;AI-generated content may be incorrect.">
            <a:extLst>
              <a:ext uri="{FF2B5EF4-FFF2-40B4-BE49-F238E27FC236}">
                <a16:creationId xmlns:a16="http://schemas.microsoft.com/office/drawing/2014/main" xmlns="" id="{D357B104-7C6C-12F3-1B64-D0F987EB0A6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810750" y="833659"/>
            <a:ext cx="2381250" cy="2381250"/>
          </a:xfrm>
          <a:prstGeom prst="rect">
            <a:avLst/>
          </a:prstGeom>
        </p:spPr>
      </p:pic>
    </p:spTree>
    <p:extLst>
      <p:ext uri="{BB962C8B-B14F-4D97-AF65-F5344CB8AC3E}">
        <p14:creationId xmlns:p14="http://schemas.microsoft.com/office/powerpoint/2010/main" xmlns="" val="1260260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82F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9050" tIns="9525" rIns="19050" bIns="9525" numCol="1" spcCol="0" rtlCol="0" fromWordArt="0" anchor="ctr" anchorCtr="0" forceAA="0" compatLnSpc="1">
            <a:prstTxWarp prst="textNoShape">
              <a:avLst/>
            </a:prstTxWarp>
            <a:noAutofit/>
          </a:bodyPr>
          <a:lstStyle/>
          <a:p>
            <a:pPr defTabSz="914454"/>
            <a:endParaRPr lang="en-US" sz="1833">
              <a:solidFill>
                <a:prstClr val="white"/>
              </a:solidFill>
              <a:latin typeface="Calibri"/>
            </a:endParaRPr>
          </a:p>
        </p:txBody>
      </p:sp>
      <p:sp>
        <p:nvSpPr>
          <p:cNvPr id="39" name="Parallelogram 38"/>
          <p:cNvSpPr/>
          <p:nvPr/>
        </p:nvSpPr>
        <p:spPr>
          <a:xfrm>
            <a:off x="7556666"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2" name="Parallelogram 31"/>
          <p:cNvSpPr/>
          <p:nvPr/>
        </p:nvSpPr>
        <p:spPr>
          <a:xfrm>
            <a:off x="46515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40" name="Parallelogram 39"/>
          <p:cNvSpPr/>
          <p:nvPr/>
        </p:nvSpPr>
        <p:spPr>
          <a:xfrm>
            <a:off x="17940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3" name="Rectangle 32"/>
          <p:cNvSpPr/>
          <p:nvPr/>
        </p:nvSpPr>
        <p:spPr>
          <a:xfrm>
            <a:off x="0" y="0"/>
            <a:ext cx="12188825" cy="6858000"/>
          </a:xfrm>
          <a:prstGeom prst="rect">
            <a:avLst/>
          </a:prstGeom>
          <a:gradFill>
            <a:gsLst>
              <a:gs pos="14167">
                <a:srgbClr val="B64862">
                  <a:alpha val="0"/>
                </a:srgbClr>
              </a:gs>
              <a:gs pos="64590">
                <a:srgbClr val="973B52">
                  <a:alpha val="26000"/>
                </a:srgbClr>
              </a:gs>
              <a:gs pos="63000">
                <a:srgbClr val="9B3D54"/>
              </a:gs>
              <a:gs pos="31000">
                <a:srgbClr val="B64862">
                  <a:alpha val="20000"/>
                </a:srgbClr>
              </a:gs>
              <a:gs pos="93000">
                <a:srgbClr val="4B1D2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dirty="0">
              <a:solidFill>
                <a:prstClr val="white"/>
              </a:solidFill>
              <a:latin typeface="Calibri"/>
            </a:endParaRPr>
          </a:p>
        </p:txBody>
      </p:sp>
      <p:sp>
        <p:nvSpPr>
          <p:cNvPr id="3" name="Rectangle 2"/>
          <p:cNvSpPr/>
          <p:nvPr/>
        </p:nvSpPr>
        <p:spPr>
          <a:xfrm>
            <a:off x="3175" y="2582257"/>
            <a:ext cx="12185651" cy="2551604"/>
          </a:xfrm>
          <a:prstGeom prst="rect">
            <a:avLst/>
          </a:prstGeom>
          <a:solidFill>
            <a:schemeClr val="bg1"/>
          </a:solidFill>
          <a:ln>
            <a:solidFill>
              <a:schemeClr val="tx1"/>
            </a:solidFill>
          </a:ln>
          <a:effectLst>
            <a:outerShdw blurRad="1155700" dist="495300" dir="4620000" sx="10000" sy="1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white"/>
              </a:solidFill>
              <a:effectLst>
                <a:outerShdw blurRad="38100" dist="38100" dir="2700000" algn="tl">
                  <a:srgbClr val="000000">
                    <a:alpha val="43137"/>
                  </a:srgbClr>
                </a:outerShdw>
              </a:effectLst>
              <a:latin typeface="Calibri"/>
            </a:endParaRPr>
          </a:p>
        </p:txBody>
      </p:sp>
      <p:sp>
        <p:nvSpPr>
          <p:cNvPr id="22" name="TextBox 21"/>
          <p:cNvSpPr txBox="1"/>
          <p:nvPr/>
        </p:nvSpPr>
        <p:spPr>
          <a:xfrm>
            <a:off x="823912" y="1351931"/>
            <a:ext cx="10541000" cy="1173398"/>
          </a:xfrm>
          <a:prstGeom prst="rect">
            <a:avLst/>
          </a:prstGeom>
          <a:noFill/>
          <a:effectLst>
            <a:outerShdw blurRad="50800" dir="5400000" algn="ctr" rotWithShape="0">
              <a:srgbClr val="000000">
                <a:alpha val="43137"/>
              </a:srgbClr>
            </a:outerShdw>
          </a:effectLst>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7500" b="1" cap="small" spc="63" dirty="0">
                <a:solidFill>
                  <a:prstClr val="white">
                    <a:lumMod val="95000"/>
                  </a:prstClr>
                </a:solidFill>
                <a:effectLst>
                  <a:outerShdw blurRad="152400" dist="165100" dir="7200000" sx="101000" sy="101000" algn="tl" rotWithShape="0">
                    <a:prstClr val="black">
                      <a:alpha val="60000"/>
                    </a:prstClr>
                  </a:outerShdw>
                </a:effectLst>
                <a:latin typeface="Adobe Caslon Pro" pitchFamily="18" charset="0"/>
              </a:rPr>
              <a:t>Awards &amp; Reception</a:t>
            </a:r>
          </a:p>
        </p:txBody>
      </p:sp>
      <p:sp>
        <p:nvSpPr>
          <p:cNvPr id="42" name="TextBox 41"/>
          <p:cNvSpPr txBox="1"/>
          <p:nvPr/>
        </p:nvSpPr>
        <p:spPr>
          <a:xfrm>
            <a:off x="1682833" y="6327199"/>
            <a:ext cx="8588375" cy="391197"/>
          </a:xfrm>
          <a:prstGeom prst="rect">
            <a:avLst/>
          </a:prstGeom>
          <a:noFill/>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2417" dirty="0">
                <a:solidFill>
                  <a:srgbClr val="CEB888"/>
                </a:solidFill>
                <a:effectLst>
                  <a:outerShdw blurRad="38100" dist="38100" dir="2700000" algn="tl">
                    <a:srgbClr val="000000">
                      <a:alpha val="43137"/>
                    </a:srgbClr>
                  </a:outerShdw>
                </a:effectLst>
                <a:latin typeface="Adobe Caslon Pro" pitchFamily="18" charset="0"/>
              </a:rPr>
              <a:t>The Graduate School | Florida State University</a:t>
            </a:r>
          </a:p>
        </p:txBody>
      </p:sp>
      <p:sp>
        <p:nvSpPr>
          <p:cNvPr id="13" name="TextBox 12"/>
          <p:cNvSpPr txBox="1"/>
          <p:nvPr/>
        </p:nvSpPr>
        <p:spPr>
          <a:xfrm>
            <a:off x="1673225" y="5842001"/>
            <a:ext cx="8588375" cy="391197"/>
          </a:xfrm>
          <a:prstGeom prst="rect">
            <a:avLst/>
          </a:prstGeom>
          <a:noFill/>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2417" dirty="0">
                <a:solidFill>
                  <a:srgbClr val="CEB888"/>
                </a:solidFill>
                <a:effectLst>
                  <a:outerShdw blurRad="38100" dist="38100" dir="2700000" algn="tl">
                    <a:srgbClr val="000000">
                      <a:alpha val="43137"/>
                    </a:srgbClr>
                  </a:outerShdw>
                </a:effectLst>
                <a:latin typeface="Adobe Caslon Pro" pitchFamily="18" charset="0"/>
              </a:rPr>
              <a:t>The Office of Postdoctoral Affairs</a:t>
            </a:r>
          </a:p>
        </p:txBody>
      </p:sp>
      <p:sp>
        <p:nvSpPr>
          <p:cNvPr id="14" name="TextBox 13">
            <a:extLst>
              <a:ext uri="{FF2B5EF4-FFF2-40B4-BE49-F238E27FC236}">
                <a16:creationId xmlns:a16="http://schemas.microsoft.com/office/drawing/2014/main" xmlns="" id="{49FC4735-0EB4-4C06-AFFD-8F8CF5115AB7}"/>
              </a:ext>
            </a:extLst>
          </p:cNvPr>
          <p:cNvSpPr txBox="1"/>
          <p:nvPr/>
        </p:nvSpPr>
        <p:spPr>
          <a:xfrm>
            <a:off x="381000" y="2842109"/>
            <a:ext cx="11430000" cy="1943096"/>
          </a:xfrm>
          <a:prstGeom prst="rect">
            <a:avLst/>
          </a:prstGeom>
          <a:noFill/>
          <a:effectLst>
            <a:outerShdw blurRad="50800" dist="50800" dir="5400000" algn="ctr" rotWithShape="0">
              <a:srgbClr val="CEB888"/>
            </a:outerShdw>
          </a:effectLst>
        </p:spPr>
        <p:txBody>
          <a:bodyPr wrap="square" lIns="19050" tIns="9525" rIns="19050" bIns="9525" rtlCol="0">
            <a:spAutoFit/>
          </a:bodyPr>
          <a:lstStyle/>
          <a:p>
            <a:pPr algn="ctr" defTabSz="914454"/>
            <a:r>
              <a:rPr lang="en-US" sz="6251" b="1" dirty="0">
                <a:ln>
                  <a:solidFill>
                    <a:schemeClr val="tx1"/>
                  </a:solidFill>
                </a:ln>
                <a:solidFill>
                  <a:srgbClr val="782F40"/>
                </a:solidFill>
                <a:latin typeface="Adobe Caslon Pro" pitchFamily="18" charset="0"/>
              </a:rPr>
              <a:t>Please join us for refreshments and award presentations </a:t>
            </a:r>
          </a:p>
        </p:txBody>
      </p:sp>
      <p:pic>
        <p:nvPicPr>
          <p:cNvPr id="2" name="Picture 1">
            <a:extLst>
              <a:ext uri="{FF2B5EF4-FFF2-40B4-BE49-F238E27FC236}">
                <a16:creationId xmlns:a16="http://schemas.microsoft.com/office/drawing/2014/main" xmlns="" id="{614D4C64-B1EE-75E2-135F-87BA73F7A3E2}"/>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4988409" y="185557"/>
            <a:ext cx="2215179" cy="1324234"/>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xmlns="" val="1646411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82F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9050" tIns="9525" rIns="19050" bIns="9525" numCol="1" spcCol="0" rtlCol="0" fromWordArt="0" anchor="ctr" anchorCtr="0" forceAA="0" compatLnSpc="1">
            <a:prstTxWarp prst="textNoShape">
              <a:avLst/>
            </a:prstTxWarp>
            <a:noAutofit/>
          </a:bodyPr>
          <a:lstStyle/>
          <a:p>
            <a:pPr defTabSz="914454"/>
            <a:endParaRPr lang="en-US" sz="1833">
              <a:solidFill>
                <a:prstClr val="white"/>
              </a:solidFill>
              <a:latin typeface="Calibri"/>
            </a:endParaRPr>
          </a:p>
        </p:txBody>
      </p:sp>
      <p:sp>
        <p:nvSpPr>
          <p:cNvPr id="39" name="Parallelogram 38"/>
          <p:cNvSpPr/>
          <p:nvPr/>
        </p:nvSpPr>
        <p:spPr>
          <a:xfrm>
            <a:off x="7556666"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2" name="Parallelogram 31"/>
          <p:cNvSpPr/>
          <p:nvPr/>
        </p:nvSpPr>
        <p:spPr>
          <a:xfrm>
            <a:off x="46515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40" name="Parallelogram 39"/>
          <p:cNvSpPr/>
          <p:nvPr/>
        </p:nvSpPr>
        <p:spPr>
          <a:xfrm>
            <a:off x="17940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3" name="Rectangle 32"/>
          <p:cNvSpPr/>
          <p:nvPr/>
        </p:nvSpPr>
        <p:spPr>
          <a:xfrm>
            <a:off x="3175" y="0"/>
            <a:ext cx="12188825" cy="6858000"/>
          </a:xfrm>
          <a:prstGeom prst="rect">
            <a:avLst/>
          </a:prstGeom>
          <a:gradFill>
            <a:gsLst>
              <a:gs pos="14167">
                <a:srgbClr val="B64862">
                  <a:alpha val="0"/>
                </a:srgbClr>
              </a:gs>
              <a:gs pos="64590">
                <a:srgbClr val="973B52">
                  <a:alpha val="26000"/>
                </a:srgbClr>
              </a:gs>
              <a:gs pos="63000">
                <a:srgbClr val="9B3D54"/>
              </a:gs>
              <a:gs pos="31000">
                <a:srgbClr val="B64862">
                  <a:alpha val="20000"/>
                </a:srgbClr>
              </a:gs>
              <a:gs pos="93000">
                <a:srgbClr val="4B1D2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dirty="0">
              <a:solidFill>
                <a:prstClr val="white"/>
              </a:solidFill>
              <a:latin typeface="Calibri"/>
            </a:endParaRPr>
          </a:p>
        </p:txBody>
      </p:sp>
      <p:sp>
        <p:nvSpPr>
          <p:cNvPr id="3" name="Rectangle 2"/>
          <p:cNvSpPr/>
          <p:nvPr/>
        </p:nvSpPr>
        <p:spPr>
          <a:xfrm>
            <a:off x="3175" y="2582256"/>
            <a:ext cx="12185651" cy="2592994"/>
          </a:xfrm>
          <a:prstGeom prst="rect">
            <a:avLst/>
          </a:prstGeom>
          <a:solidFill>
            <a:schemeClr val="bg1"/>
          </a:solidFill>
          <a:ln>
            <a:solidFill>
              <a:schemeClr val="tx1"/>
            </a:solidFill>
          </a:ln>
          <a:effectLst>
            <a:outerShdw blurRad="1155700" dist="495300" dir="4620000" sx="10000" sy="10000" algn="t" rotWithShape="0">
              <a:schemeClr val="tx1">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white"/>
              </a:solidFill>
              <a:effectLst>
                <a:outerShdw blurRad="38100" dist="38100" dir="2700000" algn="tl">
                  <a:srgbClr val="000000">
                    <a:alpha val="43137"/>
                  </a:srgbClr>
                </a:outerShdw>
              </a:effectLst>
              <a:latin typeface="Calibri"/>
            </a:endParaRPr>
          </a:p>
        </p:txBody>
      </p:sp>
      <p:sp>
        <p:nvSpPr>
          <p:cNvPr id="22" name="TextBox 21"/>
          <p:cNvSpPr txBox="1"/>
          <p:nvPr/>
        </p:nvSpPr>
        <p:spPr>
          <a:xfrm>
            <a:off x="1523998" y="1334951"/>
            <a:ext cx="9140825" cy="1173398"/>
          </a:xfrm>
          <a:prstGeom prst="rect">
            <a:avLst/>
          </a:prstGeom>
          <a:noFill/>
          <a:effectLst>
            <a:outerShdw blurRad="50800" dir="5400000" algn="ctr" rotWithShape="0">
              <a:srgbClr val="000000">
                <a:alpha val="43137"/>
              </a:srgbClr>
            </a:outerShdw>
          </a:effectLst>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7500" b="1" cap="small" spc="63" dirty="0">
                <a:solidFill>
                  <a:schemeClr val="bg1"/>
                </a:solidFill>
                <a:effectLst>
                  <a:outerShdw blurRad="152400" dist="165100" dir="7200000" sx="101000" sy="101000" algn="tl" rotWithShape="0">
                    <a:prstClr val="black">
                      <a:alpha val="60000"/>
                    </a:prstClr>
                  </a:outerShdw>
                </a:effectLst>
                <a:latin typeface="Adobe Caslon Pro" pitchFamily="18" charset="0"/>
              </a:rPr>
              <a:t>Program End</a:t>
            </a:r>
          </a:p>
        </p:txBody>
      </p:sp>
      <p:sp>
        <p:nvSpPr>
          <p:cNvPr id="42" name="TextBox 41"/>
          <p:cNvSpPr txBox="1"/>
          <p:nvPr/>
        </p:nvSpPr>
        <p:spPr>
          <a:xfrm>
            <a:off x="1682833" y="6327199"/>
            <a:ext cx="8588375" cy="391197"/>
          </a:xfrm>
          <a:prstGeom prst="rect">
            <a:avLst/>
          </a:prstGeom>
          <a:noFill/>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2417" dirty="0">
                <a:solidFill>
                  <a:srgbClr val="CEB888"/>
                </a:solidFill>
                <a:effectLst>
                  <a:outerShdw blurRad="38100" dist="38100" dir="2700000" algn="tl">
                    <a:srgbClr val="000000">
                      <a:alpha val="43137"/>
                    </a:srgbClr>
                  </a:outerShdw>
                </a:effectLst>
                <a:latin typeface="Adobe Caslon Pro" pitchFamily="18" charset="0"/>
              </a:rPr>
              <a:t>The Graduate School | Florida State University</a:t>
            </a:r>
          </a:p>
        </p:txBody>
      </p:sp>
      <p:sp>
        <p:nvSpPr>
          <p:cNvPr id="13" name="TextBox 12"/>
          <p:cNvSpPr txBox="1"/>
          <p:nvPr/>
        </p:nvSpPr>
        <p:spPr>
          <a:xfrm>
            <a:off x="1673225" y="5842001"/>
            <a:ext cx="8588375" cy="391197"/>
          </a:xfrm>
          <a:prstGeom prst="rect">
            <a:avLst/>
          </a:prstGeom>
          <a:noFill/>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2417" dirty="0">
                <a:solidFill>
                  <a:srgbClr val="CEB888"/>
                </a:solidFill>
                <a:effectLst>
                  <a:outerShdw blurRad="38100" dist="38100" dir="2700000" algn="tl">
                    <a:srgbClr val="000000">
                      <a:alpha val="43137"/>
                    </a:srgbClr>
                  </a:outerShdw>
                </a:effectLst>
                <a:latin typeface="Adobe Caslon Pro" pitchFamily="18" charset="0"/>
              </a:rPr>
              <a:t>The Office of Postdoctoral Affairs</a:t>
            </a:r>
          </a:p>
        </p:txBody>
      </p:sp>
      <p:sp>
        <p:nvSpPr>
          <p:cNvPr id="14" name="TextBox 13">
            <a:extLst>
              <a:ext uri="{FF2B5EF4-FFF2-40B4-BE49-F238E27FC236}">
                <a16:creationId xmlns:a16="http://schemas.microsoft.com/office/drawing/2014/main" xmlns="" id="{49FC4735-0EB4-4C06-AFFD-8F8CF5115AB7}"/>
              </a:ext>
            </a:extLst>
          </p:cNvPr>
          <p:cNvSpPr txBox="1"/>
          <p:nvPr/>
        </p:nvSpPr>
        <p:spPr>
          <a:xfrm>
            <a:off x="1523998" y="2787184"/>
            <a:ext cx="9140825" cy="2161104"/>
          </a:xfrm>
          <a:prstGeom prst="rect">
            <a:avLst/>
          </a:prstGeom>
          <a:noFill/>
          <a:ln>
            <a:noFill/>
          </a:ln>
          <a:effectLst>
            <a:outerShdw blurRad="50800" dist="50800" dir="5400000" algn="ctr" rotWithShape="0">
              <a:srgbClr val="782F40"/>
            </a:outerShdw>
          </a:effectLst>
        </p:spPr>
        <p:txBody>
          <a:bodyPr wrap="square" lIns="19050" tIns="9525" rIns="19050" bIns="9525" rtlCol="0">
            <a:spAutoFit/>
          </a:bodyPr>
          <a:lstStyle/>
          <a:p>
            <a:pPr algn="ctr" defTabSz="914454"/>
            <a:r>
              <a:rPr lang="en-US" sz="6959" b="1" dirty="0">
                <a:ln w="6350" cap="rnd" cmpd="sng">
                  <a:solidFill>
                    <a:srgbClr val="CEB888">
                      <a:alpha val="70000"/>
                    </a:srgbClr>
                  </a:solidFill>
                </a:ln>
                <a:effectLst>
                  <a:outerShdw blurRad="50800" dist="127000" dir="5400000" algn="ctr" rotWithShape="0">
                    <a:srgbClr val="000000">
                      <a:alpha val="43137"/>
                    </a:srgbClr>
                  </a:outerShdw>
                </a:effectLst>
                <a:latin typeface="Adobe Caslon Pro" pitchFamily="18" charset="0"/>
              </a:rPr>
              <a:t>2025 Postdoctoral </a:t>
            </a:r>
          </a:p>
          <a:p>
            <a:pPr algn="ctr" defTabSz="914454"/>
            <a:r>
              <a:rPr lang="en-US" sz="6959" b="1" dirty="0">
                <a:ln w="6350" cap="rnd" cmpd="sng">
                  <a:solidFill>
                    <a:srgbClr val="CEB888">
                      <a:alpha val="70000"/>
                    </a:srgbClr>
                  </a:solidFill>
                </a:ln>
                <a:effectLst>
                  <a:outerShdw blurRad="50800" dist="127000" dir="5400000" algn="ctr" rotWithShape="0">
                    <a:srgbClr val="000000">
                      <a:alpha val="43137"/>
                    </a:srgbClr>
                  </a:outerShdw>
                </a:effectLst>
                <a:latin typeface="Adobe Caslon Pro" pitchFamily="18" charset="0"/>
              </a:rPr>
              <a:t>Fall Symposium</a:t>
            </a:r>
          </a:p>
        </p:txBody>
      </p:sp>
      <p:pic>
        <p:nvPicPr>
          <p:cNvPr id="2" name="Picture 1">
            <a:extLst>
              <a:ext uri="{FF2B5EF4-FFF2-40B4-BE49-F238E27FC236}">
                <a16:creationId xmlns:a16="http://schemas.microsoft.com/office/drawing/2014/main" xmlns="" id="{DCD4F396-F756-43A3-21ED-0CED9E6A87D3}"/>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4988409" y="185557"/>
            <a:ext cx="2215179" cy="1324234"/>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xmlns="" val="2496928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82F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9050" tIns="9525" rIns="19050" bIns="9525" numCol="1" spcCol="0" rtlCol="0" fromWordArt="0" anchor="ctr" anchorCtr="0" forceAA="0" compatLnSpc="1">
            <a:prstTxWarp prst="textNoShape">
              <a:avLst/>
            </a:prstTxWarp>
            <a:noAutofit/>
          </a:bodyPr>
          <a:lstStyle/>
          <a:p>
            <a:pPr defTabSz="914454"/>
            <a:endParaRPr lang="en-US" sz="1833">
              <a:solidFill>
                <a:prstClr val="white"/>
              </a:solidFill>
              <a:latin typeface="Calibri"/>
            </a:endParaRPr>
          </a:p>
        </p:txBody>
      </p:sp>
      <p:sp>
        <p:nvSpPr>
          <p:cNvPr id="39" name="Parallelogram 38"/>
          <p:cNvSpPr/>
          <p:nvPr/>
        </p:nvSpPr>
        <p:spPr>
          <a:xfrm>
            <a:off x="7556666"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2" name="Parallelogram 31"/>
          <p:cNvSpPr/>
          <p:nvPr/>
        </p:nvSpPr>
        <p:spPr>
          <a:xfrm>
            <a:off x="46515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40" name="Parallelogram 39"/>
          <p:cNvSpPr/>
          <p:nvPr/>
        </p:nvSpPr>
        <p:spPr>
          <a:xfrm>
            <a:off x="17940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3" name="Rectangle 32"/>
          <p:cNvSpPr/>
          <p:nvPr/>
        </p:nvSpPr>
        <p:spPr>
          <a:xfrm>
            <a:off x="0" y="0"/>
            <a:ext cx="12192000" cy="6858000"/>
          </a:xfrm>
          <a:prstGeom prst="rect">
            <a:avLst/>
          </a:prstGeom>
          <a:gradFill>
            <a:gsLst>
              <a:gs pos="14167">
                <a:srgbClr val="B64862">
                  <a:alpha val="0"/>
                </a:srgbClr>
              </a:gs>
              <a:gs pos="64590">
                <a:srgbClr val="973B52">
                  <a:alpha val="26000"/>
                </a:srgbClr>
              </a:gs>
              <a:gs pos="63000">
                <a:srgbClr val="9B3D54"/>
              </a:gs>
              <a:gs pos="31000">
                <a:srgbClr val="B64862">
                  <a:alpha val="20000"/>
                </a:srgbClr>
              </a:gs>
              <a:gs pos="93000">
                <a:srgbClr val="4B1D2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dirty="0">
              <a:solidFill>
                <a:prstClr val="white"/>
              </a:solidFill>
              <a:latin typeface="Calibri"/>
            </a:endParaRPr>
          </a:p>
        </p:txBody>
      </p:sp>
      <p:sp>
        <p:nvSpPr>
          <p:cNvPr id="3" name="Rectangle 2"/>
          <p:cNvSpPr/>
          <p:nvPr/>
        </p:nvSpPr>
        <p:spPr>
          <a:xfrm>
            <a:off x="0" y="1873251"/>
            <a:ext cx="12192000" cy="3855139"/>
          </a:xfrm>
          <a:prstGeom prst="rect">
            <a:avLst/>
          </a:prstGeom>
          <a:solidFill>
            <a:schemeClr val="bg1"/>
          </a:solidFill>
          <a:ln>
            <a:solidFill>
              <a:schemeClr val="tx1"/>
            </a:solidFill>
          </a:ln>
          <a:effectLst>
            <a:outerShdw blurRad="1155700" dist="495300" dir="4620000" sx="103000" sy="103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white"/>
              </a:solidFill>
              <a:effectLst>
                <a:outerShdw blurRad="38100" dist="38100" dir="2700000" algn="tl">
                  <a:srgbClr val="000000">
                    <a:alpha val="43137"/>
                  </a:srgbClr>
                </a:outerShdw>
              </a:effectLst>
              <a:latin typeface="Calibri"/>
            </a:endParaRPr>
          </a:p>
        </p:txBody>
      </p:sp>
      <p:sp>
        <p:nvSpPr>
          <p:cNvPr id="22" name="TextBox 21"/>
          <p:cNvSpPr txBox="1"/>
          <p:nvPr/>
        </p:nvSpPr>
        <p:spPr>
          <a:xfrm>
            <a:off x="1525587" y="408649"/>
            <a:ext cx="9140825" cy="634789"/>
          </a:xfrm>
          <a:prstGeom prst="rect">
            <a:avLst/>
          </a:prstGeom>
          <a:noFill/>
          <a:effectLst>
            <a:outerShdw blurRad="50800" dir="5400000" algn="ctr" rotWithShape="0">
              <a:srgbClr val="000000">
                <a:alpha val="43137"/>
              </a:srgbClr>
            </a:outerShdw>
          </a:effectLst>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4000" b="1" spc="63" dirty="0">
                <a:solidFill>
                  <a:prstClr val="white">
                    <a:lumMod val="95000"/>
                  </a:prstClr>
                </a:solidFill>
                <a:effectLst>
                  <a:outerShdw blurRad="152400" dist="165100" dir="7200000" sx="101000" sy="101000" algn="tl" rotWithShape="0">
                    <a:prstClr val="black">
                      <a:alpha val="60000"/>
                    </a:prstClr>
                  </a:outerShdw>
                </a:effectLst>
                <a:latin typeface="Adobe Caslon Pro" pitchFamily="18" charset="0"/>
              </a:rPr>
              <a:t>The Office of Postdoctoral Affairs</a:t>
            </a:r>
          </a:p>
        </p:txBody>
      </p:sp>
      <p:sp>
        <p:nvSpPr>
          <p:cNvPr id="42" name="TextBox 41"/>
          <p:cNvSpPr txBox="1"/>
          <p:nvPr/>
        </p:nvSpPr>
        <p:spPr>
          <a:xfrm>
            <a:off x="1619251" y="6097596"/>
            <a:ext cx="8588375" cy="391197"/>
          </a:xfrm>
          <a:prstGeom prst="rect">
            <a:avLst/>
          </a:prstGeom>
          <a:noFill/>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2417" dirty="0">
                <a:solidFill>
                  <a:prstClr val="white"/>
                </a:solidFill>
                <a:effectLst>
                  <a:outerShdw blurRad="38100" dist="38100" dir="2700000" algn="tl">
                    <a:srgbClr val="000000">
                      <a:alpha val="43137"/>
                    </a:srgbClr>
                  </a:outerShdw>
                </a:effectLst>
                <a:latin typeface="Adobe Caslon Pro" pitchFamily="18" charset="0"/>
              </a:rPr>
              <a:t>Florida State University</a:t>
            </a:r>
          </a:p>
        </p:txBody>
      </p:sp>
      <p:pic>
        <p:nvPicPr>
          <p:cNvPr id="21" name="Picture 20" descr="Image result for science clipart"/>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9429750" y="2063750"/>
            <a:ext cx="2452687" cy="3460750"/>
          </a:xfrm>
          <a:prstGeom prst="rect">
            <a:avLst/>
          </a:prstGeom>
          <a:noFill/>
          <a:ln>
            <a:noFill/>
          </a:ln>
        </p:spPr>
      </p:pic>
      <p:pic>
        <p:nvPicPr>
          <p:cNvPr id="14" name="Picture 13" descr="timer%20clipart"/>
          <p:cNvPicPr/>
          <p:nvPr/>
        </p:nvPicPr>
        <p:blipFill rotWithShape="1">
          <a:blip r:embed="rId3" cstate="print">
            <a:lum bright="70000" contrast="-70000"/>
            <a:extLst>
              <a:ext uri="{BEBA8EAE-BF5A-486C-A8C5-ECC9F3942E4B}">
                <a14:imgProps xmlns:a14="http://schemas.microsoft.com/office/drawing/2010/main" xmlns="">
                  <a14:imgLayer r:embed="rId4">
                    <a14:imgEffect>
                      <a14:colorTemperature colorTemp="7200"/>
                    </a14:imgEffect>
                  </a14:imgLayer>
                </a14:imgProps>
              </a:ext>
              <a:ext uri="{28A0092B-C50C-407E-A947-70E740481C1C}">
                <a14:useLocalDpi xmlns:a14="http://schemas.microsoft.com/office/drawing/2010/main" xmlns="" val="0"/>
              </a:ext>
            </a:extLst>
          </a:blip>
          <a:srcRect t="4454"/>
          <a:stretch/>
        </p:blipFill>
        <p:spPr bwMode="auto">
          <a:xfrm>
            <a:off x="365291" y="2324445"/>
            <a:ext cx="2650960" cy="2952750"/>
          </a:xfrm>
          <a:prstGeom prst="rect">
            <a:avLst/>
          </a:prstGeom>
          <a:noFill/>
          <a:ln>
            <a:noFill/>
          </a:ln>
        </p:spPr>
      </p:pic>
      <p:pic>
        <p:nvPicPr>
          <p:cNvPr id="9" name="Picture 8" descr="A close up of a logo&#10;&#10;Description automatically generated">
            <a:extLst>
              <a:ext uri="{FF2B5EF4-FFF2-40B4-BE49-F238E27FC236}">
                <a16:creationId xmlns:a16="http://schemas.microsoft.com/office/drawing/2014/main" xmlns="" id="{5E2D4879-65B7-420A-8CBE-20EB5CB1E79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49448" y="1652926"/>
            <a:ext cx="6369762" cy="3959869"/>
          </a:xfrm>
          <a:prstGeom prst="rect">
            <a:avLst/>
          </a:prstGeom>
        </p:spPr>
      </p:pic>
      <p:sp>
        <p:nvSpPr>
          <p:cNvPr id="10" name="TextBox 9">
            <a:extLst>
              <a:ext uri="{FF2B5EF4-FFF2-40B4-BE49-F238E27FC236}">
                <a16:creationId xmlns:a16="http://schemas.microsoft.com/office/drawing/2014/main" xmlns="" id="{7D47ED43-6C9F-44A7-BDF0-50D5DD796990}"/>
              </a:ext>
            </a:extLst>
          </p:cNvPr>
          <p:cNvSpPr txBox="1"/>
          <p:nvPr/>
        </p:nvSpPr>
        <p:spPr>
          <a:xfrm>
            <a:off x="1525587" y="1143021"/>
            <a:ext cx="9140825" cy="634789"/>
          </a:xfrm>
          <a:prstGeom prst="rect">
            <a:avLst/>
          </a:prstGeom>
          <a:noFill/>
          <a:effectLst>
            <a:outerShdw blurRad="50800" dir="5400000" algn="ctr" rotWithShape="0">
              <a:srgbClr val="000000">
                <a:alpha val="43137"/>
              </a:srgbClr>
            </a:outerShdw>
          </a:effectLst>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4000" b="1" i="1" spc="63" dirty="0">
                <a:solidFill>
                  <a:prstClr val="white"/>
                </a:solidFill>
                <a:effectLst>
                  <a:outerShdw blurRad="38100" dist="38100" dir="2700000" algn="tl">
                    <a:srgbClr val="000000">
                      <a:alpha val="43137"/>
                    </a:srgbClr>
                  </a:outerShdw>
                </a:effectLst>
                <a:latin typeface="Adobe Caslon Pro" pitchFamily="18" charset="0"/>
              </a:rPr>
              <a:t>Presents:</a:t>
            </a:r>
          </a:p>
        </p:txBody>
      </p:sp>
      <p:pic>
        <p:nvPicPr>
          <p:cNvPr id="2" name="Picture 1">
            <a:extLst>
              <a:ext uri="{FF2B5EF4-FFF2-40B4-BE49-F238E27FC236}">
                <a16:creationId xmlns:a16="http://schemas.microsoft.com/office/drawing/2014/main" xmlns="" id="{E310C184-6F66-8911-54E6-3FDE5903A25D}"/>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144280" y="235001"/>
            <a:ext cx="1649761" cy="986227"/>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xmlns="" val="1396014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549"/>
            <a:ext cx="12192000" cy="6858000"/>
          </a:xfrm>
          <a:prstGeom prst="rect">
            <a:avLst/>
          </a:prstGeom>
          <a:solidFill>
            <a:srgbClr val="782F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9050" tIns="9525" rIns="19050" bIns="9525" numCol="1" spcCol="0" rtlCol="0" fromWordArt="0" anchor="ctr" anchorCtr="0" forceAA="0" compatLnSpc="1">
            <a:prstTxWarp prst="textNoShape">
              <a:avLst/>
            </a:prstTxWarp>
            <a:noAutofit/>
          </a:bodyPr>
          <a:lstStyle/>
          <a:p>
            <a:pPr defTabSz="914454"/>
            <a:endParaRPr lang="en-US" sz="1833">
              <a:solidFill>
                <a:prstClr val="white"/>
              </a:solidFill>
              <a:latin typeface="Calibri"/>
            </a:endParaRPr>
          </a:p>
        </p:txBody>
      </p:sp>
      <p:sp>
        <p:nvSpPr>
          <p:cNvPr id="39" name="Parallelogram 38"/>
          <p:cNvSpPr/>
          <p:nvPr/>
        </p:nvSpPr>
        <p:spPr>
          <a:xfrm>
            <a:off x="7556666"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2" name="Parallelogram 31"/>
          <p:cNvSpPr/>
          <p:nvPr/>
        </p:nvSpPr>
        <p:spPr>
          <a:xfrm>
            <a:off x="46515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40" name="Parallelogram 39"/>
          <p:cNvSpPr/>
          <p:nvPr/>
        </p:nvSpPr>
        <p:spPr>
          <a:xfrm>
            <a:off x="17940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 name="Rectangle 2"/>
          <p:cNvSpPr/>
          <p:nvPr/>
        </p:nvSpPr>
        <p:spPr>
          <a:xfrm>
            <a:off x="0" y="-15549"/>
            <a:ext cx="12192000" cy="1285549"/>
          </a:xfrm>
          <a:prstGeom prst="rect">
            <a:avLst/>
          </a:prstGeom>
          <a:solidFill>
            <a:schemeClr val="bg1"/>
          </a:solidFill>
          <a:ln>
            <a:noFill/>
          </a:ln>
          <a:effectLst>
            <a:outerShdw blurRad="1155700" dist="495300" dir="4620000" sx="103000" sy="103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white"/>
              </a:solidFill>
              <a:effectLst>
                <a:outerShdw blurRad="38100" dist="38100" dir="2700000" algn="tl">
                  <a:srgbClr val="000000">
                    <a:alpha val="43137"/>
                  </a:srgbClr>
                </a:outerShdw>
              </a:effectLst>
              <a:latin typeface="Calibri"/>
            </a:endParaRPr>
          </a:p>
        </p:txBody>
      </p:sp>
      <p:sp>
        <p:nvSpPr>
          <p:cNvPr id="24" name="TextBox 23"/>
          <p:cNvSpPr txBox="1"/>
          <p:nvPr/>
        </p:nvSpPr>
        <p:spPr>
          <a:xfrm>
            <a:off x="2640566" y="271621"/>
            <a:ext cx="7397750" cy="910570"/>
          </a:xfrm>
          <a:prstGeom prst="rect">
            <a:avLst/>
          </a:prstGeom>
          <a:noFill/>
        </p:spPr>
        <p:txBody>
          <a:bodyPr wrap="square" lIns="19050" tIns="9525" rIns="19050" bIns="9525" rtlCol="0">
            <a:spAutoFit/>
          </a:bodyPr>
          <a:lstStyle/>
          <a:p>
            <a:pPr algn="ctr" defTabSz="914454"/>
            <a:r>
              <a:rPr lang="en-US" sz="5792" b="1" cap="small" spc="63" dirty="0">
                <a:solidFill>
                  <a:srgbClr val="4B1D28"/>
                </a:solidFill>
                <a:effectLst>
                  <a:outerShdw blurRad="152400" dist="165100" dir="7200000" sx="101000" sy="101000" algn="tl" rotWithShape="0">
                    <a:prstClr val="black">
                      <a:alpha val="60000"/>
                    </a:prstClr>
                  </a:outerShdw>
                </a:effectLst>
                <a:latin typeface="Adobe Caslon Pro" pitchFamily="18" charset="0"/>
              </a:rPr>
              <a:t>Thank you Team!</a:t>
            </a:r>
          </a:p>
        </p:txBody>
      </p:sp>
      <p:pic>
        <p:nvPicPr>
          <p:cNvPr id="13" name="Picture 12" descr="A close up of a logo&#10;&#10;Description automatically generated">
            <a:extLst>
              <a:ext uri="{FF2B5EF4-FFF2-40B4-BE49-F238E27FC236}">
                <a16:creationId xmlns:a16="http://schemas.microsoft.com/office/drawing/2014/main" xmlns="" id="{67F8DBEF-A799-4E65-9064-0E6CC1551B8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3975" y="-46768"/>
            <a:ext cx="2067052" cy="1285018"/>
          </a:xfrm>
          <a:prstGeom prst="rect">
            <a:avLst/>
          </a:prstGeom>
        </p:spPr>
      </p:pic>
      <p:sp>
        <p:nvSpPr>
          <p:cNvPr id="15" name="TextBox 14">
            <a:extLst>
              <a:ext uri="{FF2B5EF4-FFF2-40B4-BE49-F238E27FC236}">
                <a16:creationId xmlns:a16="http://schemas.microsoft.com/office/drawing/2014/main" xmlns="" id="{31BD73B5-9525-4A20-872D-763C612EF075}"/>
              </a:ext>
            </a:extLst>
          </p:cNvPr>
          <p:cNvSpPr txBox="1"/>
          <p:nvPr/>
        </p:nvSpPr>
        <p:spPr>
          <a:xfrm>
            <a:off x="971033" y="1255739"/>
            <a:ext cx="4800327" cy="6871689"/>
          </a:xfrm>
          <a:prstGeom prst="rect">
            <a:avLst/>
          </a:prstGeom>
          <a:noFill/>
        </p:spPr>
        <p:txBody>
          <a:bodyPr wrap="square" lIns="19050" tIns="9525" rIns="19050" bIns="9525" rtlCol="0">
            <a:spAutoFit/>
          </a:bodyPr>
          <a:lstStyle/>
          <a:p>
            <a:pPr defTabSz="914454"/>
            <a:endParaRPr lang="en-US" sz="1833" i="1" dirty="0">
              <a:solidFill>
                <a:prstClr val="white"/>
              </a:solidFill>
              <a:latin typeface="Adobe Caslon Pro" pitchFamily="18" charset="0"/>
            </a:endParaRPr>
          </a:p>
          <a:p>
            <a:pPr defTabSz="914454"/>
            <a:r>
              <a:rPr lang="en-US" sz="1600" dirty="0">
                <a:solidFill>
                  <a:prstClr val="white"/>
                </a:solidFill>
                <a:latin typeface="Adobe Caslon Pro" panose="0205050205050A020403" pitchFamily="18" charset="0"/>
              </a:rPr>
              <a:t>Savannah Aleksic</a:t>
            </a:r>
          </a:p>
          <a:p>
            <a:pPr defTabSz="914454"/>
            <a:r>
              <a:rPr lang="en-US" sz="1600" i="1" dirty="0">
                <a:solidFill>
                  <a:prstClr val="white"/>
                </a:solidFill>
                <a:latin typeface="Adobe Caslon Pro" panose="0205050205050A020403" pitchFamily="18" charset="0"/>
              </a:rPr>
              <a:t>Manuscript Clearance Advisor</a:t>
            </a:r>
          </a:p>
          <a:p>
            <a:pPr defTabSz="914454"/>
            <a:endParaRPr lang="en-US" sz="1600" dirty="0">
              <a:solidFill>
                <a:prstClr val="white"/>
              </a:solidFill>
              <a:latin typeface="Adobe Caslon Pro" panose="0205050205050A020403" pitchFamily="18" charset="0"/>
            </a:endParaRPr>
          </a:p>
          <a:p>
            <a:pPr defTabSz="914454"/>
            <a:r>
              <a:rPr lang="en-US" sz="1600" dirty="0">
                <a:solidFill>
                  <a:prstClr val="white"/>
                </a:solidFill>
                <a:latin typeface="Adobe Caslon Pro" panose="0205050205050A020403" pitchFamily="18" charset="0"/>
              </a:rPr>
              <a:t>Srivalli </a:t>
            </a:r>
            <a:r>
              <a:rPr lang="en-US" sz="1600" dirty="0" err="1">
                <a:solidFill>
                  <a:prstClr val="white"/>
                </a:solidFill>
                <a:latin typeface="Adobe Caslon Pro" panose="0205050205050A020403" pitchFamily="18" charset="0"/>
              </a:rPr>
              <a:t>Dorasetty</a:t>
            </a:r>
            <a:endParaRPr lang="en-US" sz="1600" dirty="0">
              <a:solidFill>
                <a:prstClr val="white"/>
              </a:solidFill>
              <a:latin typeface="Adobe Caslon Pro" panose="0205050205050A020403" pitchFamily="18" charset="0"/>
            </a:endParaRPr>
          </a:p>
          <a:p>
            <a:pPr defTabSz="914454"/>
            <a:r>
              <a:rPr lang="en-US" sz="1600" i="1" dirty="0">
                <a:solidFill>
                  <a:prstClr val="white"/>
                </a:solidFill>
                <a:latin typeface="Adobe Caslon Pro" panose="0205050205050A020403" pitchFamily="18" charset="0"/>
              </a:rPr>
              <a:t>Application Developer, Designer</a:t>
            </a:r>
          </a:p>
          <a:p>
            <a:pPr defTabSz="914454"/>
            <a:endParaRPr lang="en-US" sz="1600" i="1" dirty="0">
              <a:solidFill>
                <a:prstClr val="white"/>
              </a:solidFill>
              <a:latin typeface="Adobe Caslon Pro" panose="0205050205050A020403" pitchFamily="18" charset="0"/>
            </a:endParaRPr>
          </a:p>
          <a:p>
            <a:pPr defTabSz="914454"/>
            <a:r>
              <a:rPr lang="en-US" sz="1600" dirty="0">
                <a:solidFill>
                  <a:prstClr val="white"/>
                </a:solidFill>
                <a:latin typeface="Adobe Caslon Pro" panose="0205050205050A020403" pitchFamily="18" charset="0"/>
              </a:rPr>
              <a:t>Khadijat Pedro </a:t>
            </a:r>
          </a:p>
          <a:p>
            <a:pPr defTabSz="914454"/>
            <a:r>
              <a:rPr lang="en-US" sz="1600" i="1" dirty="0">
                <a:solidFill>
                  <a:prstClr val="white"/>
                </a:solidFill>
                <a:latin typeface="Adobe Caslon Pro" panose="0205050205050A020403" pitchFamily="18" charset="0"/>
              </a:rPr>
              <a:t>Graduate Assistant - Office of Postdoctoral Affairs</a:t>
            </a:r>
          </a:p>
          <a:p>
            <a:pPr defTabSz="914454"/>
            <a:endParaRPr lang="en-US" sz="1600" i="1" dirty="0">
              <a:solidFill>
                <a:prstClr val="white"/>
              </a:solidFill>
              <a:latin typeface="Adobe Caslon Pro" panose="0205050205050A020403" pitchFamily="18" charset="0"/>
            </a:endParaRPr>
          </a:p>
          <a:p>
            <a:pPr defTabSz="914454"/>
            <a:r>
              <a:rPr lang="en-US" sz="1600" dirty="0">
                <a:solidFill>
                  <a:prstClr val="white"/>
                </a:solidFill>
                <a:latin typeface="Adobe Caslon Pro" panose="0205050205050A020403" pitchFamily="18" charset="0"/>
              </a:rPr>
              <a:t>Chandler Blount</a:t>
            </a:r>
          </a:p>
          <a:p>
            <a:pPr defTabSz="914454"/>
            <a:r>
              <a:rPr lang="en-US" sz="1600" i="1" dirty="0">
                <a:solidFill>
                  <a:prstClr val="white"/>
                </a:solidFill>
                <a:latin typeface="Adobe Caslon Pro" panose="0205050205050A020403" pitchFamily="18" charset="0"/>
              </a:rPr>
              <a:t>Manuscript Clearance Advisor</a:t>
            </a:r>
          </a:p>
          <a:p>
            <a:pPr defTabSz="914454"/>
            <a:endParaRPr lang="en-US" sz="1600" i="1" dirty="0">
              <a:solidFill>
                <a:prstClr val="white"/>
              </a:solidFill>
              <a:latin typeface="Adobe Caslon Pro" panose="0205050205050A020403" pitchFamily="18" charset="0"/>
            </a:endParaRPr>
          </a:p>
          <a:p>
            <a:pPr defTabSz="914454"/>
            <a:r>
              <a:rPr lang="en-US" sz="1600" dirty="0">
                <a:solidFill>
                  <a:prstClr val="white"/>
                </a:solidFill>
                <a:latin typeface="Adobe Caslon Pro" pitchFamily="18" charset="0"/>
              </a:rPr>
              <a:t>Maryellen Hudgens</a:t>
            </a:r>
          </a:p>
          <a:p>
            <a:pPr defTabSz="914454"/>
            <a:r>
              <a:rPr lang="en-US" sz="1600" i="1" dirty="0">
                <a:solidFill>
                  <a:prstClr val="white"/>
                </a:solidFill>
                <a:latin typeface="Adobe Caslon Pro" panose="0205050205050A020403" pitchFamily="18" charset="0"/>
              </a:rPr>
              <a:t>Manuscript Clearance Advisor</a:t>
            </a:r>
          </a:p>
          <a:p>
            <a:pPr defTabSz="914454"/>
            <a:endParaRPr lang="en-US" sz="1600" i="1" dirty="0">
              <a:solidFill>
                <a:prstClr val="white"/>
              </a:solidFill>
              <a:latin typeface="Adobe Caslon Pro" panose="0205050205050A020403" pitchFamily="18" charset="0"/>
            </a:endParaRPr>
          </a:p>
          <a:p>
            <a:pPr defTabSz="914454"/>
            <a:r>
              <a:rPr lang="en-US" sz="1600" dirty="0">
                <a:solidFill>
                  <a:prstClr val="white"/>
                </a:solidFill>
                <a:latin typeface="Adobe Caslon Pro" panose="0205050205050A020403" pitchFamily="18" charset="0"/>
              </a:rPr>
              <a:t>Donna Young</a:t>
            </a:r>
          </a:p>
          <a:p>
            <a:pPr defTabSz="914454"/>
            <a:r>
              <a:rPr lang="en-US" sz="1600" i="1" dirty="0">
                <a:solidFill>
                  <a:prstClr val="white"/>
                </a:solidFill>
                <a:latin typeface="Adobe Caslon Pro" panose="0205050205050A020403" pitchFamily="18" charset="0"/>
              </a:rPr>
              <a:t>Business Analyst</a:t>
            </a:r>
          </a:p>
          <a:p>
            <a:pPr defTabSz="914454"/>
            <a:endParaRPr lang="en-US" sz="2000" i="1" dirty="0">
              <a:solidFill>
                <a:prstClr val="white"/>
              </a:solidFill>
              <a:latin typeface="Adobe Caslon Pro" panose="0205050205050A020403" pitchFamily="18" charset="0"/>
            </a:endParaRPr>
          </a:p>
          <a:p>
            <a:pPr defTabSz="914454"/>
            <a:endParaRPr lang="en-US" sz="2000" i="1" dirty="0">
              <a:solidFill>
                <a:prstClr val="white"/>
              </a:solidFill>
              <a:latin typeface="Adobe Caslon Pro" panose="0205050205050A020403" pitchFamily="18" charset="0"/>
            </a:endParaRPr>
          </a:p>
          <a:p>
            <a:pPr defTabSz="914454"/>
            <a:endParaRPr lang="en-US" sz="2000" dirty="0">
              <a:solidFill>
                <a:prstClr val="white"/>
              </a:solidFill>
              <a:latin typeface="Adobe Caslon Pro" pitchFamily="18" charset="0"/>
            </a:endParaRPr>
          </a:p>
          <a:p>
            <a:pPr defTabSz="914454"/>
            <a:endParaRPr lang="en-US" sz="1830" i="1" dirty="0">
              <a:solidFill>
                <a:prstClr val="white"/>
              </a:solidFill>
              <a:latin typeface="Adobe Caslon Pro" pitchFamily="18" charset="0"/>
            </a:endParaRPr>
          </a:p>
          <a:p>
            <a:pPr defTabSz="914454"/>
            <a:endParaRPr lang="en-US" sz="2000" i="1" dirty="0">
              <a:solidFill>
                <a:prstClr val="white"/>
              </a:solidFill>
              <a:latin typeface="Adobe Caslon Pro" panose="0205050205050A020403" pitchFamily="18" charset="0"/>
            </a:endParaRPr>
          </a:p>
          <a:p>
            <a:pPr defTabSz="914454"/>
            <a:endParaRPr lang="en-US" sz="1833" i="1" dirty="0">
              <a:solidFill>
                <a:prstClr val="white"/>
              </a:solidFill>
              <a:latin typeface="Adobe Caslon Pro" pitchFamily="18" charset="0"/>
            </a:endParaRPr>
          </a:p>
          <a:p>
            <a:pPr defTabSz="914454"/>
            <a:endParaRPr lang="en-US" sz="1833" i="1" dirty="0">
              <a:solidFill>
                <a:prstClr val="white"/>
              </a:solidFill>
              <a:latin typeface="Adobe Caslon Pro" pitchFamily="18" charset="0"/>
            </a:endParaRPr>
          </a:p>
          <a:p>
            <a:pPr defTabSz="914454"/>
            <a:endParaRPr lang="en-US" sz="2000" dirty="0">
              <a:solidFill>
                <a:prstClr val="white"/>
              </a:solidFill>
              <a:latin typeface="Adobe Caslon Pro" pitchFamily="18" charset="0"/>
            </a:endParaRPr>
          </a:p>
        </p:txBody>
      </p:sp>
      <p:sp>
        <p:nvSpPr>
          <p:cNvPr id="17" name="TextBox 16">
            <a:extLst>
              <a:ext uri="{FF2B5EF4-FFF2-40B4-BE49-F238E27FC236}">
                <a16:creationId xmlns:a16="http://schemas.microsoft.com/office/drawing/2014/main" xmlns="" id="{A7D09D28-0320-4146-BCFA-CBEB24F6C938}"/>
              </a:ext>
            </a:extLst>
          </p:cNvPr>
          <p:cNvSpPr txBox="1"/>
          <p:nvPr/>
        </p:nvSpPr>
        <p:spPr>
          <a:xfrm>
            <a:off x="477124" y="5496829"/>
            <a:ext cx="9871989" cy="1198918"/>
          </a:xfrm>
          <a:prstGeom prst="rect">
            <a:avLst/>
          </a:prstGeom>
          <a:noFill/>
        </p:spPr>
        <p:txBody>
          <a:bodyPr wrap="square" lIns="19050" tIns="9525" rIns="19050" bIns="9525" rtlCol="0">
            <a:spAutoFit/>
          </a:bodyPr>
          <a:lstStyle/>
          <a:p>
            <a:pPr defTabSz="914454"/>
            <a:endParaRPr lang="en-US" sz="1833" i="1" dirty="0">
              <a:solidFill>
                <a:prstClr val="white"/>
              </a:solidFill>
              <a:latin typeface="Adobe Caslon Pro" panose="0205050205050A020403" pitchFamily="18" charset="0"/>
            </a:endParaRPr>
          </a:p>
          <a:p>
            <a:pPr defTabSz="914454"/>
            <a:endParaRPr lang="en-US" sz="2000" dirty="0">
              <a:solidFill>
                <a:prstClr val="white"/>
              </a:solidFill>
              <a:latin typeface="Adobe Caslon Pro" panose="0205050205050A020403" pitchFamily="18" charset="0"/>
            </a:endParaRPr>
          </a:p>
          <a:p>
            <a:pPr defTabSz="914454"/>
            <a:r>
              <a:rPr lang="en-US" sz="2000" dirty="0">
                <a:solidFill>
                  <a:prstClr val="white"/>
                </a:solidFill>
                <a:latin typeface="Adobe Caslon Pro" panose="0205050205050A020403" pitchFamily="18" charset="0"/>
              </a:rPr>
              <a:t>Postdoctoral Association Leadership Team!  </a:t>
            </a:r>
            <a:r>
              <a:rPr lang="en-US" sz="1833" i="1" dirty="0">
                <a:solidFill>
                  <a:prstClr val="white"/>
                </a:solidFill>
                <a:latin typeface="Adobe Caslon Pro" panose="0205050205050A020403" pitchFamily="18" charset="0"/>
              </a:rPr>
              <a:t>- Pearl Key-Rivers (President), Olivia Cook (Senior Advisor), and Betsy Mansfield (Senior Advisor).</a:t>
            </a:r>
          </a:p>
        </p:txBody>
      </p:sp>
      <p:sp>
        <p:nvSpPr>
          <p:cNvPr id="19" name="TextBox 18">
            <a:extLst>
              <a:ext uri="{FF2B5EF4-FFF2-40B4-BE49-F238E27FC236}">
                <a16:creationId xmlns:a16="http://schemas.microsoft.com/office/drawing/2014/main" xmlns="" id="{9222F1D1-4F79-474B-A56E-05A524C38AAF}"/>
              </a:ext>
            </a:extLst>
          </p:cNvPr>
          <p:cNvSpPr txBox="1"/>
          <p:nvPr/>
        </p:nvSpPr>
        <p:spPr>
          <a:xfrm>
            <a:off x="6478473" y="1331360"/>
            <a:ext cx="4408845" cy="2342757"/>
          </a:xfrm>
          <a:prstGeom prst="rect">
            <a:avLst/>
          </a:prstGeom>
          <a:noFill/>
        </p:spPr>
        <p:txBody>
          <a:bodyPr wrap="square" lIns="19050" tIns="9525" rIns="19050" bIns="9525" rtlCol="0">
            <a:spAutoFit/>
          </a:bodyPr>
          <a:lstStyle/>
          <a:p>
            <a:pPr defTabSz="914454"/>
            <a:r>
              <a:rPr lang="en-US" sz="1600" dirty="0">
                <a:solidFill>
                  <a:prstClr val="white"/>
                </a:solidFill>
                <a:latin typeface="Adobe Caslon Pro" pitchFamily="18" charset="0"/>
              </a:rPr>
              <a:t>Audrey Livingston</a:t>
            </a:r>
          </a:p>
          <a:p>
            <a:pPr defTabSz="914454"/>
            <a:r>
              <a:rPr lang="en-US" sz="1600" i="1" dirty="0">
                <a:solidFill>
                  <a:prstClr val="white"/>
                </a:solidFill>
                <a:latin typeface="Adobe Caslon Pro" panose="0205050205050A020403" pitchFamily="18" charset="0"/>
              </a:rPr>
              <a:t>Graduate Enrollment Specialist</a:t>
            </a:r>
          </a:p>
          <a:p>
            <a:pPr defTabSz="914454"/>
            <a:endParaRPr lang="en-US" sz="1600" dirty="0">
              <a:solidFill>
                <a:prstClr val="white"/>
              </a:solidFill>
              <a:latin typeface="Adobe Caslon Pro" pitchFamily="18" charset="0"/>
            </a:endParaRPr>
          </a:p>
          <a:p>
            <a:pPr defTabSz="914454"/>
            <a:r>
              <a:rPr lang="en-US" sz="1600" dirty="0">
                <a:solidFill>
                  <a:prstClr val="white"/>
                </a:solidFill>
                <a:latin typeface="Adobe Caslon Pro" pitchFamily="18" charset="0"/>
              </a:rPr>
              <a:t>Keith McCall</a:t>
            </a:r>
          </a:p>
          <a:p>
            <a:pPr defTabSz="914454"/>
            <a:r>
              <a:rPr lang="en-US" sz="1600" i="1" dirty="0">
                <a:solidFill>
                  <a:prstClr val="white"/>
                </a:solidFill>
                <a:latin typeface="Adobe Caslon Pro" pitchFamily="18" charset="0"/>
              </a:rPr>
              <a:t>Acting Director Office of Graduate Awards &amp; Fellowships</a:t>
            </a:r>
          </a:p>
          <a:p>
            <a:pPr defTabSz="914454"/>
            <a:endParaRPr lang="en-US" sz="1833" i="1" dirty="0">
              <a:solidFill>
                <a:prstClr val="white"/>
              </a:solidFill>
              <a:latin typeface="Adobe Caslon Pro" pitchFamily="18" charset="0"/>
            </a:endParaRPr>
          </a:p>
          <a:p>
            <a:pPr defTabSz="914454"/>
            <a:endParaRPr lang="en-US" sz="1833" i="1" dirty="0">
              <a:solidFill>
                <a:prstClr val="white"/>
              </a:solidFill>
              <a:latin typeface="Adobe Caslon Pro" pitchFamily="18" charset="0"/>
            </a:endParaRPr>
          </a:p>
          <a:p>
            <a:pPr defTabSz="914454"/>
            <a:endParaRPr lang="en-US" sz="1833" i="1" dirty="0">
              <a:solidFill>
                <a:prstClr val="white"/>
              </a:solidFill>
              <a:latin typeface="Adobe Caslon Pro" pitchFamily="18" charset="0"/>
            </a:endParaRPr>
          </a:p>
        </p:txBody>
      </p:sp>
      <p:sp>
        <p:nvSpPr>
          <p:cNvPr id="20" name="TextBox 19">
            <a:extLst>
              <a:ext uri="{FF2B5EF4-FFF2-40B4-BE49-F238E27FC236}">
                <a16:creationId xmlns:a16="http://schemas.microsoft.com/office/drawing/2014/main" xmlns="" id="{093619DB-E1C2-4E94-A60A-7C055E955008}"/>
              </a:ext>
            </a:extLst>
          </p:cNvPr>
          <p:cNvSpPr txBox="1"/>
          <p:nvPr/>
        </p:nvSpPr>
        <p:spPr>
          <a:xfrm>
            <a:off x="6478473" y="2959598"/>
            <a:ext cx="4736675" cy="3835665"/>
          </a:xfrm>
          <a:prstGeom prst="rect">
            <a:avLst/>
          </a:prstGeom>
          <a:noFill/>
        </p:spPr>
        <p:txBody>
          <a:bodyPr wrap="square" lIns="19050" tIns="9525" rIns="19050" bIns="9525" rtlCol="0">
            <a:spAutoFit/>
          </a:bodyPr>
          <a:lstStyle/>
          <a:p>
            <a:pPr defTabSz="914454"/>
            <a:r>
              <a:rPr lang="en-US" sz="1600" dirty="0">
                <a:solidFill>
                  <a:prstClr val="white"/>
                </a:solidFill>
                <a:latin typeface="Adobe Caslon Pro" pitchFamily="18" charset="0"/>
              </a:rPr>
              <a:t>Pearl Key-Rivers</a:t>
            </a:r>
          </a:p>
          <a:p>
            <a:pPr defTabSz="914454"/>
            <a:r>
              <a:rPr lang="en-US" sz="1600" i="1" dirty="0">
                <a:solidFill>
                  <a:prstClr val="white"/>
                </a:solidFill>
                <a:latin typeface="Adobe Caslon Pro" pitchFamily="18" charset="0"/>
              </a:rPr>
              <a:t>Postdoctoral Scholar in Biological Science</a:t>
            </a:r>
          </a:p>
          <a:p>
            <a:pPr defTabSz="914454"/>
            <a:r>
              <a:rPr lang="en-US" sz="1600" i="1" dirty="0">
                <a:solidFill>
                  <a:prstClr val="white"/>
                </a:solidFill>
                <a:latin typeface="Adobe Caslon Pro" pitchFamily="18" charset="0"/>
              </a:rPr>
              <a:t>PDA President</a:t>
            </a:r>
          </a:p>
          <a:p>
            <a:pPr defTabSz="914454"/>
            <a:endParaRPr lang="en-US" sz="1600" i="1" dirty="0">
              <a:solidFill>
                <a:prstClr val="white"/>
              </a:solidFill>
              <a:latin typeface="Adobe Caslon Pro" pitchFamily="18" charset="0"/>
            </a:endParaRPr>
          </a:p>
          <a:p>
            <a:pPr defTabSz="914454"/>
            <a:r>
              <a:rPr lang="en-US" sz="1600" dirty="0">
                <a:solidFill>
                  <a:prstClr val="white"/>
                </a:solidFill>
                <a:latin typeface="Adobe Caslon Pro" pitchFamily="18" charset="0"/>
              </a:rPr>
              <a:t>Joy Stein</a:t>
            </a:r>
          </a:p>
          <a:p>
            <a:pPr defTabSz="914454"/>
            <a:r>
              <a:rPr lang="en-US" sz="1600" i="1" dirty="0">
                <a:solidFill>
                  <a:prstClr val="white"/>
                </a:solidFill>
                <a:latin typeface="Adobe Caslon Pro" pitchFamily="18" charset="0"/>
              </a:rPr>
              <a:t>Event Administrative Specialist</a:t>
            </a:r>
          </a:p>
          <a:p>
            <a:pPr defTabSz="914454"/>
            <a:endParaRPr lang="en-US" sz="1600" i="1" dirty="0">
              <a:solidFill>
                <a:prstClr val="white"/>
              </a:solidFill>
              <a:latin typeface="Adobe Caslon Pro" pitchFamily="18" charset="0"/>
            </a:endParaRPr>
          </a:p>
          <a:p>
            <a:pPr defTabSz="914454"/>
            <a:r>
              <a:rPr lang="en-US" sz="1600" dirty="0">
                <a:solidFill>
                  <a:prstClr val="white"/>
                </a:solidFill>
                <a:latin typeface="Adobe Caslon Pro" pitchFamily="18" charset="0"/>
              </a:rPr>
              <a:t>Kyle Wilson</a:t>
            </a:r>
          </a:p>
          <a:p>
            <a:pPr defTabSz="914454"/>
            <a:r>
              <a:rPr lang="en-US" sz="1600" i="1" dirty="0" err="1">
                <a:solidFill>
                  <a:prstClr val="white"/>
                </a:solidFill>
                <a:latin typeface="Adobe Caslon Pro" pitchFamily="18" charset="0"/>
              </a:rPr>
              <a:t>Geoset</a:t>
            </a:r>
            <a:r>
              <a:rPr lang="en-US" sz="1600" i="1" dirty="0">
                <a:solidFill>
                  <a:prstClr val="white"/>
                </a:solidFill>
                <a:latin typeface="Adobe Caslon Pro" pitchFamily="18" charset="0"/>
              </a:rPr>
              <a:t> Studios!</a:t>
            </a:r>
          </a:p>
          <a:p>
            <a:pPr defTabSz="914454"/>
            <a:endParaRPr lang="en-US" sz="1600" i="1" dirty="0">
              <a:solidFill>
                <a:prstClr val="white"/>
              </a:solidFill>
              <a:latin typeface="Adobe Caslon Pro" pitchFamily="18" charset="0"/>
            </a:endParaRPr>
          </a:p>
          <a:p>
            <a:pPr defTabSz="914454"/>
            <a:r>
              <a:rPr lang="en-US" sz="1600" dirty="0">
                <a:solidFill>
                  <a:prstClr val="white"/>
                </a:solidFill>
                <a:latin typeface="Adobe Caslon Pro" pitchFamily="18" charset="0"/>
              </a:rPr>
              <a:t>Calem Wooten</a:t>
            </a:r>
          </a:p>
          <a:p>
            <a:pPr defTabSz="914454"/>
            <a:r>
              <a:rPr lang="en-US" sz="1600" i="1" dirty="0">
                <a:solidFill>
                  <a:prstClr val="white"/>
                </a:solidFill>
                <a:latin typeface="Adobe Caslon Pro" pitchFamily="18" charset="0"/>
              </a:rPr>
              <a:t>Graduate Enrollment Specialist</a:t>
            </a:r>
          </a:p>
          <a:p>
            <a:pPr defTabSz="914454"/>
            <a:endParaRPr lang="en-US" sz="1600" dirty="0">
              <a:solidFill>
                <a:prstClr val="white"/>
              </a:solidFill>
              <a:latin typeface="Adobe Caslon Pro" pitchFamily="18" charset="0"/>
            </a:endParaRPr>
          </a:p>
          <a:p>
            <a:pPr defTabSz="914454"/>
            <a:endParaRPr lang="en-US" sz="2000" i="1" dirty="0">
              <a:solidFill>
                <a:prstClr val="white"/>
              </a:solidFill>
              <a:latin typeface="Adobe Caslon Pro" pitchFamily="18" charset="0"/>
            </a:endParaRPr>
          </a:p>
          <a:p>
            <a:pPr defTabSz="914454"/>
            <a:endParaRPr lang="en-US" sz="2000" i="1" dirty="0">
              <a:solidFill>
                <a:prstClr val="white"/>
              </a:solidFill>
              <a:latin typeface="Adobe Caslon Pro" pitchFamily="18" charset="0"/>
            </a:endParaRPr>
          </a:p>
        </p:txBody>
      </p:sp>
      <p:sp>
        <p:nvSpPr>
          <p:cNvPr id="21" name="TextBox 20">
            <a:extLst>
              <a:ext uri="{FF2B5EF4-FFF2-40B4-BE49-F238E27FC236}">
                <a16:creationId xmlns:a16="http://schemas.microsoft.com/office/drawing/2014/main" xmlns="" id="{4782BABD-6973-4D8A-8D56-A56E3EEA27D9}"/>
              </a:ext>
            </a:extLst>
          </p:cNvPr>
          <p:cNvSpPr txBox="1"/>
          <p:nvPr/>
        </p:nvSpPr>
        <p:spPr>
          <a:xfrm>
            <a:off x="6794389" y="5375989"/>
            <a:ext cx="4340788" cy="301301"/>
          </a:xfrm>
          <a:prstGeom prst="rect">
            <a:avLst/>
          </a:prstGeom>
          <a:noFill/>
        </p:spPr>
        <p:txBody>
          <a:bodyPr wrap="square" lIns="19050" tIns="9525" rIns="19050" bIns="9525" rtlCol="0">
            <a:spAutoFit/>
          </a:bodyPr>
          <a:lstStyle/>
          <a:p>
            <a:pPr defTabSz="914454"/>
            <a:endParaRPr lang="en-US" sz="1833" i="1" dirty="0">
              <a:solidFill>
                <a:prstClr val="white"/>
              </a:solidFill>
              <a:latin typeface="Adobe Caslon Pro" panose="0205050205050A020403" pitchFamily="18" charset="0"/>
            </a:endParaRPr>
          </a:p>
        </p:txBody>
      </p:sp>
    </p:spTree>
    <p:extLst>
      <p:ext uri="{BB962C8B-B14F-4D97-AF65-F5344CB8AC3E}">
        <p14:creationId xmlns:p14="http://schemas.microsoft.com/office/powerpoint/2010/main" xmlns="" val="142228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82F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9050" tIns="9525" rIns="19050" bIns="9525" numCol="1" spcCol="0" rtlCol="0" fromWordArt="0" anchor="ctr" anchorCtr="0" forceAA="0" compatLnSpc="1">
            <a:prstTxWarp prst="textNoShape">
              <a:avLst/>
            </a:prstTxWarp>
            <a:noAutofit/>
          </a:bodyPr>
          <a:lstStyle/>
          <a:p>
            <a:pPr defTabSz="914454"/>
            <a:endParaRPr lang="en-US" sz="1833">
              <a:solidFill>
                <a:prstClr val="white"/>
              </a:solidFill>
              <a:latin typeface="Calibri"/>
            </a:endParaRPr>
          </a:p>
        </p:txBody>
      </p:sp>
      <p:sp>
        <p:nvSpPr>
          <p:cNvPr id="39" name="Parallelogram 38"/>
          <p:cNvSpPr/>
          <p:nvPr/>
        </p:nvSpPr>
        <p:spPr>
          <a:xfrm>
            <a:off x="7556666"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2" name="Parallelogram 31"/>
          <p:cNvSpPr/>
          <p:nvPr/>
        </p:nvSpPr>
        <p:spPr>
          <a:xfrm>
            <a:off x="46515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40" name="Parallelogram 39"/>
          <p:cNvSpPr/>
          <p:nvPr/>
        </p:nvSpPr>
        <p:spPr>
          <a:xfrm>
            <a:off x="17940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3" name="Rectangle 32"/>
          <p:cNvSpPr/>
          <p:nvPr/>
        </p:nvSpPr>
        <p:spPr>
          <a:xfrm>
            <a:off x="0" y="-72324"/>
            <a:ext cx="12192000" cy="6930324"/>
          </a:xfrm>
          <a:prstGeom prst="rect">
            <a:avLst/>
          </a:prstGeom>
          <a:gradFill>
            <a:gsLst>
              <a:gs pos="14167">
                <a:srgbClr val="B64862">
                  <a:alpha val="0"/>
                </a:srgbClr>
              </a:gs>
              <a:gs pos="64590">
                <a:srgbClr val="973B52">
                  <a:alpha val="26000"/>
                </a:srgbClr>
              </a:gs>
              <a:gs pos="63000">
                <a:srgbClr val="9B3D54"/>
              </a:gs>
              <a:gs pos="31000">
                <a:srgbClr val="B64862">
                  <a:alpha val="20000"/>
                </a:srgbClr>
              </a:gs>
              <a:gs pos="93000">
                <a:srgbClr val="4B1D2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dirty="0">
              <a:solidFill>
                <a:prstClr val="white"/>
              </a:solidFill>
              <a:latin typeface="Calibri"/>
            </a:endParaRPr>
          </a:p>
        </p:txBody>
      </p:sp>
      <p:sp>
        <p:nvSpPr>
          <p:cNvPr id="3" name="Rectangle 2"/>
          <p:cNvSpPr/>
          <p:nvPr/>
        </p:nvSpPr>
        <p:spPr>
          <a:xfrm>
            <a:off x="0" y="-15518"/>
            <a:ext cx="12192000" cy="1285549"/>
          </a:xfrm>
          <a:prstGeom prst="rect">
            <a:avLst/>
          </a:prstGeom>
          <a:solidFill>
            <a:schemeClr val="bg1"/>
          </a:solidFill>
          <a:ln>
            <a:noFill/>
          </a:ln>
          <a:effectLst>
            <a:outerShdw blurRad="1155700" dist="495300" dir="4620000" sx="103000" sy="103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white"/>
              </a:solidFill>
              <a:effectLst>
                <a:outerShdw blurRad="38100" dist="38100" dir="2700000" algn="tl">
                  <a:srgbClr val="000000">
                    <a:alpha val="43137"/>
                  </a:srgbClr>
                </a:outerShdw>
              </a:effectLst>
              <a:latin typeface="Calibri"/>
            </a:endParaRPr>
          </a:p>
        </p:txBody>
      </p:sp>
      <p:sp>
        <p:nvSpPr>
          <p:cNvPr id="24" name="TextBox 23"/>
          <p:cNvSpPr txBox="1"/>
          <p:nvPr/>
        </p:nvSpPr>
        <p:spPr>
          <a:xfrm>
            <a:off x="2640566" y="271621"/>
            <a:ext cx="7397750" cy="910570"/>
          </a:xfrm>
          <a:prstGeom prst="rect">
            <a:avLst/>
          </a:prstGeom>
          <a:noFill/>
        </p:spPr>
        <p:txBody>
          <a:bodyPr wrap="square" lIns="19050" tIns="9525" rIns="19050" bIns="9525" rtlCol="0">
            <a:spAutoFit/>
          </a:bodyPr>
          <a:lstStyle/>
          <a:p>
            <a:pPr algn="ctr" defTabSz="914454"/>
            <a:r>
              <a:rPr lang="en-US" sz="5792" b="1" cap="small" spc="63" dirty="0">
                <a:solidFill>
                  <a:srgbClr val="4B1D28"/>
                </a:solidFill>
                <a:effectLst>
                  <a:outerShdw blurRad="152400" dist="165100" dir="7200000" sx="101000" sy="101000" algn="tl" rotWithShape="0">
                    <a:prstClr val="black">
                      <a:alpha val="60000"/>
                    </a:prstClr>
                  </a:outerShdw>
                </a:effectLst>
                <a:latin typeface="Adobe Caslon Pro" pitchFamily="18" charset="0"/>
              </a:rPr>
              <a:t>Thank you Judges!</a:t>
            </a:r>
          </a:p>
        </p:txBody>
      </p:sp>
      <p:pic>
        <p:nvPicPr>
          <p:cNvPr id="13" name="Picture 12" descr="A close up of a logo&#10;&#10;Description automatically generated">
            <a:extLst>
              <a:ext uri="{FF2B5EF4-FFF2-40B4-BE49-F238E27FC236}">
                <a16:creationId xmlns:a16="http://schemas.microsoft.com/office/drawing/2014/main" xmlns="" id="{67F8DBEF-A799-4E65-9064-0E6CC1551B8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3975" y="-46768"/>
            <a:ext cx="2067052" cy="1285018"/>
          </a:xfrm>
          <a:prstGeom prst="rect">
            <a:avLst/>
          </a:prstGeom>
        </p:spPr>
      </p:pic>
      <p:sp>
        <p:nvSpPr>
          <p:cNvPr id="14" name="TextBox 13">
            <a:extLst>
              <a:ext uri="{FF2B5EF4-FFF2-40B4-BE49-F238E27FC236}">
                <a16:creationId xmlns:a16="http://schemas.microsoft.com/office/drawing/2014/main" xmlns="" id="{CA899790-BDDD-4004-9199-C12B8B1B5153}"/>
              </a:ext>
            </a:extLst>
          </p:cNvPr>
          <p:cNvSpPr txBox="1"/>
          <p:nvPr/>
        </p:nvSpPr>
        <p:spPr>
          <a:xfrm>
            <a:off x="1146434" y="2465406"/>
            <a:ext cx="4614247" cy="301301"/>
          </a:xfrm>
          <a:prstGeom prst="rect">
            <a:avLst/>
          </a:prstGeom>
          <a:noFill/>
        </p:spPr>
        <p:txBody>
          <a:bodyPr wrap="square" lIns="19050" tIns="9525" rIns="19050" bIns="9525" rtlCol="0">
            <a:spAutoFit/>
          </a:bodyPr>
          <a:lstStyle/>
          <a:p>
            <a:pPr defTabSz="914454"/>
            <a:endParaRPr lang="en-US" sz="1833" i="1" dirty="0">
              <a:solidFill>
                <a:prstClr val="white"/>
              </a:solidFill>
              <a:latin typeface="Adobe Caslon Pro" panose="0205050205050A020403" pitchFamily="18" charset="0"/>
            </a:endParaRPr>
          </a:p>
        </p:txBody>
      </p:sp>
      <p:sp>
        <p:nvSpPr>
          <p:cNvPr id="15" name="TextBox 14">
            <a:extLst>
              <a:ext uri="{FF2B5EF4-FFF2-40B4-BE49-F238E27FC236}">
                <a16:creationId xmlns:a16="http://schemas.microsoft.com/office/drawing/2014/main" xmlns="" id="{31BD73B5-9525-4A20-872D-763C612EF075}"/>
              </a:ext>
            </a:extLst>
          </p:cNvPr>
          <p:cNvSpPr txBox="1"/>
          <p:nvPr/>
        </p:nvSpPr>
        <p:spPr>
          <a:xfrm>
            <a:off x="1167086" y="1470639"/>
            <a:ext cx="4800327" cy="301301"/>
          </a:xfrm>
          <a:prstGeom prst="rect">
            <a:avLst/>
          </a:prstGeom>
          <a:noFill/>
        </p:spPr>
        <p:txBody>
          <a:bodyPr wrap="square" lIns="19050" tIns="9525" rIns="19050" bIns="9525" rtlCol="0">
            <a:spAutoFit/>
          </a:bodyPr>
          <a:lstStyle/>
          <a:p>
            <a:pPr defTabSz="914454"/>
            <a:endParaRPr lang="en-US" sz="1833" i="1" dirty="0">
              <a:solidFill>
                <a:prstClr val="white"/>
              </a:solidFill>
              <a:latin typeface="Adobe Caslon Pro" panose="0205050205050A020403" pitchFamily="18" charset="0"/>
            </a:endParaRPr>
          </a:p>
        </p:txBody>
      </p:sp>
      <p:sp>
        <p:nvSpPr>
          <p:cNvPr id="18" name="TextBox 17">
            <a:extLst>
              <a:ext uri="{FF2B5EF4-FFF2-40B4-BE49-F238E27FC236}">
                <a16:creationId xmlns:a16="http://schemas.microsoft.com/office/drawing/2014/main" xmlns="" id="{F55F6C9E-DFAF-44C5-9117-EB9917C7366E}"/>
              </a:ext>
            </a:extLst>
          </p:cNvPr>
          <p:cNvSpPr txBox="1"/>
          <p:nvPr/>
        </p:nvSpPr>
        <p:spPr>
          <a:xfrm>
            <a:off x="6594368" y="1541652"/>
            <a:ext cx="5093930" cy="6020687"/>
          </a:xfrm>
          <a:prstGeom prst="rect">
            <a:avLst/>
          </a:prstGeom>
          <a:noFill/>
        </p:spPr>
        <p:txBody>
          <a:bodyPr wrap="square" lIns="19050" tIns="9525" rIns="19050" bIns="9525" rtlCol="0">
            <a:spAutoFit/>
          </a:bodyPr>
          <a:lstStyle/>
          <a:p>
            <a:pPr defTabSz="914454"/>
            <a:endParaRPr lang="en-US" sz="750" i="1" dirty="0">
              <a:solidFill>
                <a:prstClr val="white"/>
              </a:solidFill>
              <a:latin typeface="Adobe Caslon Pro" panose="0205050205050A020403" pitchFamily="18" charset="0"/>
            </a:endParaRPr>
          </a:p>
          <a:p>
            <a:pPr defTabSz="914454"/>
            <a:endParaRPr lang="en-US" sz="1600" dirty="0">
              <a:solidFill>
                <a:prstClr val="white"/>
              </a:solidFill>
              <a:latin typeface="Adobe Caslon Pro" pitchFamily="18" charset="0"/>
            </a:endParaRPr>
          </a:p>
          <a:p>
            <a:pPr defTabSz="914454"/>
            <a:r>
              <a:rPr lang="en-US" sz="1600" dirty="0" err="1">
                <a:solidFill>
                  <a:prstClr val="white"/>
                </a:solidFill>
                <a:latin typeface="Adobe Caslon Pro" pitchFamily="18" charset="0"/>
              </a:rPr>
              <a:t>Renaine</a:t>
            </a:r>
            <a:r>
              <a:rPr lang="en-US" sz="1600" dirty="0">
                <a:solidFill>
                  <a:prstClr val="white"/>
                </a:solidFill>
                <a:latin typeface="Adobe Caslon Pro" pitchFamily="18" charset="0"/>
              </a:rPr>
              <a:t> Julian</a:t>
            </a:r>
          </a:p>
          <a:p>
            <a:pPr defTabSz="914454"/>
            <a:r>
              <a:rPr lang="en-US" sz="1600" i="1" dirty="0">
                <a:solidFill>
                  <a:prstClr val="white"/>
                </a:solidFill>
                <a:latin typeface="Adobe Caslon Pro" pitchFamily="18" charset="0"/>
              </a:rPr>
              <a:t>Head, Academic Liaison Programs and Services</a:t>
            </a:r>
          </a:p>
          <a:p>
            <a:pPr defTabSz="914454"/>
            <a:endParaRPr lang="en-US" sz="1600" dirty="0">
              <a:solidFill>
                <a:prstClr val="white"/>
              </a:solidFill>
              <a:latin typeface="Adobe Caslon Pro" pitchFamily="18" charset="0"/>
            </a:endParaRPr>
          </a:p>
          <a:p>
            <a:pPr defTabSz="914454"/>
            <a:r>
              <a:rPr lang="en-US" sz="1600" dirty="0">
                <a:solidFill>
                  <a:prstClr val="white"/>
                </a:solidFill>
                <a:latin typeface="Adobe Caslon Pro" pitchFamily="18" charset="0"/>
              </a:rPr>
              <a:t>Beth Hodges</a:t>
            </a:r>
          </a:p>
          <a:p>
            <a:pPr defTabSz="914454"/>
            <a:r>
              <a:rPr lang="en-US" sz="1600" i="1" dirty="0">
                <a:solidFill>
                  <a:prstClr val="white"/>
                </a:solidFill>
                <a:latin typeface="Adobe Caslon Pro" pitchFamily="18" charset="0"/>
              </a:rPr>
              <a:t>Director of Research Development</a:t>
            </a:r>
          </a:p>
          <a:p>
            <a:pPr defTabSz="914454"/>
            <a:endParaRPr lang="en-US" sz="1600" dirty="0">
              <a:solidFill>
                <a:prstClr val="white"/>
              </a:solidFill>
              <a:latin typeface="Adobe Caslon Pro" pitchFamily="18" charset="0"/>
            </a:endParaRPr>
          </a:p>
          <a:p>
            <a:pPr defTabSz="914454"/>
            <a:r>
              <a:rPr lang="en-US" sz="1600" dirty="0">
                <a:solidFill>
                  <a:prstClr val="white"/>
                </a:solidFill>
                <a:latin typeface="Adobe Caslon Pro" pitchFamily="18" charset="0"/>
              </a:rPr>
              <a:t>Anna Prentiss</a:t>
            </a:r>
          </a:p>
          <a:p>
            <a:pPr defTabSz="914454"/>
            <a:r>
              <a:rPr lang="en-US" sz="1600" i="1" dirty="0">
                <a:solidFill>
                  <a:prstClr val="white"/>
                </a:solidFill>
                <a:latin typeface="Adobe Caslon Pro" pitchFamily="18" charset="0"/>
              </a:rPr>
              <a:t>Assistant Director News &amp; Web Content</a:t>
            </a:r>
          </a:p>
          <a:p>
            <a:pPr defTabSz="914454"/>
            <a:endParaRPr lang="en-US" sz="1600" dirty="0">
              <a:solidFill>
                <a:prstClr val="white"/>
              </a:solidFill>
              <a:latin typeface="Adobe Caslon Pro" pitchFamily="18" charset="0"/>
            </a:endParaRPr>
          </a:p>
          <a:p>
            <a:pPr defTabSz="914454"/>
            <a:r>
              <a:rPr lang="en-US" sz="1600" dirty="0">
                <a:solidFill>
                  <a:prstClr val="white"/>
                </a:solidFill>
                <a:latin typeface="Adobe Caslon Pro" pitchFamily="18" charset="0"/>
              </a:rPr>
              <a:t>Pamela Ray</a:t>
            </a:r>
          </a:p>
          <a:p>
            <a:pPr defTabSz="914454"/>
            <a:r>
              <a:rPr lang="en-US" sz="1600" i="1" dirty="0">
                <a:solidFill>
                  <a:prstClr val="white"/>
                </a:solidFill>
                <a:latin typeface="Adobe Caslon Pro" panose="0205050205050A020403" pitchFamily="18" charset="0"/>
              </a:rPr>
              <a:t>Senior Director Sponsored Research Administration</a:t>
            </a:r>
          </a:p>
          <a:p>
            <a:pPr defTabSz="914454"/>
            <a:endParaRPr lang="en-US" sz="1600" dirty="0">
              <a:solidFill>
                <a:prstClr val="white"/>
              </a:solidFill>
              <a:latin typeface="Adobe Caslon Pro" pitchFamily="18" charset="0"/>
            </a:endParaRPr>
          </a:p>
          <a:p>
            <a:pPr defTabSz="914454"/>
            <a:r>
              <a:rPr lang="en-US" sz="1600" dirty="0">
                <a:solidFill>
                  <a:prstClr val="white"/>
                </a:solidFill>
                <a:latin typeface="Adobe Caslon Pro" pitchFamily="18" charset="0"/>
              </a:rPr>
              <a:t>Steven McDowell</a:t>
            </a:r>
          </a:p>
          <a:p>
            <a:pPr defTabSz="914454"/>
            <a:r>
              <a:rPr lang="en-US" sz="1600" i="1" dirty="0">
                <a:solidFill>
                  <a:prstClr val="white"/>
                </a:solidFill>
                <a:latin typeface="Adobe Caslon Pro" panose="0205050205050A020403" pitchFamily="18" charset="0"/>
              </a:rPr>
              <a:t>Interim Dean of the Graduate School &amp; Professor of Communications</a:t>
            </a:r>
          </a:p>
          <a:p>
            <a:pPr defTabSz="914454"/>
            <a:endParaRPr lang="en-US" sz="1600" i="1" dirty="0">
              <a:solidFill>
                <a:prstClr val="white"/>
              </a:solidFill>
              <a:latin typeface="Adobe Caslon Pro" panose="0205050205050A020403" pitchFamily="18" charset="0"/>
            </a:endParaRPr>
          </a:p>
          <a:p>
            <a:pPr defTabSz="914454"/>
            <a:r>
              <a:rPr lang="en-US" sz="1600" dirty="0">
                <a:solidFill>
                  <a:prstClr val="white"/>
                </a:solidFill>
                <a:latin typeface="Adobe Caslon Pro" pitchFamily="18" charset="0"/>
              </a:rPr>
              <a:t>Jennifer </a:t>
            </a:r>
            <a:r>
              <a:rPr lang="en-US" sz="1600" dirty="0" err="1">
                <a:solidFill>
                  <a:prstClr val="white"/>
                </a:solidFill>
                <a:latin typeface="Adobe Caslon Pro" pitchFamily="18" charset="0"/>
              </a:rPr>
              <a:t>Winegardner</a:t>
            </a:r>
            <a:endParaRPr lang="en-US" sz="1600" dirty="0">
              <a:solidFill>
                <a:prstClr val="white"/>
              </a:solidFill>
              <a:latin typeface="Adobe Caslon Pro" pitchFamily="18" charset="0"/>
            </a:endParaRPr>
          </a:p>
          <a:p>
            <a:pPr defTabSz="914454"/>
            <a:r>
              <a:rPr lang="en-US" sz="1600" i="1" dirty="0">
                <a:solidFill>
                  <a:prstClr val="white"/>
                </a:solidFill>
                <a:latin typeface="Adobe Caslon Pro" panose="0205050205050A020403" pitchFamily="18" charset="0"/>
              </a:rPr>
              <a:t>RW Law Firm</a:t>
            </a:r>
          </a:p>
          <a:p>
            <a:pPr defTabSz="914454"/>
            <a:r>
              <a:rPr lang="en-US" sz="1600" i="1" dirty="0">
                <a:solidFill>
                  <a:prstClr val="white"/>
                </a:solidFill>
                <a:latin typeface="Adobe Caslon Pro" panose="0205050205050A020403" pitchFamily="18" charset="0"/>
              </a:rPr>
              <a:t>Civil Litigator</a:t>
            </a:r>
          </a:p>
          <a:p>
            <a:pPr defTabSz="914454"/>
            <a:endParaRPr lang="en-US" sz="1833" i="1" dirty="0">
              <a:solidFill>
                <a:prstClr val="white"/>
              </a:solidFill>
              <a:latin typeface="Adobe Caslon Pro" panose="0205050205050A020403" pitchFamily="18" charset="0"/>
            </a:endParaRPr>
          </a:p>
          <a:p>
            <a:pPr defTabSz="914454"/>
            <a:endParaRPr lang="en-US" sz="1833" i="1" dirty="0">
              <a:solidFill>
                <a:prstClr val="white"/>
              </a:solidFill>
              <a:latin typeface="Adobe Caslon Pro" panose="0205050205050A020403" pitchFamily="18" charset="0"/>
            </a:endParaRPr>
          </a:p>
          <a:p>
            <a:pPr defTabSz="914454"/>
            <a:endParaRPr lang="en-US" sz="1833" i="1" dirty="0">
              <a:solidFill>
                <a:prstClr val="white"/>
              </a:solidFill>
              <a:latin typeface="Adobe Caslon Pro" panose="0205050205050A020403" pitchFamily="18" charset="0"/>
            </a:endParaRPr>
          </a:p>
          <a:p>
            <a:pPr defTabSz="914454"/>
            <a:endParaRPr lang="en-US" sz="750" i="1" dirty="0">
              <a:solidFill>
                <a:prstClr val="white"/>
              </a:solidFill>
              <a:latin typeface="Adobe Caslon Pro" panose="0205050205050A020403" pitchFamily="18" charset="0"/>
            </a:endParaRPr>
          </a:p>
        </p:txBody>
      </p:sp>
      <p:sp>
        <p:nvSpPr>
          <p:cNvPr id="19" name="TextBox 18">
            <a:extLst>
              <a:ext uri="{FF2B5EF4-FFF2-40B4-BE49-F238E27FC236}">
                <a16:creationId xmlns:a16="http://schemas.microsoft.com/office/drawing/2014/main" xmlns="" id="{9222F1D1-4F79-474B-A56E-05A524C38AAF}"/>
              </a:ext>
            </a:extLst>
          </p:cNvPr>
          <p:cNvSpPr txBox="1"/>
          <p:nvPr/>
        </p:nvSpPr>
        <p:spPr>
          <a:xfrm>
            <a:off x="1413048" y="1625941"/>
            <a:ext cx="4408845" cy="4943661"/>
          </a:xfrm>
          <a:prstGeom prst="rect">
            <a:avLst/>
          </a:prstGeom>
          <a:noFill/>
        </p:spPr>
        <p:txBody>
          <a:bodyPr wrap="square" lIns="19050" tIns="9525" rIns="19050" bIns="9525" rtlCol="0">
            <a:spAutoFit/>
          </a:bodyPr>
          <a:lstStyle/>
          <a:p>
            <a:pPr defTabSz="914454"/>
            <a:r>
              <a:rPr lang="en-US" sz="1600" dirty="0">
                <a:solidFill>
                  <a:prstClr val="white"/>
                </a:solidFill>
                <a:latin typeface="Adobe Caslon Pro" pitchFamily="18" charset="0"/>
              </a:rPr>
              <a:t>Alicia </a:t>
            </a:r>
            <a:r>
              <a:rPr lang="en-US" sz="1600" dirty="0" err="1">
                <a:solidFill>
                  <a:prstClr val="white"/>
                </a:solidFill>
                <a:latin typeface="Adobe Caslon Pro" pitchFamily="18" charset="0"/>
              </a:rPr>
              <a:t>Batailles</a:t>
            </a:r>
            <a:endParaRPr lang="en-US" sz="1600" dirty="0">
              <a:solidFill>
                <a:prstClr val="white"/>
              </a:solidFill>
              <a:latin typeface="Adobe Caslon Pro" pitchFamily="18" charset="0"/>
            </a:endParaRPr>
          </a:p>
          <a:p>
            <a:pPr defTabSz="914454"/>
            <a:r>
              <a:rPr lang="en-US" sz="1600" i="1" dirty="0">
                <a:solidFill>
                  <a:prstClr val="white"/>
                </a:solidFill>
                <a:latin typeface="Adobe Caslon Pro" pitchFamily="18" charset="0"/>
              </a:rPr>
              <a:t>Senior Associate Director of the Center for Undergraduate Research and Academic Engagement</a:t>
            </a:r>
          </a:p>
          <a:p>
            <a:pPr defTabSz="914454"/>
            <a:endParaRPr lang="en-US" sz="1600" i="1" dirty="0">
              <a:solidFill>
                <a:prstClr val="white"/>
              </a:solidFill>
              <a:latin typeface="Adobe Caslon Pro" pitchFamily="18" charset="0"/>
            </a:endParaRPr>
          </a:p>
          <a:p>
            <a:pPr defTabSz="914454"/>
            <a:r>
              <a:rPr lang="en-US" sz="1600" i="1" dirty="0">
                <a:solidFill>
                  <a:prstClr val="white"/>
                </a:solidFill>
                <a:latin typeface="Adobe Caslon Pro" pitchFamily="18" charset="0"/>
              </a:rPr>
              <a:t>Rick Burnette</a:t>
            </a:r>
          </a:p>
          <a:p>
            <a:pPr defTabSz="914454"/>
            <a:r>
              <a:rPr lang="en-US" sz="1600" i="1" dirty="0">
                <a:solidFill>
                  <a:prstClr val="white"/>
                </a:solidFill>
                <a:latin typeface="Adobe Caslon Pro" pitchFamily="18" charset="0"/>
              </a:rPr>
              <a:t>Senior Vice Provost and Chief Strategy Officer</a:t>
            </a:r>
          </a:p>
          <a:p>
            <a:pPr defTabSz="914454"/>
            <a:endParaRPr lang="en-US" sz="1600" dirty="0">
              <a:solidFill>
                <a:prstClr val="white"/>
              </a:solidFill>
              <a:latin typeface="Adobe Caslon Pro" pitchFamily="18" charset="0"/>
            </a:endParaRPr>
          </a:p>
          <a:p>
            <a:pPr defTabSz="914454"/>
            <a:r>
              <a:rPr lang="en-US" sz="1600" dirty="0">
                <a:solidFill>
                  <a:prstClr val="white"/>
                </a:solidFill>
                <a:latin typeface="Adobe Caslon Pro" pitchFamily="18" charset="0"/>
              </a:rPr>
              <a:t>Sonja Carter</a:t>
            </a:r>
          </a:p>
          <a:p>
            <a:pPr defTabSz="914454"/>
            <a:r>
              <a:rPr lang="en-US" sz="1600" i="1" dirty="0">
                <a:solidFill>
                  <a:prstClr val="white"/>
                </a:solidFill>
                <a:latin typeface="Adobe Caslon Pro" pitchFamily="18" charset="0"/>
              </a:rPr>
              <a:t>Director of Strategy &amp; Recognition</a:t>
            </a:r>
          </a:p>
          <a:p>
            <a:pPr defTabSz="914454"/>
            <a:endParaRPr lang="en-US" sz="1600" dirty="0">
              <a:solidFill>
                <a:prstClr val="white"/>
              </a:solidFill>
              <a:latin typeface="Adobe Caslon Pro" pitchFamily="18" charset="0"/>
            </a:endParaRPr>
          </a:p>
          <a:p>
            <a:pPr defTabSz="914454"/>
            <a:r>
              <a:rPr lang="en-US" sz="1600" dirty="0">
                <a:solidFill>
                  <a:prstClr val="white"/>
                </a:solidFill>
                <a:latin typeface="Adobe Caslon Pro" pitchFamily="18" charset="0"/>
              </a:rPr>
              <a:t>Gloria Covin</a:t>
            </a:r>
          </a:p>
          <a:p>
            <a:pPr defTabSz="914454"/>
            <a:r>
              <a:rPr lang="en-US" sz="1600" i="1" dirty="0">
                <a:solidFill>
                  <a:prstClr val="white"/>
                </a:solidFill>
                <a:latin typeface="Adobe Caslon Pro" pitchFamily="18" charset="0"/>
              </a:rPr>
              <a:t>FSU Librarian </a:t>
            </a:r>
          </a:p>
          <a:p>
            <a:pPr defTabSz="914454"/>
            <a:endParaRPr lang="en-US" sz="1600" i="1" dirty="0">
              <a:solidFill>
                <a:prstClr val="white"/>
              </a:solidFill>
              <a:latin typeface="Adobe Caslon Pro" pitchFamily="18" charset="0"/>
            </a:endParaRPr>
          </a:p>
          <a:p>
            <a:pPr defTabSz="914454"/>
            <a:r>
              <a:rPr lang="en-US" sz="1600" dirty="0">
                <a:solidFill>
                  <a:prstClr val="white"/>
                </a:solidFill>
                <a:latin typeface="Adobe Caslon Pro" pitchFamily="18" charset="0"/>
              </a:rPr>
              <a:t>Jenn </a:t>
            </a:r>
            <a:r>
              <a:rPr lang="en-US" sz="1600" dirty="0" err="1">
                <a:solidFill>
                  <a:prstClr val="white"/>
                </a:solidFill>
                <a:latin typeface="Adobe Caslon Pro" pitchFamily="18" charset="0"/>
              </a:rPr>
              <a:t>Garye</a:t>
            </a:r>
            <a:endParaRPr lang="en-US" sz="1600" dirty="0">
              <a:solidFill>
                <a:prstClr val="white"/>
              </a:solidFill>
              <a:latin typeface="Adobe Caslon Pro" pitchFamily="18" charset="0"/>
            </a:endParaRPr>
          </a:p>
          <a:p>
            <a:pPr defTabSz="914454"/>
            <a:r>
              <a:rPr lang="en-US" sz="1600" i="1" dirty="0">
                <a:solidFill>
                  <a:prstClr val="white"/>
                </a:solidFill>
                <a:latin typeface="Adobe Caslon Pro" pitchFamily="18" charset="0"/>
              </a:rPr>
              <a:t>Director of Business Operations,</a:t>
            </a:r>
          </a:p>
          <a:p>
            <a:pPr defTabSz="914454"/>
            <a:r>
              <a:rPr lang="en-US" sz="1600" i="1" dirty="0">
                <a:solidFill>
                  <a:prstClr val="white"/>
                </a:solidFill>
                <a:latin typeface="Adobe Caslon Pro" pitchFamily="18" charset="0"/>
              </a:rPr>
              <a:t>VP for Research Office</a:t>
            </a:r>
          </a:p>
          <a:p>
            <a:pPr defTabSz="914454"/>
            <a:endParaRPr lang="en-US" sz="1600" dirty="0">
              <a:solidFill>
                <a:prstClr val="white"/>
              </a:solidFill>
              <a:latin typeface="Adobe Caslon Pro" pitchFamily="18" charset="0"/>
            </a:endParaRPr>
          </a:p>
          <a:p>
            <a:pPr defTabSz="914454"/>
            <a:r>
              <a:rPr lang="en-US" sz="1600" dirty="0" err="1">
                <a:solidFill>
                  <a:prstClr val="white"/>
                </a:solidFill>
                <a:latin typeface="Adobe Caslon Pro" pitchFamily="18" charset="0"/>
              </a:rPr>
              <a:t>Karema</a:t>
            </a:r>
            <a:r>
              <a:rPr lang="en-US" sz="1600" dirty="0">
                <a:solidFill>
                  <a:prstClr val="white"/>
                </a:solidFill>
                <a:latin typeface="Adobe Caslon Pro" pitchFamily="18" charset="0"/>
              </a:rPr>
              <a:t> Harris</a:t>
            </a:r>
          </a:p>
          <a:p>
            <a:pPr defTabSz="914454"/>
            <a:r>
              <a:rPr lang="en-US" sz="1600" i="1" dirty="0">
                <a:solidFill>
                  <a:prstClr val="white"/>
                </a:solidFill>
                <a:latin typeface="Adobe Caslon Pro" pitchFamily="18" charset="0"/>
              </a:rPr>
              <a:t>President &amp; CEO Foreign Affairs Center,</a:t>
            </a:r>
          </a:p>
          <a:p>
            <a:pPr defTabSz="914454"/>
            <a:r>
              <a:rPr lang="en-US" sz="1600" i="1" dirty="0">
                <a:solidFill>
                  <a:prstClr val="white"/>
                </a:solidFill>
                <a:latin typeface="Adobe Caslon Pro" pitchFamily="18" charset="0"/>
              </a:rPr>
              <a:t>Global Business Consultant</a:t>
            </a:r>
          </a:p>
        </p:txBody>
      </p:sp>
      <p:sp>
        <p:nvSpPr>
          <p:cNvPr id="20" name="TextBox 19">
            <a:extLst>
              <a:ext uri="{FF2B5EF4-FFF2-40B4-BE49-F238E27FC236}">
                <a16:creationId xmlns:a16="http://schemas.microsoft.com/office/drawing/2014/main" xmlns="" id="{093619DB-E1C2-4E94-A60A-7C055E955008}"/>
              </a:ext>
            </a:extLst>
          </p:cNvPr>
          <p:cNvSpPr txBox="1"/>
          <p:nvPr/>
        </p:nvSpPr>
        <p:spPr>
          <a:xfrm>
            <a:off x="1249134" y="5385682"/>
            <a:ext cx="4736675" cy="872034"/>
          </a:xfrm>
          <a:prstGeom prst="rect">
            <a:avLst/>
          </a:prstGeom>
          <a:noFill/>
        </p:spPr>
        <p:txBody>
          <a:bodyPr wrap="square" lIns="19050" tIns="9525" rIns="19050" bIns="9525" rtlCol="0">
            <a:spAutoFit/>
          </a:bodyPr>
          <a:lstStyle/>
          <a:p>
            <a:pPr defTabSz="914454"/>
            <a:endParaRPr lang="en-US" sz="438" i="1" dirty="0">
              <a:solidFill>
                <a:prstClr val="white"/>
              </a:solidFill>
              <a:latin typeface="Adobe Caslon Pro" pitchFamily="18" charset="0"/>
            </a:endParaRPr>
          </a:p>
          <a:p>
            <a:pPr defTabSz="914454"/>
            <a:endParaRPr lang="en-US" sz="438" i="1" dirty="0">
              <a:solidFill>
                <a:prstClr val="white"/>
              </a:solidFill>
              <a:latin typeface="Adobe Caslon Pro" pitchFamily="18" charset="0"/>
            </a:endParaRPr>
          </a:p>
          <a:p>
            <a:pPr defTabSz="914454"/>
            <a:endParaRPr lang="en-US" sz="2000" i="1" dirty="0">
              <a:solidFill>
                <a:prstClr val="white"/>
              </a:solidFill>
              <a:latin typeface="Adobe Caslon Pro" pitchFamily="18" charset="0"/>
            </a:endParaRPr>
          </a:p>
          <a:p>
            <a:pPr defTabSz="914454"/>
            <a:endParaRPr lang="en-US" sz="833" i="1" dirty="0">
              <a:solidFill>
                <a:prstClr val="white"/>
              </a:solidFill>
              <a:latin typeface="Adobe Caslon Pro" pitchFamily="18" charset="0"/>
            </a:endParaRPr>
          </a:p>
          <a:p>
            <a:pPr defTabSz="914454"/>
            <a:endParaRPr lang="en-US" sz="1833" i="1" dirty="0">
              <a:solidFill>
                <a:prstClr val="white"/>
              </a:solidFill>
              <a:latin typeface="Adobe Caslon Pro" pitchFamily="18" charset="0"/>
            </a:endParaRPr>
          </a:p>
        </p:txBody>
      </p:sp>
    </p:spTree>
    <p:extLst>
      <p:ext uri="{BB962C8B-B14F-4D97-AF65-F5344CB8AC3E}">
        <p14:creationId xmlns:p14="http://schemas.microsoft.com/office/powerpoint/2010/main" xmlns="" val="51757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82F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9050" tIns="9525" rIns="19050" bIns="9525" numCol="1" spcCol="0" rtlCol="0" fromWordArt="0" anchor="ctr" anchorCtr="0" forceAA="0" compatLnSpc="1">
            <a:prstTxWarp prst="textNoShape">
              <a:avLst/>
            </a:prstTxWarp>
            <a:noAutofit/>
          </a:bodyPr>
          <a:lstStyle/>
          <a:p>
            <a:pPr defTabSz="914454"/>
            <a:endParaRPr lang="en-US" sz="1833">
              <a:solidFill>
                <a:prstClr val="white"/>
              </a:solidFill>
              <a:latin typeface="Calibri"/>
            </a:endParaRPr>
          </a:p>
        </p:txBody>
      </p:sp>
      <p:sp>
        <p:nvSpPr>
          <p:cNvPr id="39" name="Parallelogram 38"/>
          <p:cNvSpPr/>
          <p:nvPr/>
        </p:nvSpPr>
        <p:spPr>
          <a:xfrm>
            <a:off x="7556666"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2" name="Parallelogram 31"/>
          <p:cNvSpPr/>
          <p:nvPr/>
        </p:nvSpPr>
        <p:spPr>
          <a:xfrm>
            <a:off x="46515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40" name="Parallelogram 39"/>
          <p:cNvSpPr/>
          <p:nvPr/>
        </p:nvSpPr>
        <p:spPr>
          <a:xfrm>
            <a:off x="17940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a:endParaRPr>
          </a:p>
        </p:txBody>
      </p:sp>
      <p:sp>
        <p:nvSpPr>
          <p:cNvPr id="33" name="Rectangle 32"/>
          <p:cNvSpPr/>
          <p:nvPr/>
        </p:nvSpPr>
        <p:spPr>
          <a:xfrm>
            <a:off x="0" y="0"/>
            <a:ext cx="12192000" cy="6858000"/>
          </a:xfrm>
          <a:prstGeom prst="rect">
            <a:avLst/>
          </a:prstGeom>
          <a:gradFill>
            <a:gsLst>
              <a:gs pos="14167">
                <a:srgbClr val="B64862">
                  <a:alpha val="0"/>
                </a:srgbClr>
              </a:gs>
              <a:gs pos="64590">
                <a:srgbClr val="973B52">
                  <a:alpha val="26000"/>
                </a:srgbClr>
              </a:gs>
              <a:gs pos="63000">
                <a:srgbClr val="9B3D54"/>
              </a:gs>
              <a:gs pos="31000">
                <a:srgbClr val="B64862">
                  <a:alpha val="20000"/>
                </a:srgbClr>
              </a:gs>
              <a:gs pos="93000">
                <a:srgbClr val="4B1D2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dirty="0">
              <a:solidFill>
                <a:prstClr val="white"/>
              </a:solidFill>
              <a:latin typeface="Calibri"/>
            </a:endParaRPr>
          </a:p>
        </p:txBody>
      </p:sp>
      <p:sp>
        <p:nvSpPr>
          <p:cNvPr id="3" name="Rectangle 2"/>
          <p:cNvSpPr/>
          <p:nvPr/>
        </p:nvSpPr>
        <p:spPr>
          <a:xfrm>
            <a:off x="0" y="-15549"/>
            <a:ext cx="12192000" cy="1285549"/>
          </a:xfrm>
          <a:prstGeom prst="rect">
            <a:avLst/>
          </a:prstGeom>
          <a:solidFill>
            <a:schemeClr val="bg1"/>
          </a:solidFill>
          <a:ln>
            <a:noFill/>
          </a:ln>
          <a:effectLst>
            <a:outerShdw blurRad="1155700" dist="495300" dir="4620000" sx="103000" sy="103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white"/>
              </a:solidFill>
              <a:effectLst>
                <a:outerShdw blurRad="38100" dist="38100" dir="2700000" algn="tl">
                  <a:srgbClr val="000000">
                    <a:alpha val="43137"/>
                  </a:srgbClr>
                </a:outerShdw>
              </a:effectLst>
              <a:latin typeface="Calibri"/>
            </a:endParaRPr>
          </a:p>
        </p:txBody>
      </p:sp>
      <p:sp>
        <p:nvSpPr>
          <p:cNvPr id="42" name="TextBox 41"/>
          <p:cNvSpPr txBox="1"/>
          <p:nvPr/>
        </p:nvSpPr>
        <p:spPr>
          <a:xfrm>
            <a:off x="1682833" y="6327199"/>
            <a:ext cx="8588375" cy="391197"/>
          </a:xfrm>
          <a:prstGeom prst="rect">
            <a:avLst/>
          </a:prstGeom>
          <a:noFill/>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2417" dirty="0">
                <a:solidFill>
                  <a:srgbClr val="CEB888"/>
                </a:solidFill>
                <a:effectLst>
                  <a:outerShdw blurRad="38100" dist="38100" dir="2700000" algn="tl">
                    <a:srgbClr val="000000">
                      <a:alpha val="43137"/>
                    </a:srgbClr>
                  </a:outerShdw>
                </a:effectLst>
                <a:latin typeface="Adobe Caslon Pro" pitchFamily="18" charset="0"/>
              </a:rPr>
              <a:t>The Graduate School | Florida State University</a:t>
            </a:r>
          </a:p>
        </p:txBody>
      </p:sp>
      <p:sp>
        <p:nvSpPr>
          <p:cNvPr id="23" name="TextBox 22"/>
          <p:cNvSpPr txBox="1"/>
          <p:nvPr/>
        </p:nvSpPr>
        <p:spPr>
          <a:xfrm>
            <a:off x="1673225" y="5866824"/>
            <a:ext cx="8588375" cy="391197"/>
          </a:xfrm>
          <a:prstGeom prst="rect">
            <a:avLst/>
          </a:prstGeom>
          <a:noFill/>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2417" dirty="0">
                <a:solidFill>
                  <a:srgbClr val="CEB888"/>
                </a:solidFill>
                <a:effectLst>
                  <a:outerShdw blurRad="38100" dist="38100" dir="2700000" algn="tl">
                    <a:srgbClr val="000000">
                      <a:alpha val="43137"/>
                    </a:srgbClr>
                  </a:outerShdw>
                </a:effectLst>
                <a:latin typeface="Adobe Caslon Pro" pitchFamily="18" charset="0"/>
              </a:rPr>
              <a:t>The Office of Postdoctoral Affairs</a:t>
            </a:r>
          </a:p>
        </p:txBody>
      </p:sp>
      <p:sp>
        <p:nvSpPr>
          <p:cNvPr id="24" name="TextBox 23"/>
          <p:cNvSpPr txBox="1"/>
          <p:nvPr/>
        </p:nvSpPr>
        <p:spPr>
          <a:xfrm>
            <a:off x="1984374" y="2397023"/>
            <a:ext cx="8318500" cy="2738185"/>
          </a:xfrm>
          <a:prstGeom prst="rect">
            <a:avLst/>
          </a:prstGeom>
          <a:noFill/>
        </p:spPr>
        <p:txBody>
          <a:bodyPr wrap="square" lIns="19050" tIns="9525" rIns="19050" bIns="9525" rtlCol="0">
            <a:spAutoFit/>
          </a:bodyPr>
          <a:lstStyle/>
          <a:p>
            <a:pPr defTabSz="914454"/>
            <a:r>
              <a:rPr lang="en-US" sz="4834" b="1" dirty="0">
                <a:solidFill>
                  <a:prstClr val="white"/>
                </a:solidFill>
                <a:latin typeface="Adobe Caslon Pro" pitchFamily="18" charset="0"/>
              </a:rPr>
              <a:t>Evan Lloyd</a:t>
            </a:r>
          </a:p>
          <a:p>
            <a:pPr defTabSz="914454"/>
            <a:r>
              <a:rPr lang="en-US" sz="3667" dirty="0">
                <a:solidFill>
                  <a:prstClr val="white"/>
                </a:solidFill>
                <a:latin typeface="Adobe Caslon Pro" pitchFamily="18" charset="0"/>
              </a:rPr>
              <a:t>Department of Biological Science &amp; </a:t>
            </a:r>
          </a:p>
          <a:p>
            <a:pPr defTabSz="914454"/>
            <a:r>
              <a:rPr lang="en-US" sz="3667" dirty="0">
                <a:solidFill>
                  <a:prstClr val="white"/>
                </a:solidFill>
                <a:latin typeface="Adobe Caslon Pro" pitchFamily="18" charset="0"/>
              </a:rPr>
              <a:t>The Program in Neuroscience</a:t>
            </a:r>
            <a:endParaRPr lang="en-US" sz="2750" dirty="0">
              <a:solidFill>
                <a:prstClr val="white"/>
              </a:solidFill>
              <a:latin typeface="Adobe Caslon Pro" panose="0205050205050A020403" pitchFamily="18" charset="0"/>
            </a:endParaRPr>
          </a:p>
          <a:p>
            <a:pPr defTabSz="914454"/>
            <a:endParaRPr lang="en-US" sz="2750" i="1" dirty="0">
              <a:solidFill>
                <a:prstClr val="white"/>
              </a:solidFill>
              <a:latin typeface="Adobe Caslon Pro" panose="0205050205050A020403" pitchFamily="18" charset="0"/>
            </a:endParaRPr>
          </a:p>
          <a:p>
            <a:pPr defTabSz="914454"/>
            <a:r>
              <a:rPr lang="en-US" sz="2750" i="1" dirty="0">
                <a:solidFill>
                  <a:prstClr val="white"/>
                </a:solidFill>
                <a:latin typeface="Adobe Caslon Pro" panose="0205050205050A020403" pitchFamily="18" charset="0"/>
              </a:rPr>
              <a:t>How Evolution Shapes the Brain</a:t>
            </a:r>
          </a:p>
        </p:txBody>
      </p:sp>
      <p:pic>
        <p:nvPicPr>
          <p:cNvPr id="13" name="Picture 12" descr="A close up of a logo&#10;&#10;Description automatically generated">
            <a:extLst>
              <a:ext uri="{FF2B5EF4-FFF2-40B4-BE49-F238E27FC236}">
                <a16:creationId xmlns:a16="http://schemas.microsoft.com/office/drawing/2014/main" xmlns="" id="{67F8DBEF-A799-4E65-9064-0E6CC1551B8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33641" y="-46768"/>
            <a:ext cx="2067052" cy="1285018"/>
          </a:xfrm>
          <a:prstGeom prst="rect">
            <a:avLst/>
          </a:prstGeom>
        </p:spPr>
      </p:pic>
      <p:pic>
        <p:nvPicPr>
          <p:cNvPr id="2" name="Picture 1">
            <a:extLst>
              <a:ext uri="{FF2B5EF4-FFF2-40B4-BE49-F238E27FC236}">
                <a16:creationId xmlns:a16="http://schemas.microsoft.com/office/drawing/2014/main" xmlns="" id="{B1984759-43BC-634C-1071-7A4B85CEF418}"/>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8343181" y="-15549"/>
            <a:ext cx="2215178" cy="1253799"/>
          </a:xfrm>
          <a:prstGeom prst="rect">
            <a:avLst/>
          </a:prstGeom>
          <a:effectLst>
            <a:outerShdw dir="5400000" algn="ctr" rotWithShape="0">
              <a:schemeClr val="bg1">
                <a:lumMod val="95000"/>
              </a:schemeClr>
            </a:outerShdw>
          </a:effectLst>
        </p:spPr>
      </p:pic>
    </p:spTree>
    <p:extLst>
      <p:ext uri="{BB962C8B-B14F-4D97-AF65-F5344CB8AC3E}">
        <p14:creationId xmlns:p14="http://schemas.microsoft.com/office/powerpoint/2010/main" xmlns="" val="2544051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21A3106-6F86-1136-B73C-622209DFDEC9}"/>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xmlns="" id="{157ADBC4-FFFE-97F0-2040-8EE1D76C22FD}"/>
              </a:ext>
            </a:extLst>
          </p:cNvPr>
          <p:cNvSpPr txBox="1">
            <a:spLocks/>
          </p:cNvSpPr>
          <p:nvPr/>
        </p:nvSpPr>
        <p:spPr>
          <a:xfrm>
            <a:off x="838200" y="5073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panose="020B0604020202020204" pitchFamily="34" charset="0"/>
                <a:cs typeface="Arial" panose="020B0604020202020204" pitchFamily="34" charset="0"/>
              </a:rPr>
              <a:t>Evolution produces traits that suit the organism to its environment</a:t>
            </a:r>
          </a:p>
        </p:txBody>
      </p:sp>
      <p:grpSp>
        <p:nvGrpSpPr>
          <p:cNvPr id="2" name="Group 1">
            <a:extLst>
              <a:ext uri="{FF2B5EF4-FFF2-40B4-BE49-F238E27FC236}">
                <a16:creationId xmlns:a16="http://schemas.microsoft.com/office/drawing/2014/main" xmlns="" id="{0E1B3969-9980-B233-E9D3-65C328485588}"/>
              </a:ext>
            </a:extLst>
          </p:cNvPr>
          <p:cNvGrpSpPr/>
          <p:nvPr/>
        </p:nvGrpSpPr>
        <p:grpSpPr>
          <a:xfrm>
            <a:off x="1939371" y="1483449"/>
            <a:ext cx="8313258" cy="4630901"/>
            <a:chOff x="1406447" y="1483449"/>
            <a:chExt cx="8313258" cy="4630901"/>
          </a:xfrm>
        </p:grpSpPr>
        <p:pic>
          <p:nvPicPr>
            <p:cNvPr id="3" name="Picture 2" descr="A close-up&#10;&#10;AI-generated content may be incorrect.">
              <a:extLst>
                <a:ext uri="{FF2B5EF4-FFF2-40B4-BE49-F238E27FC236}">
                  <a16:creationId xmlns:a16="http://schemas.microsoft.com/office/drawing/2014/main" xmlns="" id="{5BA17734-F6A8-727D-AFC7-75EFDF3E332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41192" y="3792021"/>
              <a:ext cx="3778513" cy="2322329"/>
            </a:xfrm>
            <a:prstGeom prst="rect">
              <a:avLst/>
            </a:prstGeom>
          </p:spPr>
        </p:pic>
        <p:pic>
          <p:nvPicPr>
            <p:cNvPr id="8" name="Picture 7" descr="A giraffe eating from a tree&#10;&#10;AI-generated content may be incorrect.">
              <a:extLst>
                <a:ext uri="{FF2B5EF4-FFF2-40B4-BE49-F238E27FC236}">
                  <a16:creationId xmlns:a16="http://schemas.microsoft.com/office/drawing/2014/main" xmlns="" id="{5E6B5C4B-F2F8-F054-FD37-16BD3A6F0149}"/>
                </a:ext>
              </a:extLst>
            </p:cNvPr>
            <p:cNvPicPr>
              <a:picLocks noChangeAspect="1"/>
            </p:cNvPicPr>
            <p:nvPr/>
          </p:nvPicPr>
          <p:blipFill>
            <a:blip r:embed="rId4" cstate="print">
              <a:extLst>
                <a:ext uri="{28A0092B-C50C-407E-A947-70E740481C1C}">
                  <a14:useLocalDpi xmlns:a14="http://schemas.microsoft.com/office/drawing/2010/main" xmlns="" val="0"/>
                </a:ext>
              </a:extLst>
            </a:blip>
            <a:srcRect r="38337"/>
            <a:stretch>
              <a:fillRect/>
            </a:stretch>
          </p:blipFill>
          <p:spPr>
            <a:xfrm>
              <a:off x="1406447" y="1483449"/>
              <a:ext cx="4313733" cy="4617145"/>
            </a:xfrm>
            <a:prstGeom prst="rect">
              <a:avLst/>
            </a:prstGeom>
          </p:spPr>
        </p:pic>
        <p:pic>
          <p:nvPicPr>
            <p:cNvPr id="15" name="Picture 14">
              <a:extLst>
                <a:ext uri="{FF2B5EF4-FFF2-40B4-BE49-F238E27FC236}">
                  <a16:creationId xmlns:a16="http://schemas.microsoft.com/office/drawing/2014/main" xmlns="" id="{D6255706-A1C4-B35F-8FCF-8BA83937B517}"/>
                </a:ext>
              </a:extLst>
            </p:cNvPr>
            <p:cNvPicPr>
              <a:picLocks noChangeAspect="1"/>
            </p:cNvPicPr>
            <p:nvPr/>
          </p:nvPicPr>
          <p:blipFill>
            <a:blip r:embed="rId5" cstate="print"/>
            <a:stretch>
              <a:fillRect/>
            </a:stretch>
          </p:blipFill>
          <p:spPr>
            <a:xfrm rot="5400000">
              <a:off x="6751188" y="646756"/>
              <a:ext cx="2131823" cy="3805210"/>
            </a:xfrm>
            <a:prstGeom prst="rect">
              <a:avLst/>
            </a:prstGeom>
          </p:spPr>
        </p:pic>
      </p:grpSp>
    </p:spTree>
    <p:extLst>
      <p:ext uri="{BB962C8B-B14F-4D97-AF65-F5344CB8AC3E}">
        <p14:creationId xmlns:p14="http://schemas.microsoft.com/office/powerpoint/2010/main" xmlns="" val="1324219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xmlns="" id="{0C20A1AE-DDCC-4BAA-904C-7BDB1C4515D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6810" b="69033"/>
          <a:stretch>
            <a:fillRect/>
          </a:stretch>
        </p:blipFill>
        <p:spPr>
          <a:xfrm>
            <a:off x="939114" y="418002"/>
            <a:ext cx="7538615" cy="6165034"/>
          </a:xfrm>
          <a:prstGeom prst="rect">
            <a:avLst/>
          </a:prstGeom>
        </p:spPr>
      </p:pic>
      <p:sp>
        <p:nvSpPr>
          <p:cNvPr id="2" name="Title 1">
            <a:extLst>
              <a:ext uri="{FF2B5EF4-FFF2-40B4-BE49-F238E27FC236}">
                <a16:creationId xmlns:a16="http://schemas.microsoft.com/office/drawing/2014/main" xmlns="" id="{E74D9B69-6E94-2F24-505D-304E4F41E343}"/>
              </a:ext>
            </a:extLst>
          </p:cNvPr>
          <p:cNvSpPr>
            <a:spLocks noGrp="1"/>
          </p:cNvSpPr>
          <p:nvPr>
            <p:ph type="title"/>
          </p:nvPr>
        </p:nvSpPr>
        <p:spPr>
          <a:xfrm>
            <a:off x="540249" y="0"/>
            <a:ext cx="10515600" cy="1325563"/>
          </a:xfrm>
        </p:spPr>
        <p:txBody>
          <a:bodyPr>
            <a:normAutofit/>
          </a:bodyPr>
          <a:lstStyle/>
          <a:p>
            <a:pPr algn="ctr"/>
            <a:r>
              <a:rPr lang="en-US" sz="2400" b="1" i="1" dirty="0">
                <a:latin typeface="Arial" panose="020B0604020202020204" pitchFamily="34" charset="0"/>
                <a:cs typeface="Arial" panose="020B0604020202020204" pitchFamily="34" charset="0"/>
              </a:rPr>
              <a:t>Astyanax mexicanus </a:t>
            </a:r>
            <a:r>
              <a:rPr lang="en-US" sz="2400" b="1" dirty="0">
                <a:latin typeface="Arial" panose="020B0604020202020204" pitchFamily="34" charset="0"/>
                <a:cs typeface="Arial" panose="020B0604020202020204" pitchFamily="34" charset="0"/>
              </a:rPr>
              <a:t>is a comparative model of evolution</a:t>
            </a:r>
          </a:p>
        </p:txBody>
      </p:sp>
      <p:pic>
        <p:nvPicPr>
          <p:cNvPr id="3" name="Picture 2" descr="A picture containing diagram&#10;&#10;Description automatically generated">
            <a:extLst>
              <a:ext uri="{FF2B5EF4-FFF2-40B4-BE49-F238E27FC236}">
                <a16:creationId xmlns:a16="http://schemas.microsoft.com/office/drawing/2014/main" xmlns="" id="{714EED09-C1F5-AB9E-2802-D1890001CE1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66311"/>
          <a:stretch/>
        </p:blipFill>
        <p:spPr>
          <a:xfrm>
            <a:off x="7811721" y="1049706"/>
            <a:ext cx="2963196" cy="5618918"/>
          </a:xfrm>
          <a:prstGeom prst="rect">
            <a:avLst/>
          </a:prstGeom>
        </p:spPr>
      </p:pic>
      <p:sp>
        <p:nvSpPr>
          <p:cNvPr id="4" name="Title 1">
            <a:extLst>
              <a:ext uri="{FF2B5EF4-FFF2-40B4-BE49-F238E27FC236}">
                <a16:creationId xmlns:a16="http://schemas.microsoft.com/office/drawing/2014/main" xmlns="" id="{7306B3B3-31EA-73C1-33FB-C7EFF0E13B37}"/>
              </a:ext>
            </a:extLst>
          </p:cNvPr>
          <p:cNvSpPr txBox="1">
            <a:spLocks/>
          </p:cNvSpPr>
          <p:nvPr/>
        </p:nvSpPr>
        <p:spPr>
          <a:xfrm rot="16200000">
            <a:off x="-4318686" y="44365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u="sng" dirty="0">
                <a:latin typeface="Arial" panose="020B0604020202020204" pitchFamily="34" charset="0"/>
                <a:cs typeface="Arial" panose="020B0604020202020204" pitchFamily="34" charset="0"/>
              </a:rPr>
              <a:t>Cave</a:t>
            </a:r>
          </a:p>
        </p:txBody>
      </p:sp>
      <p:sp>
        <p:nvSpPr>
          <p:cNvPr id="6" name="Title 1">
            <a:extLst>
              <a:ext uri="{FF2B5EF4-FFF2-40B4-BE49-F238E27FC236}">
                <a16:creationId xmlns:a16="http://schemas.microsoft.com/office/drawing/2014/main" xmlns="" id="{4C4296EB-7340-458F-AE55-FEE6850EF1A7}"/>
              </a:ext>
            </a:extLst>
          </p:cNvPr>
          <p:cNvSpPr txBox="1">
            <a:spLocks/>
          </p:cNvSpPr>
          <p:nvPr/>
        </p:nvSpPr>
        <p:spPr>
          <a:xfrm rot="16200000">
            <a:off x="-4318686" y="1833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u="sng" dirty="0">
                <a:latin typeface="Arial" panose="020B0604020202020204" pitchFamily="34" charset="0"/>
                <a:cs typeface="Arial" panose="020B0604020202020204" pitchFamily="34" charset="0"/>
              </a:rPr>
              <a:t>Surface</a:t>
            </a:r>
          </a:p>
        </p:txBody>
      </p:sp>
    </p:spTree>
    <p:extLst>
      <p:ext uri="{BB962C8B-B14F-4D97-AF65-F5344CB8AC3E}">
        <p14:creationId xmlns:p14="http://schemas.microsoft.com/office/powerpoint/2010/main" xmlns="" val="3756501705"/>
      </p:ext>
    </p:extLst>
  </p:cSld>
  <p:clrMapOvr>
    <a:masterClrMapping/>
  </p:clrMapOvr>
  <p:extLst>
    <p:ext uri="{6950BFC3-D8DA-4A85-94F7-54DA5524770B}">
      <p188:commentRel xmlns:p188="http://schemas.microsoft.com/office/powerpoint/2018/8/main" xmlns=""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xmlns="" id="{651A7AC2-7AB3-DA30-76B9-34C7F9BC20E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2">
            <a:extLst>
              <a:ext uri="{FF2B5EF4-FFF2-40B4-BE49-F238E27FC236}">
                <a16:creationId xmlns:a16="http://schemas.microsoft.com/office/drawing/2014/main" xmlns="" id="{351933B1-A606-4B03-A9F0-325EC200ECEB}"/>
              </a:ext>
            </a:extLst>
          </p:cNvPr>
          <p:cNvSpPr>
            <a:spLocks noChangeArrowheads="1"/>
          </p:cNvSpPr>
          <p:nvPr/>
        </p:nvSpPr>
        <p:spPr bwMode="auto">
          <a:xfrm>
            <a:off x="143256" y="65532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itle 1">
            <a:extLst>
              <a:ext uri="{FF2B5EF4-FFF2-40B4-BE49-F238E27FC236}">
                <a16:creationId xmlns:a16="http://schemas.microsoft.com/office/drawing/2014/main" xmlns="" id="{D2B71209-A190-838B-A073-F2BE92640E2A}"/>
              </a:ext>
            </a:extLst>
          </p:cNvPr>
          <p:cNvSpPr txBox="1">
            <a:spLocks/>
          </p:cNvSpPr>
          <p:nvPr/>
        </p:nvSpPr>
        <p:spPr>
          <a:xfrm>
            <a:off x="787865" y="-65849"/>
            <a:ext cx="10752122" cy="998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panose="020B0604020202020204" pitchFamily="34" charset="0"/>
                <a:cs typeface="Arial" panose="020B0604020202020204" pitchFamily="34" charset="0"/>
              </a:rPr>
              <a:t>Surface and cavefish diverge significantly in their swimming behavior</a:t>
            </a:r>
          </a:p>
        </p:txBody>
      </p:sp>
      <p:sp>
        <p:nvSpPr>
          <p:cNvPr id="11" name="Title 1">
            <a:extLst>
              <a:ext uri="{FF2B5EF4-FFF2-40B4-BE49-F238E27FC236}">
                <a16:creationId xmlns:a16="http://schemas.microsoft.com/office/drawing/2014/main" xmlns="" id="{F354E342-E688-715B-E435-8BCDA3DFD5F2}"/>
              </a:ext>
            </a:extLst>
          </p:cNvPr>
          <p:cNvSpPr txBox="1">
            <a:spLocks/>
          </p:cNvSpPr>
          <p:nvPr/>
        </p:nvSpPr>
        <p:spPr>
          <a:xfrm rot="16200000">
            <a:off x="-2915114" y="16982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u="sng" dirty="0">
                <a:latin typeface="Arial" panose="020B0604020202020204" pitchFamily="34" charset="0"/>
                <a:cs typeface="Arial" panose="020B0604020202020204" pitchFamily="34" charset="0"/>
              </a:rPr>
              <a:t>Surface</a:t>
            </a:r>
          </a:p>
        </p:txBody>
      </p:sp>
      <p:sp>
        <p:nvSpPr>
          <p:cNvPr id="12" name="Title 1">
            <a:extLst>
              <a:ext uri="{FF2B5EF4-FFF2-40B4-BE49-F238E27FC236}">
                <a16:creationId xmlns:a16="http://schemas.microsoft.com/office/drawing/2014/main" xmlns="" id="{D9236312-ECDC-018B-61E3-AFAD069BC608}"/>
              </a:ext>
            </a:extLst>
          </p:cNvPr>
          <p:cNvSpPr txBox="1">
            <a:spLocks/>
          </p:cNvSpPr>
          <p:nvPr/>
        </p:nvSpPr>
        <p:spPr>
          <a:xfrm rot="16200000">
            <a:off x="-2915114" y="42765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u="sng" dirty="0">
                <a:latin typeface="Arial" panose="020B0604020202020204" pitchFamily="34" charset="0"/>
                <a:cs typeface="Arial" panose="020B0604020202020204" pitchFamily="34" charset="0"/>
              </a:rPr>
              <a:t>Cave</a:t>
            </a:r>
          </a:p>
        </p:txBody>
      </p:sp>
      <p:pic>
        <p:nvPicPr>
          <p:cNvPr id="2" name="fish behavior example">
            <a:hlinkClick r:id="" action="ppaction://media"/>
            <a:extLst>
              <a:ext uri="{FF2B5EF4-FFF2-40B4-BE49-F238E27FC236}">
                <a16:creationId xmlns:a16="http://schemas.microsoft.com/office/drawing/2014/main" xmlns="" id="{3E68617B-6B9D-7A28-AAFC-4F567AB6FF4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2569614" y="870586"/>
            <a:ext cx="7802020" cy="5925629"/>
          </a:xfrm>
          <a:prstGeom prst="rect">
            <a:avLst/>
          </a:prstGeom>
        </p:spPr>
      </p:pic>
    </p:spTree>
    <p:extLst>
      <p:ext uri="{BB962C8B-B14F-4D97-AF65-F5344CB8AC3E}">
        <p14:creationId xmlns:p14="http://schemas.microsoft.com/office/powerpoint/2010/main" xmlns="" val="353010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FBEDE82E-0D93-5E05-5A85-923D330C1942}"/>
              </a:ext>
            </a:extLst>
          </p:cNvPr>
          <p:cNvPicPr>
            <a:picLocks noChangeAspect="1"/>
          </p:cNvPicPr>
          <p:nvPr/>
        </p:nvPicPr>
        <p:blipFill>
          <a:blip r:embed="rId3" cstate="print"/>
          <a:srcRect b="6662"/>
          <a:stretch>
            <a:fillRect/>
          </a:stretch>
        </p:blipFill>
        <p:spPr>
          <a:xfrm>
            <a:off x="2148572" y="1493971"/>
            <a:ext cx="7894856" cy="4921560"/>
          </a:xfrm>
          <a:prstGeom prst="rect">
            <a:avLst/>
          </a:prstGeom>
        </p:spPr>
      </p:pic>
      <p:sp>
        <p:nvSpPr>
          <p:cNvPr id="24" name="TextBox 23">
            <a:extLst>
              <a:ext uri="{FF2B5EF4-FFF2-40B4-BE49-F238E27FC236}">
                <a16:creationId xmlns:a16="http://schemas.microsoft.com/office/drawing/2014/main" xmlns="" id="{78CC2E0F-321E-C949-AB70-13EED64636BA}"/>
              </a:ext>
            </a:extLst>
          </p:cNvPr>
          <p:cNvSpPr txBox="1"/>
          <p:nvPr/>
        </p:nvSpPr>
        <p:spPr>
          <a:xfrm>
            <a:off x="2921256" y="117061"/>
            <a:ext cx="6444393"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Evolved differences in sensory brain areas</a:t>
            </a:r>
          </a:p>
        </p:txBody>
      </p:sp>
      <p:sp>
        <p:nvSpPr>
          <p:cNvPr id="2" name="Title 1">
            <a:extLst>
              <a:ext uri="{FF2B5EF4-FFF2-40B4-BE49-F238E27FC236}">
                <a16:creationId xmlns:a16="http://schemas.microsoft.com/office/drawing/2014/main" xmlns="" id="{E68F594D-7214-1749-44E4-238466E4182D}"/>
              </a:ext>
            </a:extLst>
          </p:cNvPr>
          <p:cNvSpPr txBox="1">
            <a:spLocks/>
          </p:cNvSpPr>
          <p:nvPr/>
        </p:nvSpPr>
        <p:spPr>
          <a:xfrm>
            <a:off x="-1172966" y="5580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u="sng" dirty="0">
                <a:latin typeface="Arial" panose="020B0604020202020204" pitchFamily="34" charset="0"/>
                <a:cs typeface="Arial" panose="020B0604020202020204" pitchFamily="34" charset="0"/>
              </a:rPr>
              <a:t>Surface</a:t>
            </a:r>
          </a:p>
        </p:txBody>
      </p:sp>
      <p:sp>
        <p:nvSpPr>
          <p:cNvPr id="4" name="Title 1">
            <a:extLst>
              <a:ext uri="{FF2B5EF4-FFF2-40B4-BE49-F238E27FC236}">
                <a16:creationId xmlns:a16="http://schemas.microsoft.com/office/drawing/2014/main" xmlns="" id="{5DB36231-7B33-B093-3E38-44A3355A13AF}"/>
              </a:ext>
            </a:extLst>
          </p:cNvPr>
          <p:cNvSpPr txBox="1">
            <a:spLocks/>
          </p:cNvSpPr>
          <p:nvPr/>
        </p:nvSpPr>
        <p:spPr>
          <a:xfrm>
            <a:off x="2772821" y="5580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u="sng" dirty="0">
                <a:latin typeface="Arial" panose="020B0604020202020204" pitchFamily="34" charset="0"/>
                <a:cs typeface="Arial" panose="020B0604020202020204" pitchFamily="34" charset="0"/>
              </a:rPr>
              <a:t>Cave</a:t>
            </a:r>
          </a:p>
        </p:txBody>
      </p:sp>
    </p:spTree>
    <p:extLst>
      <p:ext uri="{BB962C8B-B14F-4D97-AF65-F5344CB8AC3E}">
        <p14:creationId xmlns:p14="http://schemas.microsoft.com/office/powerpoint/2010/main" xmlns="" val="1160463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etrospect">
  <a:themeElements>
    <a:clrScheme name="Custom 2">
      <a:dk1>
        <a:srgbClr val="000000"/>
      </a:dk1>
      <a:lt1>
        <a:sysClr val="window" lastClr="FFFFFF"/>
      </a:lt1>
      <a:dk2>
        <a:srgbClr val="000000"/>
      </a:dk2>
      <a:lt2>
        <a:srgbClr val="CCDDEA"/>
      </a:lt2>
      <a:accent1>
        <a:srgbClr val="782F40"/>
      </a:accent1>
      <a:accent2>
        <a:srgbClr val="CEB888"/>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TotalTime>
  <Words>1560</Words>
  <Application>Microsoft Office PowerPoint</Application>
  <PresentationFormat>Custom</PresentationFormat>
  <Paragraphs>264</Paragraphs>
  <Slides>19</Slides>
  <Notes>12</Notes>
  <HiddenSlides>0</HiddenSlides>
  <MMClips>1</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Theme</vt:lpstr>
      <vt:lpstr>1_Retrospect</vt:lpstr>
      <vt:lpstr>1_Office Theme</vt:lpstr>
      <vt:lpstr>Slide 1</vt:lpstr>
      <vt:lpstr>Slide 2</vt:lpstr>
      <vt:lpstr>Slide 3</vt:lpstr>
      <vt:lpstr>Slide 4</vt:lpstr>
      <vt:lpstr>Slide 5</vt:lpstr>
      <vt:lpstr>Slide 6</vt:lpstr>
      <vt:lpstr>Astyanax mexicanus is a comparative model of evolution</vt:lpstr>
      <vt:lpstr>Slide 8</vt:lpstr>
      <vt:lpstr>Slide 9</vt:lpstr>
      <vt:lpstr>Genetic reporters enable monitoring of live brain activity on a cellular level</vt:lpstr>
      <vt:lpstr>Cavefish lack responses to visual stimuli</vt:lpstr>
      <vt:lpstr>Slide 12</vt:lpstr>
      <vt:lpstr>Slide 13</vt:lpstr>
      <vt:lpstr>Slide 14</vt:lpstr>
      <vt:lpstr>Slide 15</vt:lpstr>
      <vt:lpstr>Slide 16</vt:lpstr>
      <vt:lpstr>Slide 17</vt:lpstr>
      <vt:lpstr>Slide 18</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Fadool</dc:creator>
  <cp:lastModifiedBy>Pedro Ayisat Omobolade</cp:lastModifiedBy>
  <cp:revision>94</cp:revision>
  <dcterms:created xsi:type="dcterms:W3CDTF">2023-09-20T14:18:21Z</dcterms:created>
  <dcterms:modified xsi:type="dcterms:W3CDTF">2026-01-16T15:19:44Z</dcterms:modified>
</cp:coreProperties>
</file>