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40" r:id="rId2"/>
    <p:sldId id="113661" r:id="rId3"/>
    <p:sldId id="113644" r:id="rId4"/>
    <p:sldId id="113647" r:id="rId5"/>
    <p:sldId id="113662" r:id="rId6"/>
    <p:sldId id="113663" r:id="rId7"/>
    <p:sldId id="113664" r:id="rId8"/>
    <p:sldId id="113665" r:id="rId9"/>
    <p:sldId id="113659" r:id="rId10"/>
    <p:sldId id="1136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nage%20My%20Money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cap="none" dirty="0">
                <a:solidFill>
                  <a:schemeClr val="tx1"/>
                </a:solidFill>
                <a:latin typeface="+mj-lt"/>
              </a:rPr>
              <a:t>Stigma experience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7D3-2A4E-BBD6-63F60FF841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7D3-2A4E-BBD6-63F60FF841F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7D3-2A4E-BBD6-63F60FF841F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7D3-2A4E-BBD6-63F60FF841F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'[Manage My Money1]Sheet1'!$C$12:$C$13</c:f>
              <c:numCache>
                <c:formatCode>General</c:formatCode>
                <c:ptCount val="2"/>
              </c:numCache>
            </c:numRef>
          </c:cat>
          <c:val>
            <c:numRef>
              <c:f>'[Manage My Money1]Sheet1'!$D$12:$D$13</c:f>
              <c:numCache>
                <c:formatCode>0.00%</c:formatCode>
                <c:ptCount val="2"/>
                <c:pt idx="0">
                  <c:v>0.753</c:v>
                </c:pt>
                <c:pt idx="1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D3-2A4E-BBD6-63F60FF841F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2F28C-1C7F-4A35-940E-F31C7CBA1C35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933488-11BD-47AB-85B9-3C55EB41A1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Delayed Health seeking</a:t>
          </a:r>
        </a:p>
      </dgm:t>
    </dgm:pt>
    <dgm:pt modelId="{BFFDACCB-7838-40A2-8DF9-4BB43281F9F6}" type="parTrans" cxnId="{1A44B399-C7C4-49E9-B75F-829729EFE405}">
      <dgm:prSet/>
      <dgm:spPr/>
      <dgm:t>
        <a:bodyPr/>
        <a:lstStyle/>
        <a:p>
          <a:endParaRPr lang="en-US" sz="3200"/>
        </a:p>
      </dgm:t>
    </dgm:pt>
    <dgm:pt modelId="{8578F605-A88D-4BC9-80AB-FC0C97C0B575}" type="sibTrans" cxnId="{1A44B399-C7C4-49E9-B75F-829729EFE405}">
      <dgm:prSet/>
      <dgm:spPr/>
      <dgm:t>
        <a:bodyPr/>
        <a:lstStyle/>
        <a:p>
          <a:endParaRPr lang="en-US" sz="3200"/>
        </a:p>
      </dgm:t>
    </dgm:pt>
    <dgm:pt modelId="{03EFA57C-FBF4-4004-8E35-867A64904A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Mental distress</a:t>
          </a:r>
        </a:p>
      </dgm:t>
    </dgm:pt>
    <dgm:pt modelId="{A6DAD1BD-5D41-43B9-B105-B0F15C09904F}" type="parTrans" cxnId="{4DDAA305-ECB4-48D1-9628-90C47E6615AA}">
      <dgm:prSet/>
      <dgm:spPr/>
      <dgm:t>
        <a:bodyPr/>
        <a:lstStyle/>
        <a:p>
          <a:endParaRPr lang="en-US" sz="3200"/>
        </a:p>
      </dgm:t>
    </dgm:pt>
    <dgm:pt modelId="{80F7301D-2569-49A6-B45B-8F02CAF1690F}" type="sibTrans" cxnId="{4DDAA305-ECB4-48D1-9628-90C47E6615AA}">
      <dgm:prSet/>
      <dgm:spPr/>
      <dgm:t>
        <a:bodyPr/>
        <a:lstStyle/>
        <a:p>
          <a:endParaRPr lang="en-US" sz="3200"/>
        </a:p>
      </dgm:t>
    </dgm:pt>
    <dgm:pt modelId="{FBF1F677-7F11-4454-9064-4133CDA6CC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Mistrust in health systems</a:t>
          </a:r>
        </a:p>
      </dgm:t>
    </dgm:pt>
    <dgm:pt modelId="{E209A5D5-AAF4-42FB-981C-881BE69D4CD8}" type="parTrans" cxnId="{FEA402D6-3D1B-4457-A706-359DF93C925E}">
      <dgm:prSet/>
      <dgm:spPr/>
      <dgm:t>
        <a:bodyPr/>
        <a:lstStyle/>
        <a:p>
          <a:endParaRPr lang="en-US" sz="3200"/>
        </a:p>
      </dgm:t>
    </dgm:pt>
    <dgm:pt modelId="{6EFECA9C-33B2-4926-8F9D-74C98EFBE5B5}" type="sibTrans" cxnId="{FEA402D6-3D1B-4457-A706-359DF93C925E}">
      <dgm:prSet/>
      <dgm:spPr/>
      <dgm:t>
        <a:bodyPr/>
        <a:lstStyle/>
        <a:p>
          <a:endParaRPr lang="en-US" sz="3200"/>
        </a:p>
      </dgm:t>
    </dgm:pt>
    <dgm:pt modelId="{D5BF7068-0614-4145-B098-2FC94FF6B1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Increased spread</a:t>
          </a:r>
        </a:p>
      </dgm:t>
    </dgm:pt>
    <dgm:pt modelId="{46BDB361-AD95-438B-9100-78B4E67A96A0}" type="parTrans" cxnId="{6E8C5C7E-AEA3-4C71-B618-85D9B167C855}">
      <dgm:prSet/>
      <dgm:spPr/>
      <dgm:t>
        <a:bodyPr/>
        <a:lstStyle/>
        <a:p>
          <a:endParaRPr lang="en-US" sz="3200"/>
        </a:p>
      </dgm:t>
    </dgm:pt>
    <dgm:pt modelId="{EF0D649D-2E91-442A-A05A-B515270B59A1}" type="sibTrans" cxnId="{6E8C5C7E-AEA3-4C71-B618-85D9B167C855}">
      <dgm:prSet/>
      <dgm:spPr/>
      <dgm:t>
        <a:bodyPr/>
        <a:lstStyle/>
        <a:p>
          <a:endParaRPr lang="en-US" sz="3200"/>
        </a:p>
      </dgm:t>
    </dgm:pt>
    <dgm:pt modelId="{E28636C1-99C0-4074-B66F-E56FD52707E3}" type="pres">
      <dgm:prSet presAssocID="{7D82F28C-1C7F-4A35-940E-F31C7CBA1C35}" presName="root" presStyleCnt="0">
        <dgm:presLayoutVars>
          <dgm:dir/>
          <dgm:resizeHandles val="exact"/>
        </dgm:presLayoutVars>
      </dgm:prSet>
      <dgm:spPr/>
    </dgm:pt>
    <dgm:pt modelId="{D534589E-AD11-4B42-B342-C06C0DA1896B}" type="pres">
      <dgm:prSet presAssocID="{1E933488-11BD-47AB-85B9-3C55EB41A135}" presName="compNode" presStyleCnt="0"/>
      <dgm:spPr/>
    </dgm:pt>
    <dgm:pt modelId="{D49A1B0C-46E8-48A2-ACB4-909CE086891E}" type="pres">
      <dgm:prSet presAssocID="{1E933488-11BD-47AB-85B9-3C55EB41A13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ED4C0A80-F8AE-4FF2-B794-700F8B73DD50}" type="pres">
      <dgm:prSet presAssocID="{1E933488-11BD-47AB-85B9-3C55EB41A135}" presName="spaceRect" presStyleCnt="0"/>
      <dgm:spPr/>
    </dgm:pt>
    <dgm:pt modelId="{C579DE6C-45C6-4770-A5ED-1E5C969D2523}" type="pres">
      <dgm:prSet presAssocID="{1E933488-11BD-47AB-85B9-3C55EB41A135}" presName="textRect" presStyleLbl="revTx" presStyleIdx="0" presStyleCnt="4">
        <dgm:presLayoutVars>
          <dgm:chMax val="1"/>
          <dgm:chPref val="1"/>
        </dgm:presLayoutVars>
      </dgm:prSet>
      <dgm:spPr/>
    </dgm:pt>
    <dgm:pt modelId="{6699F550-9CF7-4BC8-8D8D-B9BB7A44373D}" type="pres">
      <dgm:prSet presAssocID="{8578F605-A88D-4BC9-80AB-FC0C97C0B575}" presName="sibTrans" presStyleCnt="0"/>
      <dgm:spPr/>
    </dgm:pt>
    <dgm:pt modelId="{03E6CB1C-0122-4499-AFA0-AF678E4B00AF}" type="pres">
      <dgm:prSet presAssocID="{03EFA57C-FBF4-4004-8E35-867A64904AEB}" presName="compNode" presStyleCnt="0"/>
      <dgm:spPr/>
    </dgm:pt>
    <dgm:pt modelId="{28EA9BFF-37CE-482C-870A-789A8963F6CD}" type="pres">
      <dgm:prSet presAssocID="{03EFA57C-FBF4-4004-8E35-867A64904AE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269C5A1-9CB2-4F63-9A4C-82F73A826152}" type="pres">
      <dgm:prSet presAssocID="{03EFA57C-FBF4-4004-8E35-867A64904AEB}" presName="spaceRect" presStyleCnt="0"/>
      <dgm:spPr/>
    </dgm:pt>
    <dgm:pt modelId="{2F5F8602-AD87-4B70-ADC4-761F56AF4D5C}" type="pres">
      <dgm:prSet presAssocID="{03EFA57C-FBF4-4004-8E35-867A64904AEB}" presName="textRect" presStyleLbl="revTx" presStyleIdx="1" presStyleCnt="4" custScaleX="121811">
        <dgm:presLayoutVars>
          <dgm:chMax val="1"/>
          <dgm:chPref val="1"/>
        </dgm:presLayoutVars>
      </dgm:prSet>
      <dgm:spPr/>
    </dgm:pt>
    <dgm:pt modelId="{EF17A18E-EEF8-4536-8097-BDB4BB5ED096}" type="pres">
      <dgm:prSet presAssocID="{80F7301D-2569-49A6-B45B-8F02CAF1690F}" presName="sibTrans" presStyleCnt="0"/>
      <dgm:spPr/>
    </dgm:pt>
    <dgm:pt modelId="{D92F4BC6-4FC6-4BD8-9A76-031D5C76A238}" type="pres">
      <dgm:prSet presAssocID="{FBF1F677-7F11-4454-9064-4133CDA6CCF6}" presName="compNode" presStyleCnt="0"/>
      <dgm:spPr/>
    </dgm:pt>
    <dgm:pt modelId="{2ECAFE04-14FE-4C87-88F2-AE242BA1D1A8}" type="pres">
      <dgm:prSet presAssocID="{FBF1F677-7F11-4454-9064-4133CDA6CCF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242D3D14-BFCC-4F47-B252-068EC6DE9959}" type="pres">
      <dgm:prSet presAssocID="{FBF1F677-7F11-4454-9064-4133CDA6CCF6}" presName="spaceRect" presStyleCnt="0"/>
      <dgm:spPr/>
    </dgm:pt>
    <dgm:pt modelId="{521EBF41-2F70-456E-A228-B35FBE5E5D08}" type="pres">
      <dgm:prSet presAssocID="{FBF1F677-7F11-4454-9064-4133CDA6CCF6}" presName="textRect" presStyleLbl="revTx" presStyleIdx="2" presStyleCnt="4">
        <dgm:presLayoutVars>
          <dgm:chMax val="1"/>
          <dgm:chPref val="1"/>
        </dgm:presLayoutVars>
      </dgm:prSet>
      <dgm:spPr/>
    </dgm:pt>
    <dgm:pt modelId="{91DA0AF6-1AE4-49DB-860D-66CCA539D929}" type="pres">
      <dgm:prSet presAssocID="{6EFECA9C-33B2-4926-8F9D-74C98EFBE5B5}" presName="sibTrans" presStyleCnt="0"/>
      <dgm:spPr/>
    </dgm:pt>
    <dgm:pt modelId="{35AAB1CC-A28A-4D2E-AA0A-4D50F736117F}" type="pres">
      <dgm:prSet presAssocID="{D5BF7068-0614-4145-B098-2FC94FF6B19F}" presName="compNode" presStyleCnt="0"/>
      <dgm:spPr/>
    </dgm:pt>
    <dgm:pt modelId="{1CA77118-C26D-4BA6-9487-1A04A9E2625A}" type="pres">
      <dgm:prSet presAssocID="{D5BF7068-0614-4145-B098-2FC94FF6B1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76E972E0-AFDB-4A96-88F5-2046B548745E}" type="pres">
      <dgm:prSet presAssocID="{D5BF7068-0614-4145-B098-2FC94FF6B19F}" presName="spaceRect" presStyleCnt="0"/>
      <dgm:spPr/>
    </dgm:pt>
    <dgm:pt modelId="{95AFBF99-4F8F-4F5D-B8EF-51AF105E1959}" type="pres">
      <dgm:prSet presAssocID="{D5BF7068-0614-4145-B098-2FC94FF6B19F}" presName="textRect" presStyleLbl="revTx" presStyleIdx="3" presStyleCnt="4" custScaleX="155166">
        <dgm:presLayoutVars>
          <dgm:chMax val="1"/>
          <dgm:chPref val="1"/>
        </dgm:presLayoutVars>
      </dgm:prSet>
      <dgm:spPr/>
    </dgm:pt>
  </dgm:ptLst>
  <dgm:cxnLst>
    <dgm:cxn modelId="{4DDAA305-ECB4-48D1-9628-90C47E6615AA}" srcId="{7D82F28C-1C7F-4A35-940E-F31C7CBA1C35}" destId="{03EFA57C-FBF4-4004-8E35-867A64904AEB}" srcOrd="1" destOrd="0" parTransId="{A6DAD1BD-5D41-43B9-B105-B0F15C09904F}" sibTransId="{80F7301D-2569-49A6-B45B-8F02CAF1690F}"/>
    <dgm:cxn modelId="{52609A6F-9560-6749-9C6E-C3A76A3B758B}" type="presOf" srcId="{03EFA57C-FBF4-4004-8E35-867A64904AEB}" destId="{2F5F8602-AD87-4B70-ADC4-761F56AF4D5C}" srcOrd="0" destOrd="0" presId="urn:microsoft.com/office/officeart/2018/2/layout/IconLabelList"/>
    <dgm:cxn modelId="{5B3DDD79-3888-8042-AC31-24393B0E1D0F}" type="presOf" srcId="{FBF1F677-7F11-4454-9064-4133CDA6CCF6}" destId="{521EBF41-2F70-456E-A228-B35FBE5E5D08}" srcOrd="0" destOrd="0" presId="urn:microsoft.com/office/officeart/2018/2/layout/IconLabelList"/>
    <dgm:cxn modelId="{6E8C5C7E-AEA3-4C71-B618-85D9B167C855}" srcId="{7D82F28C-1C7F-4A35-940E-F31C7CBA1C35}" destId="{D5BF7068-0614-4145-B098-2FC94FF6B19F}" srcOrd="3" destOrd="0" parTransId="{46BDB361-AD95-438B-9100-78B4E67A96A0}" sibTransId="{EF0D649D-2E91-442A-A05A-B515270B59A1}"/>
    <dgm:cxn modelId="{7EA1DB7F-D3B1-654F-937A-CD5D11B13CE3}" type="presOf" srcId="{7D82F28C-1C7F-4A35-940E-F31C7CBA1C35}" destId="{E28636C1-99C0-4074-B66F-E56FD52707E3}" srcOrd="0" destOrd="0" presId="urn:microsoft.com/office/officeart/2018/2/layout/IconLabelList"/>
    <dgm:cxn modelId="{69FEA589-02FE-2D4E-AEDC-E2751547C21E}" type="presOf" srcId="{1E933488-11BD-47AB-85B9-3C55EB41A135}" destId="{C579DE6C-45C6-4770-A5ED-1E5C969D2523}" srcOrd="0" destOrd="0" presId="urn:microsoft.com/office/officeart/2018/2/layout/IconLabelList"/>
    <dgm:cxn modelId="{1A44B399-C7C4-49E9-B75F-829729EFE405}" srcId="{7D82F28C-1C7F-4A35-940E-F31C7CBA1C35}" destId="{1E933488-11BD-47AB-85B9-3C55EB41A135}" srcOrd="0" destOrd="0" parTransId="{BFFDACCB-7838-40A2-8DF9-4BB43281F9F6}" sibTransId="{8578F605-A88D-4BC9-80AB-FC0C97C0B575}"/>
    <dgm:cxn modelId="{3E8760C3-E0CB-B346-98D1-D60E96E1D885}" type="presOf" srcId="{D5BF7068-0614-4145-B098-2FC94FF6B19F}" destId="{95AFBF99-4F8F-4F5D-B8EF-51AF105E1959}" srcOrd="0" destOrd="0" presId="urn:microsoft.com/office/officeart/2018/2/layout/IconLabelList"/>
    <dgm:cxn modelId="{FEA402D6-3D1B-4457-A706-359DF93C925E}" srcId="{7D82F28C-1C7F-4A35-940E-F31C7CBA1C35}" destId="{FBF1F677-7F11-4454-9064-4133CDA6CCF6}" srcOrd="2" destOrd="0" parTransId="{E209A5D5-AAF4-42FB-981C-881BE69D4CD8}" sibTransId="{6EFECA9C-33B2-4926-8F9D-74C98EFBE5B5}"/>
    <dgm:cxn modelId="{0B5F1709-902B-FF4F-8F63-80B1849CB657}" type="presParOf" srcId="{E28636C1-99C0-4074-B66F-E56FD52707E3}" destId="{D534589E-AD11-4B42-B342-C06C0DA1896B}" srcOrd="0" destOrd="0" presId="urn:microsoft.com/office/officeart/2018/2/layout/IconLabelList"/>
    <dgm:cxn modelId="{5340D798-A7A2-E247-A3BF-09711CC14748}" type="presParOf" srcId="{D534589E-AD11-4B42-B342-C06C0DA1896B}" destId="{D49A1B0C-46E8-48A2-ACB4-909CE086891E}" srcOrd="0" destOrd="0" presId="urn:microsoft.com/office/officeart/2018/2/layout/IconLabelList"/>
    <dgm:cxn modelId="{1292E6D3-3C42-BD4E-8797-65DAFBD495DD}" type="presParOf" srcId="{D534589E-AD11-4B42-B342-C06C0DA1896B}" destId="{ED4C0A80-F8AE-4FF2-B794-700F8B73DD50}" srcOrd="1" destOrd="0" presId="urn:microsoft.com/office/officeart/2018/2/layout/IconLabelList"/>
    <dgm:cxn modelId="{B76AB588-28BD-CD46-9BC7-E57F6CFEE7D3}" type="presParOf" srcId="{D534589E-AD11-4B42-B342-C06C0DA1896B}" destId="{C579DE6C-45C6-4770-A5ED-1E5C969D2523}" srcOrd="2" destOrd="0" presId="urn:microsoft.com/office/officeart/2018/2/layout/IconLabelList"/>
    <dgm:cxn modelId="{6F0D7362-64F3-B846-A6F8-38E849514ADE}" type="presParOf" srcId="{E28636C1-99C0-4074-B66F-E56FD52707E3}" destId="{6699F550-9CF7-4BC8-8D8D-B9BB7A44373D}" srcOrd="1" destOrd="0" presId="urn:microsoft.com/office/officeart/2018/2/layout/IconLabelList"/>
    <dgm:cxn modelId="{86937F84-5547-8942-887C-4E9531CBAFD3}" type="presParOf" srcId="{E28636C1-99C0-4074-B66F-E56FD52707E3}" destId="{03E6CB1C-0122-4499-AFA0-AF678E4B00AF}" srcOrd="2" destOrd="0" presId="urn:microsoft.com/office/officeart/2018/2/layout/IconLabelList"/>
    <dgm:cxn modelId="{BE8B1EBB-2C33-804F-A552-17303AC86F71}" type="presParOf" srcId="{03E6CB1C-0122-4499-AFA0-AF678E4B00AF}" destId="{28EA9BFF-37CE-482C-870A-789A8963F6CD}" srcOrd="0" destOrd="0" presId="urn:microsoft.com/office/officeart/2018/2/layout/IconLabelList"/>
    <dgm:cxn modelId="{C0A1552F-475D-7144-BAD9-EF2B1C19F5D6}" type="presParOf" srcId="{03E6CB1C-0122-4499-AFA0-AF678E4B00AF}" destId="{F269C5A1-9CB2-4F63-9A4C-82F73A826152}" srcOrd="1" destOrd="0" presId="urn:microsoft.com/office/officeart/2018/2/layout/IconLabelList"/>
    <dgm:cxn modelId="{AF08764A-B7C7-9940-AD5D-E3543EB182C5}" type="presParOf" srcId="{03E6CB1C-0122-4499-AFA0-AF678E4B00AF}" destId="{2F5F8602-AD87-4B70-ADC4-761F56AF4D5C}" srcOrd="2" destOrd="0" presId="urn:microsoft.com/office/officeart/2018/2/layout/IconLabelList"/>
    <dgm:cxn modelId="{28915996-5F6D-CD4A-8E2E-BD7EF96AC77B}" type="presParOf" srcId="{E28636C1-99C0-4074-B66F-E56FD52707E3}" destId="{EF17A18E-EEF8-4536-8097-BDB4BB5ED096}" srcOrd="3" destOrd="0" presId="urn:microsoft.com/office/officeart/2018/2/layout/IconLabelList"/>
    <dgm:cxn modelId="{84BA7D69-D9CF-4F43-9F2D-C68A3614E383}" type="presParOf" srcId="{E28636C1-99C0-4074-B66F-E56FD52707E3}" destId="{D92F4BC6-4FC6-4BD8-9A76-031D5C76A238}" srcOrd="4" destOrd="0" presId="urn:microsoft.com/office/officeart/2018/2/layout/IconLabelList"/>
    <dgm:cxn modelId="{091FED3F-5220-9545-BE70-B9B9A7A59F66}" type="presParOf" srcId="{D92F4BC6-4FC6-4BD8-9A76-031D5C76A238}" destId="{2ECAFE04-14FE-4C87-88F2-AE242BA1D1A8}" srcOrd="0" destOrd="0" presId="urn:microsoft.com/office/officeart/2018/2/layout/IconLabelList"/>
    <dgm:cxn modelId="{10128BE8-856F-BB4C-8ECE-C15B1DC53AD7}" type="presParOf" srcId="{D92F4BC6-4FC6-4BD8-9A76-031D5C76A238}" destId="{242D3D14-BFCC-4F47-B252-068EC6DE9959}" srcOrd="1" destOrd="0" presId="urn:microsoft.com/office/officeart/2018/2/layout/IconLabelList"/>
    <dgm:cxn modelId="{51125974-5843-DE40-8018-5D7F8BCFEA30}" type="presParOf" srcId="{D92F4BC6-4FC6-4BD8-9A76-031D5C76A238}" destId="{521EBF41-2F70-456E-A228-B35FBE5E5D08}" srcOrd="2" destOrd="0" presId="urn:microsoft.com/office/officeart/2018/2/layout/IconLabelList"/>
    <dgm:cxn modelId="{69138CA8-2B93-B14B-A31E-E287FBCA2649}" type="presParOf" srcId="{E28636C1-99C0-4074-B66F-E56FD52707E3}" destId="{91DA0AF6-1AE4-49DB-860D-66CCA539D929}" srcOrd="5" destOrd="0" presId="urn:microsoft.com/office/officeart/2018/2/layout/IconLabelList"/>
    <dgm:cxn modelId="{447D2F5F-FDDF-BB40-A21F-DCE3E083E5A3}" type="presParOf" srcId="{E28636C1-99C0-4074-B66F-E56FD52707E3}" destId="{35AAB1CC-A28A-4D2E-AA0A-4D50F736117F}" srcOrd="6" destOrd="0" presId="urn:microsoft.com/office/officeart/2018/2/layout/IconLabelList"/>
    <dgm:cxn modelId="{9511C80A-542B-C24C-907A-D32E3FBA9B28}" type="presParOf" srcId="{35AAB1CC-A28A-4D2E-AA0A-4D50F736117F}" destId="{1CA77118-C26D-4BA6-9487-1A04A9E2625A}" srcOrd="0" destOrd="0" presId="urn:microsoft.com/office/officeart/2018/2/layout/IconLabelList"/>
    <dgm:cxn modelId="{A8C98FF9-FED1-2E40-BC3E-9C8DE69F195E}" type="presParOf" srcId="{35AAB1CC-A28A-4D2E-AA0A-4D50F736117F}" destId="{76E972E0-AFDB-4A96-88F5-2046B548745E}" srcOrd="1" destOrd="0" presId="urn:microsoft.com/office/officeart/2018/2/layout/IconLabelList"/>
    <dgm:cxn modelId="{352C627B-9447-814D-8522-670FBEE2AD1E}" type="presParOf" srcId="{35AAB1CC-A28A-4D2E-AA0A-4D50F736117F}" destId="{95AFBF99-4F8F-4F5D-B8EF-51AF105E1959}" srcOrd="2" destOrd="0" presId="urn:microsoft.com/office/officeart/2018/2/layout/IconLabelList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F21C7-BA02-4FFB-BC26-6237AA71B68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2D994855-C27F-4F1A-9347-DAC40C1E9D7E}">
      <dgm:prSet custT="1"/>
      <dgm:spPr/>
      <dgm:t>
        <a:bodyPr/>
        <a:lstStyle/>
        <a:p>
          <a:pPr>
            <a:defRPr cap="all"/>
          </a:pPr>
          <a:r>
            <a:rPr lang="en-US" sz="1800"/>
            <a:t>Limited access to treatment </a:t>
          </a:r>
        </a:p>
      </dgm:t>
    </dgm:pt>
    <dgm:pt modelId="{2375DEC1-BAA4-47E4-9FAA-16AEC4602901}" type="parTrans" cxnId="{E2030517-7BB3-4341-8A5A-D6E7E79BDBD9}">
      <dgm:prSet/>
      <dgm:spPr/>
      <dgm:t>
        <a:bodyPr/>
        <a:lstStyle/>
        <a:p>
          <a:endParaRPr lang="en-US" sz="1800"/>
        </a:p>
      </dgm:t>
    </dgm:pt>
    <dgm:pt modelId="{F7F247E2-8C64-4494-A804-EF176A22F7BE}" type="sibTrans" cxnId="{E2030517-7BB3-4341-8A5A-D6E7E79BDBD9}">
      <dgm:prSet/>
      <dgm:spPr/>
      <dgm:t>
        <a:bodyPr/>
        <a:lstStyle/>
        <a:p>
          <a:endParaRPr lang="en-US" sz="1800"/>
        </a:p>
      </dgm:t>
    </dgm:pt>
    <dgm:pt modelId="{97216B45-27AE-4871-8C38-AFCD89AAEC1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Mental stress and anxiety </a:t>
          </a:r>
        </a:p>
      </dgm:t>
    </dgm:pt>
    <dgm:pt modelId="{4E4E322F-83F4-4D0A-990B-5FC85895B1F8}" type="parTrans" cxnId="{C9D66A63-FC54-41DB-B24C-78F55C4D7E3D}">
      <dgm:prSet/>
      <dgm:spPr/>
      <dgm:t>
        <a:bodyPr/>
        <a:lstStyle/>
        <a:p>
          <a:endParaRPr lang="en-US" sz="1800"/>
        </a:p>
      </dgm:t>
    </dgm:pt>
    <dgm:pt modelId="{6178DF0E-05E9-4F14-BB89-18B5C0D9C847}" type="sibTrans" cxnId="{C9D66A63-FC54-41DB-B24C-78F55C4D7E3D}">
      <dgm:prSet/>
      <dgm:spPr/>
      <dgm:t>
        <a:bodyPr/>
        <a:lstStyle/>
        <a:p>
          <a:endParaRPr lang="en-US" sz="1800"/>
        </a:p>
      </dgm:t>
    </dgm:pt>
    <dgm:pt modelId="{2ACAAF9B-C930-42BC-9916-4BF968B5F4A6}">
      <dgm:prSet custT="1"/>
      <dgm:spPr/>
      <dgm:t>
        <a:bodyPr/>
        <a:lstStyle/>
        <a:p>
          <a:pPr>
            <a:defRPr cap="all"/>
          </a:pPr>
          <a:r>
            <a:rPr lang="en-US" sz="1800"/>
            <a:t>Limited social support</a:t>
          </a:r>
        </a:p>
      </dgm:t>
    </dgm:pt>
    <dgm:pt modelId="{5F88A9AE-D524-47B9-ABC5-AF6B433A17B4}" type="parTrans" cxnId="{016F58DD-B568-45EB-9A12-16C2614C3474}">
      <dgm:prSet/>
      <dgm:spPr/>
      <dgm:t>
        <a:bodyPr/>
        <a:lstStyle/>
        <a:p>
          <a:endParaRPr lang="en-US" sz="1800"/>
        </a:p>
      </dgm:t>
    </dgm:pt>
    <dgm:pt modelId="{8B4FC9CC-1EB8-4A2B-8E81-96753722FBED}" type="sibTrans" cxnId="{016F58DD-B568-45EB-9A12-16C2614C3474}">
      <dgm:prSet/>
      <dgm:spPr/>
      <dgm:t>
        <a:bodyPr/>
        <a:lstStyle/>
        <a:p>
          <a:endParaRPr lang="en-US" sz="1800"/>
        </a:p>
      </dgm:t>
    </dgm:pt>
    <dgm:pt modelId="{0EB67082-CE4B-42EC-A324-DFABBE639899}">
      <dgm:prSet custT="1"/>
      <dgm:spPr/>
      <dgm:t>
        <a:bodyPr/>
        <a:lstStyle/>
        <a:p>
          <a:pPr>
            <a:defRPr cap="all"/>
          </a:pPr>
          <a:r>
            <a:rPr lang="en-US" sz="1800" dirty="0"/>
            <a:t>Loneliness/low self esteem</a:t>
          </a:r>
        </a:p>
      </dgm:t>
    </dgm:pt>
    <dgm:pt modelId="{6608CF61-6BA2-4D77-BCE3-75200AE98F9D}" type="parTrans" cxnId="{73CB274E-3BF4-4A5A-9A38-70EA52043D7A}">
      <dgm:prSet/>
      <dgm:spPr/>
      <dgm:t>
        <a:bodyPr/>
        <a:lstStyle/>
        <a:p>
          <a:endParaRPr lang="en-US" sz="1800"/>
        </a:p>
      </dgm:t>
    </dgm:pt>
    <dgm:pt modelId="{30523B11-EAE9-416C-B4F4-8577E4C2A118}" type="sibTrans" cxnId="{73CB274E-3BF4-4A5A-9A38-70EA52043D7A}">
      <dgm:prSet/>
      <dgm:spPr/>
      <dgm:t>
        <a:bodyPr/>
        <a:lstStyle/>
        <a:p>
          <a:endParaRPr lang="en-US" sz="1800"/>
        </a:p>
      </dgm:t>
    </dgm:pt>
    <dgm:pt modelId="{1D53F6D8-7F54-4620-81F5-59F489E6F4A0}">
      <dgm:prSet custT="1"/>
      <dgm:spPr/>
      <dgm:t>
        <a:bodyPr/>
        <a:lstStyle/>
        <a:p>
          <a:pPr>
            <a:defRPr cap="all"/>
          </a:pPr>
          <a:r>
            <a:rPr lang="en-US" sz="1800"/>
            <a:t>Financial Hardship   </a:t>
          </a:r>
        </a:p>
      </dgm:t>
    </dgm:pt>
    <dgm:pt modelId="{150C8AD1-8BCE-4EBB-9D7A-D6599BF51DC0}" type="parTrans" cxnId="{4A2E53ED-9B49-4B5F-842C-38C9A03B460D}">
      <dgm:prSet/>
      <dgm:spPr/>
      <dgm:t>
        <a:bodyPr/>
        <a:lstStyle/>
        <a:p>
          <a:endParaRPr lang="en-US" sz="1800"/>
        </a:p>
      </dgm:t>
    </dgm:pt>
    <dgm:pt modelId="{88A9ECC0-8987-43B7-9F75-A5CC58BB5A3B}" type="sibTrans" cxnId="{4A2E53ED-9B49-4B5F-842C-38C9A03B460D}">
      <dgm:prSet/>
      <dgm:spPr/>
      <dgm:t>
        <a:bodyPr/>
        <a:lstStyle/>
        <a:p>
          <a:endParaRPr lang="en-US" sz="1800"/>
        </a:p>
      </dgm:t>
    </dgm:pt>
    <dgm:pt modelId="{5396B176-DAC2-433F-B1F3-3300BD3390DC}" type="pres">
      <dgm:prSet presAssocID="{FFDF21C7-BA02-4FFB-BC26-6237AA71B683}" presName="root" presStyleCnt="0">
        <dgm:presLayoutVars>
          <dgm:dir/>
          <dgm:resizeHandles val="exact"/>
        </dgm:presLayoutVars>
      </dgm:prSet>
      <dgm:spPr/>
    </dgm:pt>
    <dgm:pt modelId="{ADFCB2BC-FEEC-4A86-AA8A-153D2BE3A9F3}" type="pres">
      <dgm:prSet presAssocID="{2D994855-C27F-4F1A-9347-DAC40C1E9D7E}" presName="compNode" presStyleCnt="0"/>
      <dgm:spPr/>
    </dgm:pt>
    <dgm:pt modelId="{FA1A2410-F824-41E4-B227-C6C821ABA4DB}" type="pres">
      <dgm:prSet presAssocID="{2D994855-C27F-4F1A-9347-DAC40C1E9D7E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3300FDA-A0DA-4447-B0F0-EE62AF62EC4A}" type="pres">
      <dgm:prSet presAssocID="{2D994855-C27F-4F1A-9347-DAC40C1E9D7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329F046F-783E-43EF-B258-E0974539D7E0}" type="pres">
      <dgm:prSet presAssocID="{2D994855-C27F-4F1A-9347-DAC40C1E9D7E}" presName="spaceRect" presStyleCnt="0"/>
      <dgm:spPr/>
    </dgm:pt>
    <dgm:pt modelId="{CD8B0DA8-E706-40EE-AF04-E24F835EC6E3}" type="pres">
      <dgm:prSet presAssocID="{2D994855-C27F-4F1A-9347-DAC40C1E9D7E}" presName="textRect" presStyleLbl="revTx" presStyleIdx="0" presStyleCnt="5">
        <dgm:presLayoutVars>
          <dgm:chMax val="1"/>
          <dgm:chPref val="1"/>
        </dgm:presLayoutVars>
      </dgm:prSet>
      <dgm:spPr/>
    </dgm:pt>
    <dgm:pt modelId="{DB1726C1-6D0F-400C-8AA2-D14F03BE429A}" type="pres">
      <dgm:prSet presAssocID="{F7F247E2-8C64-4494-A804-EF176A22F7BE}" presName="sibTrans" presStyleCnt="0"/>
      <dgm:spPr/>
    </dgm:pt>
    <dgm:pt modelId="{AF6E5BC4-9465-4CDB-B8E0-D4041BE1472F}" type="pres">
      <dgm:prSet presAssocID="{97216B45-27AE-4871-8C38-AFCD89AAEC12}" presName="compNode" presStyleCnt="0"/>
      <dgm:spPr/>
    </dgm:pt>
    <dgm:pt modelId="{4307DE2B-8288-41D4-BD3B-5E697E3B59CF}" type="pres">
      <dgm:prSet presAssocID="{97216B45-27AE-4871-8C38-AFCD89AAEC12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0DBC232-6E81-47E2-B2C8-B9621289537B}" type="pres">
      <dgm:prSet presAssocID="{97216B45-27AE-4871-8C38-AFCD89AAEC1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C3422BB-CD43-44FE-A976-ECF0A32D7478}" type="pres">
      <dgm:prSet presAssocID="{97216B45-27AE-4871-8C38-AFCD89AAEC12}" presName="spaceRect" presStyleCnt="0"/>
      <dgm:spPr/>
    </dgm:pt>
    <dgm:pt modelId="{6C8E8CD0-F919-4BB6-BA41-9CD28B3989C4}" type="pres">
      <dgm:prSet presAssocID="{97216B45-27AE-4871-8C38-AFCD89AAEC12}" presName="textRect" presStyleLbl="revTx" presStyleIdx="1" presStyleCnt="5">
        <dgm:presLayoutVars>
          <dgm:chMax val="1"/>
          <dgm:chPref val="1"/>
        </dgm:presLayoutVars>
      </dgm:prSet>
      <dgm:spPr/>
    </dgm:pt>
    <dgm:pt modelId="{4D8402DE-B00D-4341-8B17-7212AD8ED4E8}" type="pres">
      <dgm:prSet presAssocID="{6178DF0E-05E9-4F14-BB89-18B5C0D9C847}" presName="sibTrans" presStyleCnt="0"/>
      <dgm:spPr/>
    </dgm:pt>
    <dgm:pt modelId="{01BCFCEC-915F-4065-9276-2FAE65D37070}" type="pres">
      <dgm:prSet presAssocID="{2ACAAF9B-C930-42BC-9916-4BF968B5F4A6}" presName="compNode" presStyleCnt="0"/>
      <dgm:spPr/>
    </dgm:pt>
    <dgm:pt modelId="{73F56328-7DDA-461C-A1B6-20B1229FC9A7}" type="pres">
      <dgm:prSet presAssocID="{2ACAAF9B-C930-42BC-9916-4BF968B5F4A6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F0EEA7B-C720-446F-993A-7B33211800A6}" type="pres">
      <dgm:prSet presAssocID="{2ACAAF9B-C930-42BC-9916-4BF968B5F4A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8D8738D-AED1-46F6-AE58-956A915FDF14}" type="pres">
      <dgm:prSet presAssocID="{2ACAAF9B-C930-42BC-9916-4BF968B5F4A6}" presName="spaceRect" presStyleCnt="0"/>
      <dgm:spPr/>
    </dgm:pt>
    <dgm:pt modelId="{F199A6C8-658E-439D-9D0D-09A35460575F}" type="pres">
      <dgm:prSet presAssocID="{2ACAAF9B-C930-42BC-9916-4BF968B5F4A6}" presName="textRect" presStyleLbl="revTx" presStyleIdx="2" presStyleCnt="5">
        <dgm:presLayoutVars>
          <dgm:chMax val="1"/>
          <dgm:chPref val="1"/>
        </dgm:presLayoutVars>
      </dgm:prSet>
      <dgm:spPr/>
    </dgm:pt>
    <dgm:pt modelId="{BF3E972A-4E7B-46D4-AF25-BDBA9B6FC934}" type="pres">
      <dgm:prSet presAssocID="{8B4FC9CC-1EB8-4A2B-8E81-96753722FBED}" presName="sibTrans" presStyleCnt="0"/>
      <dgm:spPr/>
    </dgm:pt>
    <dgm:pt modelId="{AF00E637-7677-4162-95DF-475F2CFD3608}" type="pres">
      <dgm:prSet presAssocID="{0EB67082-CE4B-42EC-A324-DFABBE639899}" presName="compNode" presStyleCnt="0"/>
      <dgm:spPr/>
    </dgm:pt>
    <dgm:pt modelId="{F1B1FBA6-E7D9-478C-A9E3-64A4B1E23176}" type="pres">
      <dgm:prSet presAssocID="{0EB67082-CE4B-42EC-A324-DFABBE639899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56BD26C-EC1B-45DE-9D41-8A6BCEB4462B}" type="pres">
      <dgm:prSet presAssocID="{0EB67082-CE4B-42EC-A324-DFABBE63989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A8490047-34FF-4ABE-BF72-F3139789DCBA}" type="pres">
      <dgm:prSet presAssocID="{0EB67082-CE4B-42EC-A324-DFABBE639899}" presName="spaceRect" presStyleCnt="0"/>
      <dgm:spPr/>
    </dgm:pt>
    <dgm:pt modelId="{0C11B5E3-8978-412A-98BF-08210D683E71}" type="pres">
      <dgm:prSet presAssocID="{0EB67082-CE4B-42EC-A324-DFABBE639899}" presName="textRect" presStyleLbl="revTx" presStyleIdx="3" presStyleCnt="5">
        <dgm:presLayoutVars>
          <dgm:chMax val="1"/>
          <dgm:chPref val="1"/>
        </dgm:presLayoutVars>
      </dgm:prSet>
      <dgm:spPr/>
    </dgm:pt>
    <dgm:pt modelId="{B7AFE1D9-85B1-4BCB-8B5E-BDBF99D608D7}" type="pres">
      <dgm:prSet presAssocID="{30523B11-EAE9-416C-B4F4-8577E4C2A118}" presName="sibTrans" presStyleCnt="0"/>
      <dgm:spPr/>
    </dgm:pt>
    <dgm:pt modelId="{8B2622A0-8A13-47B2-AEB3-47D7D2EFF72F}" type="pres">
      <dgm:prSet presAssocID="{1D53F6D8-7F54-4620-81F5-59F489E6F4A0}" presName="compNode" presStyleCnt="0"/>
      <dgm:spPr/>
    </dgm:pt>
    <dgm:pt modelId="{12A0FD65-51D5-4887-B05F-366E81CDC880}" type="pres">
      <dgm:prSet presAssocID="{1D53F6D8-7F54-4620-81F5-59F489E6F4A0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EDDD759-8793-413E-AE8A-E6582C323A29}" type="pres">
      <dgm:prSet presAssocID="{1D53F6D8-7F54-4620-81F5-59F489E6F4A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2342145-D6E0-45A4-99D8-F34CC4419171}" type="pres">
      <dgm:prSet presAssocID="{1D53F6D8-7F54-4620-81F5-59F489E6F4A0}" presName="spaceRect" presStyleCnt="0"/>
      <dgm:spPr/>
    </dgm:pt>
    <dgm:pt modelId="{47D293E1-62BA-4F4A-B3EC-FB0FD57FF1B7}" type="pres">
      <dgm:prSet presAssocID="{1D53F6D8-7F54-4620-81F5-59F489E6F4A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0AF8C0C-CF25-4CD6-B74B-48CBD7990884}" type="presOf" srcId="{2ACAAF9B-C930-42BC-9916-4BF968B5F4A6}" destId="{F199A6C8-658E-439D-9D0D-09A35460575F}" srcOrd="0" destOrd="0" presId="urn:microsoft.com/office/officeart/2018/5/layout/IconLeafLabelList"/>
    <dgm:cxn modelId="{E2030517-7BB3-4341-8A5A-D6E7E79BDBD9}" srcId="{FFDF21C7-BA02-4FFB-BC26-6237AA71B683}" destId="{2D994855-C27F-4F1A-9347-DAC40C1E9D7E}" srcOrd="0" destOrd="0" parTransId="{2375DEC1-BAA4-47E4-9FAA-16AEC4602901}" sibTransId="{F7F247E2-8C64-4494-A804-EF176A22F7BE}"/>
    <dgm:cxn modelId="{A2E9D028-0C1E-46A3-9422-CC08D6AC2A14}" type="presOf" srcId="{97216B45-27AE-4871-8C38-AFCD89AAEC12}" destId="{6C8E8CD0-F919-4BB6-BA41-9CD28B3989C4}" srcOrd="0" destOrd="0" presId="urn:microsoft.com/office/officeart/2018/5/layout/IconLeafLabelList"/>
    <dgm:cxn modelId="{73CB274E-3BF4-4A5A-9A38-70EA52043D7A}" srcId="{FFDF21C7-BA02-4FFB-BC26-6237AA71B683}" destId="{0EB67082-CE4B-42EC-A324-DFABBE639899}" srcOrd="3" destOrd="0" parTransId="{6608CF61-6BA2-4D77-BCE3-75200AE98F9D}" sibTransId="{30523B11-EAE9-416C-B4F4-8577E4C2A118}"/>
    <dgm:cxn modelId="{FB25844E-665E-45F6-B2CD-3392B4ADBE29}" type="presOf" srcId="{1D53F6D8-7F54-4620-81F5-59F489E6F4A0}" destId="{47D293E1-62BA-4F4A-B3EC-FB0FD57FF1B7}" srcOrd="0" destOrd="0" presId="urn:microsoft.com/office/officeart/2018/5/layout/IconLeafLabelList"/>
    <dgm:cxn modelId="{3E015A57-E5B1-4E47-9C8B-6B64FBEDBF43}" type="presOf" srcId="{0EB67082-CE4B-42EC-A324-DFABBE639899}" destId="{0C11B5E3-8978-412A-98BF-08210D683E71}" srcOrd="0" destOrd="0" presId="urn:microsoft.com/office/officeart/2018/5/layout/IconLeafLabelList"/>
    <dgm:cxn modelId="{C9D66A63-FC54-41DB-B24C-78F55C4D7E3D}" srcId="{FFDF21C7-BA02-4FFB-BC26-6237AA71B683}" destId="{97216B45-27AE-4871-8C38-AFCD89AAEC12}" srcOrd="1" destOrd="0" parTransId="{4E4E322F-83F4-4D0A-990B-5FC85895B1F8}" sibTransId="{6178DF0E-05E9-4F14-BB89-18B5C0D9C847}"/>
    <dgm:cxn modelId="{548F329F-0DB8-436E-A8E7-E590FBABA57C}" type="presOf" srcId="{2D994855-C27F-4F1A-9347-DAC40C1E9D7E}" destId="{CD8B0DA8-E706-40EE-AF04-E24F835EC6E3}" srcOrd="0" destOrd="0" presId="urn:microsoft.com/office/officeart/2018/5/layout/IconLeafLabelList"/>
    <dgm:cxn modelId="{AC5DDCA7-260E-41DE-A04F-01A65257800A}" type="presOf" srcId="{FFDF21C7-BA02-4FFB-BC26-6237AA71B683}" destId="{5396B176-DAC2-433F-B1F3-3300BD3390DC}" srcOrd="0" destOrd="0" presId="urn:microsoft.com/office/officeart/2018/5/layout/IconLeafLabelList"/>
    <dgm:cxn modelId="{016F58DD-B568-45EB-9A12-16C2614C3474}" srcId="{FFDF21C7-BA02-4FFB-BC26-6237AA71B683}" destId="{2ACAAF9B-C930-42BC-9916-4BF968B5F4A6}" srcOrd="2" destOrd="0" parTransId="{5F88A9AE-D524-47B9-ABC5-AF6B433A17B4}" sibTransId="{8B4FC9CC-1EB8-4A2B-8E81-96753722FBED}"/>
    <dgm:cxn modelId="{4A2E53ED-9B49-4B5F-842C-38C9A03B460D}" srcId="{FFDF21C7-BA02-4FFB-BC26-6237AA71B683}" destId="{1D53F6D8-7F54-4620-81F5-59F489E6F4A0}" srcOrd="4" destOrd="0" parTransId="{150C8AD1-8BCE-4EBB-9D7A-D6599BF51DC0}" sibTransId="{88A9ECC0-8987-43B7-9F75-A5CC58BB5A3B}"/>
    <dgm:cxn modelId="{F9A72F7A-F9A9-49C1-9A1C-43812611BA1D}" type="presParOf" srcId="{5396B176-DAC2-433F-B1F3-3300BD3390DC}" destId="{ADFCB2BC-FEEC-4A86-AA8A-153D2BE3A9F3}" srcOrd="0" destOrd="0" presId="urn:microsoft.com/office/officeart/2018/5/layout/IconLeafLabelList"/>
    <dgm:cxn modelId="{F97D65A2-DCE9-4A27-BC8E-DAA687B986D2}" type="presParOf" srcId="{ADFCB2BC-FEEC-4A86-AA8A-153D2BE3A9F3}" destId="{FA1A2410-F824-41E4-B227-C6C821ABA4DB}" srcOrd="0" destOrd="0" presId="urn:microsoft.com/office/officeart/2018/5/layout/IconLeafLabelList"/>
    <dgm:cxn modelId="{ED049126-A612-4885-B02E-9EFEB77C8768}" type="presParOf" srcId="{ADFCB2BC-FEEC-4A86-AA8A-153D2BE3A9F3}" destId="{D3300FDA-A0DA-4447-B0F0-EE62AF62EC4A}" srcOrd="1" destOrd="0" presId="urn:microsoft.com/office/officeart/2018/5/layout/IconLeafLabelList"/>
    <dgm:cxn modelId="{0EE39DC8-78D3-4111-A04A-9D1EC6E81138}" type="presParOf" srcId="{ADFCB2BC-FEEC-4A86-AA8A-153D2BE3A9F3}" destId="{329F046F-783E-43EF-B258-E0974539D7E0}" srcOrd="2" destOrd="0" presId="urn:microsoft.com/office/officeart/2018/5/layout/IconLeafLabelList"/>
    <dgm:cxn modelId="{C8719018-B3D2-45D0-B03E-62D0063EB154}" type="presParOf" srcId="{ADFCB2BC-FEEC-4A86-AA8A-153D2BE3A9F3}" destId="{CD8B0DA8-E706-40EE-AF04-E24F835EC6E3}" srcOrd="3" destOrd="0" presId="urn:microsoft.com/office/officeart/2018/5/layout/IconLeafLabelList"/>
    <dgm:cxn modelId="{C31EF2FB-4145-438F-A573-331DC1771142}" type="presParOf" srcId="{5396B176-DAC2-433F-B1F3-3300BD3390DC}" destId="{DB1726C1-6D0F-400C-8AA2-D14F03BE429A}" srcOrd="1" destOrd="0" presId="urn:microsoft.com/office/officeart/2018/5/layout/IconLeafLabelList"/>
    <dgm:cxn modelId="{A69B3928-9E56-4454-AF8A-21257CCCF39A}" type="presParOf" srcId="{5396B176-DAC2-433F-B1F3-3300BD3390DC}" destId="{AF6E5BC4-9465-4CDB-B8E0-D4041BE1472F}" srcOrd="2" destOrd="0" presId="urn:microsoft.com/office/officeart/2018/5/layout/IconLeafLabelList"/>
    <dgm:cxn modelId="{EA5446F7-20C8-4877-B01F-64540B7DAD4B}" type="presParOf" srcId="{AF6E5BC4-9465-4CDB-B8E0-D4041BE1472F}" destId="{4307DE2B-8288-41D4-BD3B-5E697E3B59CF}" srcOrd="0" destOrd="0" presId="urn:microsoft.com/office/officeart/2018/5/layout/IconLeafLabelList"/>
    <dgm:cxn modelId="{09DFC518-2500-45BB-A62F-2402CC6A044C}" type="presParOf" srcId="{AF6E5BC4-9465-4CDB-B8E0-D4041BE1472F}" destId="{B0DBC232-6E81-47E2-B2C8-B9621289537B}" srcOrd="1" destOrd="0" presId="urn:microsoft.com/office/officeart/2018/5/layout/IconLeafLabelList"/>
    <dgm:cxn modelId="{44E628D6-4181-4BF6-B843-05EBDDAE6C0B}" type="presParOf" srcId="{AF6E5BC4-9465-4CDB-B8E0-D4041BE1472F}" destId="{4C3422BB-CD43-44FE-A976-ECF0A32D7478}" srcOrd="2" destOrd="0" presId="urn:microsoft.com/office/officeart/2018/5/layout/IconLeafLabelList"/>
    <dgm:cxn modelId="{8E6A0473-C9CF-4F53-AEBD-1FD9C1D84661}" type="presParOf" srcId="{AF6E5BC4-9465-4CDB-B8E0-D4041BE1472F}" destId="{6C8E8CD0-F919-4BB6-BA41-9CD28B3989C4}" srcOrd="3" destOrd="0" presId="urn:microsoft.com/office/officeart/2018/5/layout/IconLeafLabelList"/>
    <dgm:cxn modelId="{B132C902-B51F-4ACD-A83E-0B248ACA0EFB}" type="presParOf" srcId="{5396B176-DAC2-433F-B1F3-3300BD3390DC}" destId="{4D8402DE-B00D-4341-8B17-7212AD8ED4E8}" srcOrd="3" destOrd="0" presId="urn:microsoft.com/office/officeart/2018/5/layout/IconLeafLabelList"/>
    <dgm:cxn modelId="{B0D83F2A-AE3F-40C0-90F8-2EE1F8E1F19C}" type="presParOf" srcId="{5396B176-DAC2-433F-B1F3-3300BD3390DC}" destId="{01BCFCEC-915F-4065-9276-2FAE65D37070}" srcOrd="4" destOrd="0" presId="urn:microsoft.com/office/officeart/2018/5/layout/IconLeafLabelList"/>
    <dgm:cxn modelId="{6439ED96-7471-4C08-A090-D4A4F4C1FB9B}" type="presParOf" srcId="{01BCFCEC-915F-4065-9276-2FAE65D37070}" destId="{73F56328-7DDA-461C-A1B6-20B1229FC9A7}" srcOrd="0" destOrd="0" presId="urn:microsoft.com/office/officeart/2018/5/layout/IconLeafLabelList"/>
    <dgm:cxn modelId="{D0B81565-E897-4D38-A4D2-8BA74BD35156}" type="presParOf" srcId="{01BCFCEC-915F-4065-9276-2FAE65D37070}" destId="{6F0EEA7B-C720-446F-993A-7B33211800A6}" srcOrd="1" destOrd="0" presId="urn:microsoft.com/office/officeart/2018/5/layout/IconLeafLabelList"/>
    <dgm:cxn modelId="{71C0827B-EF86-4B81-B850-83693C281978}" type="presParOf" srcId="{01BCFCEC-915F-4065-9276-2FAE65D37070}" destId="{E8D8738D-AED1-46F6-AE58-956A915FDF14}" srcOrd="2" destOrd="0" presId="urn:microsoft.com/office/officeart/2018/5/layout/IconLeafLabelList"/>
    <dgm:cxn modelId="{750B564A-BBB1-43FF-B786-4B85524206DA}" type="presParOf" srcId="{01BCFCEC-915F-4065-9276-2FAE65D37070}" destId="{F199A6C8-658E-439D-9D0D-09A35460575F}" srcOrd="3" destOrd="0" presId="urn:microsoft.com/office/officeart/2018/5/layout/IconLeafLabelList"/>
    <dgm:cxn modelId="{2A39757D-9C9C-4B09-A6B3-1BDD2E1C8496}" type="presParOf" srcId="{5396B176-DAC2-433F-B1F3-3300BD3390DC}" destId="{BF3E972A-4E7B-46D4-AF25-BDBA9B6FC934}" srcOrd="5" destOrd="0" presId="urn:microsoft.com/office/officeart/2018/5/layout/IconLeafLabelList"/>
    <dgm:cxn modelId="{188B2668-7616-40B0-8C29-79A3DFE1F09F}" type="presParOf" srcId="{5396B176-DAC2-433F-B1F3-3300BD3390DC}" destId="{AF00E637-7677-4162-95DF-475F2CFD3608}" srcOrd="6" destOrd="0" presId="urn:microsoft.com/office/officeart/2018/5/layout/IconLeafLabelList"/>
    <dgm:cxn modelId="{04BC564C-C031-4596-91D8-69D775F86379}" type="presParOf" srcId="{AF00E637-7677-4162-95DF-475F2CFD3608}" destId="{F1B1FBA6-E7D9-478C-A9E3-64A4B1E23176}" srcOrd="0" destOrd="0" presId="urn:microsoft.com/office/officeart/2018/5/layout/IconLeafLabelList"/>
    <dgm:cxn modelId="{6414DB61-5E51-46E4-B2D7-6317E109E7C6}" type="presParOf" srcId="{AF00E637-7677-4162-95DF-475F2CFD3608}" destId="{256BD26C-EC1B-45DE-9D41-8A6BCEB4462B}" srcOrd="1" destOrd="0" presId="urn:microsoft.com/office/officeart/2018/5/layout/IconLeafLabelList"/>
    <dgm:cxn modelId="{BB96BCB5-B1B5-4681-85B8-C3B3188E11AF}" type="presParOf" srcId="{AF00E637-7677-4162-95DF-475F2CFD3608}" destId="{A8490047-34FF-4ABE-BF72-F3139789DCBA}" srcOrd="2" destOrd="0" presId="urn:microsoft.com/office/officeart/2018/5/layout/IconLeafLabelList"/>
    <dgm:cxn modelId="{AC9AC9C4-C3F3-420F-89C7-CF8C65323FFC}" type="presParOf" srcId="{AF00E637-7677-4162-95DF-475F2CFD3608}" destId="{0C11B5E3-8978-412A-98BF-08210D683E71}" srcOrd="3" destOrd="0" presId="urn:microsoft.com/office/officeart/2018/5/layout/IconLeafLabelList"/>
    <dgm:cxn modelId="{6E2E69C2-08A9-46D5-BC31-D9157A725825}" type="presParOf" srcId="{5396B176-DAC2-433F-B1F3-3300BD3390DC}" destId="{B7AFE1D9-85B1-4BCB-8B5E-BDBF99D608D7}" srcOrd="7" destOrd="0" presId="urn:microsoft.com/office/officeart/2018/5/layout/IconLeafLabelList"/>
    <dgm:cxn modelId="{DFBFB087-E4A8-44EE-A50A-02B2BBD1EC2E}" type="presParOf" srcId="{5396B176-DAC2-433F-B1F3-3300BD3390DC}" destId="{8B2622A0-8A13-47B2-AEB3-47D7D2EFF72F}" srcOrd="8" destOrd="0" presId="urn:microsoft.com/office/officeart/2018/5/layout/IconLeafLabelList"/>
    <dgm:cxn modelId="{5FAA0C72-2026-4244-8149-0743DC948977}" type="presParOf" srcId="{8B2622A0-8A13-47B2-AEB3-47D7D2EFF72F}" destId="{12A0FD65-51D5-4887-B05F-366E81CDC880}" srcOrd="0" destOrd="0" presId="urn:microsoft.com/office/officeart/2018/5/layout/IconLeafLabelList"/>
    <dgm:cxn modelId="{159C9CBB-7C43-4C95-B670-DF7D7CA41045}" type="presParOf" srcId="{8B2622A0-8A13-47B2-AEB3-47D7D2EFF72F}" destId="{AEDDD759-8793-413E-AE8A-E6582C323A29}" srcOrd="1" destOrd="0" presId="urn:microsoft.com/office/officeart/2018/5/layout/IconLeafLabelList"/>
    <dgm:cxn modelId="{22FAB026-B6BC-4E50-8EE6-B930D7CB73EA}" type="presParOf" srcId="{8B2622A0-8A13-47B2-AEB3-47D7D2EFF72F}" destId="{32342145-D6E0-45A4-99D8-F34CC4419171}" srcOrd="2" destOrd="0" presId="urn:microsoft.com/office/officeart/2018/5/layout/IconLeafLabelList"/>
    <dgm:cxn modelId="{D3EC001A-25B0-4D04-B2F5-57C2F480E782}" type="presParOf" srcId="{8B2622A0-8A13-47B2-AEB3-47D7D2EFF72F}" destId="{47D293E1-62BA-4F4A-B3EC-FB0FD57FF1B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A1B0C-46E8-48A2-ACB4-909CE086891E}">
      <dsp:nvSpPr>
        <dsp:cNvPr id="0" name=""/>
        <dsp:cNvSpPr/>
      </dsp:nvSpPr>
      <dsp:spPr>
        <a:xfrm>
          <a:off x="856752" y="1007486"/>
          <a:ext cx="949582" cy="9495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9DE6C-45C6-4770-A5ED-1E5C969D2523}">
      <dsp:nvSpPr>
        <dsp:cNvPr id="0" name=""/>
        <dsp:cNvSpPr/>
      </dsp:nvSpPr>
      <dsp:spPr>
        <a:xfrm>
          <a:off x="276452" y="2418542"/>
          <a:ext cx="2110182" cy="16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Delayed Health seeking</a:t>
          </a:r>
        </a:p>
      </dsp:txBody>
      <dsp:txXfrm>
        <a:off x="276452" y="2418542"/>
        <a:ext cx="2110182" cy="1665000"/>
      </dsp:txXfrm>
    </dsp:sp>
    <dsp:sp modelId="{28EA9BFF-37CE-482C-870A-789A8963F6CD}">
      <dsp:nvSpPr>
        <dsp:cNvPr id="0" name=""/>
        <dsp:cNvSpPr/>
      </dsp:nvSpPr>
      <dsp:spPr>
        <a:xfrm>
          <a:off x="3566343" y="1007486"/>
          <a:ext cx="949582" cy="9495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F8602-AD87-4B70-ADC4-761F56AF4D5C}">
      <dsp:nvSpPr>
        <dsp:cNvPr id="0" name=""/>
        <dsp:cNvSpPr/>
      </dsp:nvSpPr>
      <dsp:spPr>
        <a:xfrm>
          <a:off x="2755917" y="2418542"/>
          <a:ext cx="2570434" cy="16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Mental distress</a:t>
          </a:r>
        </a:p>
      </dsp:txBody>
      <dsp:txXfrm>
        <a:off x="2755917" y="2418542"/>
        <a:ext cx="2570434" cy="1665000"/>
      </dsp:txXfrm>
    </dsp:sp>
    <dsp:sp modelId="{2ECAFE04-14FE-4C87-88F2-AE242BA1D1A8}">
      <dsp:nvSpPr>
        <dsp:cNvPr id="0" name=""/>
        <dsp:cNvSpPr/>
      </dsp:nvSpPr>
      <dsp:spPr>
        <a:xfrm>
          <a:off x="6275933" y="1007486"/>
          <a:ext cx="949582" cy="9495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EBF41-2F70-456E-A228-B35FBE5E5D08}">
      <dsp:nvSpPr>
        <dsp:cNvPr id="0" name=""/>
        <dsp:cNvSpPr/>
      </dsp:nvSpPr>
      <dsp:spPr>
        <a:xfrm>
          <a:off x="5695633" y="2418542"/>
          <a:ext cx="2110182" cy="16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Mistrust in health systems</a:t>
          </a:r>
        </a:p>
      </dsp:txBody>
      <dsp:txXfrm>
        <a:off x="5695633" y="2418542"/>
        <a:ext cx="2110182" cy="1665000"/>
      </dsp:txXfrm>
    </dsp:sp>
    <dsp:sp modelId="{1CA77118-C26D-4BA6-9487-1A04A9E2625A}">
      <dsp:nvSpPr>
        <dsp:cNvPr id="0" name=""/>
        <dsp:cNvSpPr/>
      </dsp:nvSpPr>
      <dsp:spPr>
        <a:xfrm>
          <a:off x="9337449" y="1007486"/>
          <a:ext cx="949582" cy="9495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FBF99-4F8F-4F5D-B8EF-51AF105E1959}">
      <dsp:nvSpPr>
        <dsp:cNvPr id="0" name=""/>
        <dsp:cNvSpPr/>
      </dsp:nvSpPr>
      <dsp:spPr>
        <a:xfrm>
          <a:off x="8175097" y="2418542"/>
          <a:ext cx="3274285" cy="16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Increased spread</a:t>
          </a:r>
        </a:p>
      </dsp:txBody>
      <dsp:txXfrm>
        <a:off x="8175097" y="2418542"/>
        <a:ext cx="3274285" cy="16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2410-F824-41E4-B227-C6C821ABA4DB}">
      <dsp:nvSpPr>
        <dsp:cNvPr id="0" name=""/>
        <dsp:cNvSpPr/>
      </dsp:nvSpPr>
      <dsp:spPr>
        <a:xfrm>
          <a:off x="688962" y="14132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00FDA-A0DA-4447-B0F0-EE62AF62EC4A}">
      <dsp:nvSpPr>
        <dsp:cNvPr id="0" name=""/>
        <dsp:cNvSpPr/>
      </dsp:nvSpPr>
      <dsp:spPr>
        <a:xfrm>
          <a:off x="922962" y="164729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B0DA8-E706-40EE-AF04-E24F835EC6E3}">
      <dsp:nvSpPr>
        <dsp:cNvPr id="0" name=""/>
        <dsp:cNvSpPr/>
      </dsp:nvSpPr>
      <dsp:spPr>
        <a:xfrm>
          <a:off x="337962" y="28532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Limited access to treatment </a:t>
          </a:r>
        </a:p>
      </dsp:txBody>
      <dsp:txXfrm>
        <a:off x="337962" y="2853290"/>
        <a:ext cx="1800000" cy="720000"/>
      </dsp:txXfrm>
    </dsp:sp>
    <dsp:sp modelId="{4307DE2B-8288-41D4-BD3B-5E697E3B59CF}">
      <dsp:nvSpPr>
        <dsp:cNvPr id="0" name=""/>
        <dsp:cNvSpPr/>
      </dsp:nvSpPr>
      <dsp:spPr>
        <a:xfrm>
          <a:off x="2803962" y="14132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BC232-6E81-47E2-B2C8-B9621289537B}">
      <dsp:nvSpPr>
        <dsp:cNvPr id="0" name=""/>
        <dsp:cNvSpPr/>
      </dsp:nvSpPr>
      <dsp:spPr>
        <a:xfrm>
          <a:off x="3037962" y="164729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E8CD0-F919-4BB6-BA41-9CD28B3989C4}">
      <dsp:nvSpPr>
        <dsp:cNvPr id="0" name=""/>
        <dsp:cNvSpPr/>
      </dsp:nvSpPr>
      <dsp:spPr>
        <a:xfrm>
          <a:off x="2452962" y="28532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Mental stress and anxiety </a:t>
          </a:r>
        </a:p>
      </dsp:txBody>
      <dsp:txXfrm>
        <a:off x="2452962" y="2853290"/>
        <a:ext cx="1800000" cy="720000"/>
      </dsp:txXfrm>
    </dsp:sp>
    <dsp:sp modelId="{73F56328-7DDA-461C-A1B6-20B1229FC9A7}">
      <dsp:nvSpPr>
        <dsp:cNvPr id="0" name=""/>
        <dsp:cNvSpPr/>
      </dsp:nvSpPr>
      <dsp:spPr>
        <a:xfrm>
          <a:off x="4918962" y="14132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EEA7B-C720-446F-993A-7B33211800A6}">
      <dsp:nvSpPr>
        <dsp:cNvPr id="0" name=""/>
        <dsp:cNvSpPr/>
      </dsp:nvSpPr>
      <dsp:spPr>
        <a:xfrm>
          <a:off x="5152962" y="164729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9A6C8-658E-439D-9D0D-09A35460575F}">
      <dsp:nvSpPr>
        <dsp:cNvPr id="0" name=""/>
        <dsp:cNvSpPr/>
      </dsp:nvSpPr>
      <dsp:spPr>
        <a:xfrm>
          <a:off x="4567962" y="28532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Limited social support</a:t>
          </a:r>
        </a:p>
      </dsp:txBody>
      <dsp:txXfrm>
        <a:off x="4567962" y="2853290"/>
        <a:ext cx="1800000" cy="720000"/>
      </dsp:txXfrm>
    </dsp:sp>
    <dsp:sp modelId="{F1B1FBA6-E7D9-478C-A9E3-64A4B1E23176}">
      <dsp:nvSpPr>
        <dsp:cNvPr id="0" name=""/>
        <dsp:cNvSpPr/>
      </dsp:nvSpPr>
      <dsp:spPr>
        <a:xfrm>
          <a:off x="7033962" y="14132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BD26C-EC1B-45DE-9D41-8A6BCEB4462B}">
      <dsp:nvSpPr>
        <dsp:cNvPr id="0" name=""/>
        <dsp:cNvSpPr/>
      </dsp:nvSpPr>
      <dsp:spPr>
        <a:xfrm>
          <a:off x="7267962" y="164729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1B5E3-8978-412A-98BF-08210D683E71}">
      <dsp:nvSpPr>
        <dsp:cNvPr id="0" name=""/>
        <dsp:cNvSpPr/>
      </dsp:nvSpPr>
      <dsp:spPr>
        <a:xfrm>
          <a:off x="6682962" y="28532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Loneliness/low self esteem</a:t>
          </a:r>
        </a:p>
      </dsp:txBody>
      <dsp:txXfrm>
        <a:off x="6682962" y="2853290"/>
        <a:ext cx="1800000" cy="720000"/>
      </dsp:txXfrm>
    </dsp:sp>
    <dsp:sp modelId="{12A0FD65-51D5-4887-B05F-366E81CDC880}">
      <dsp:nvSpPr>
        <dsp:cNvPr id="0" name=""/>
        <dsp:cNvSpPr/>
      </dsp:nvSpPr>
      <dsp:spPr>
        <a:xfrm>
          <a:off x="9148962" y="14132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DD759-8793-413E-AE8A-E6582C323A29}">
      <dsp:nvSpPr>
        <dsp:cNvPr id="0" name=""/>
        <dsp:cNvSpPr/>
      </dsp:nvSpPr>
      <dsp:spPr>
        <a:xfrm>
          <a:off x="9382962" y="164729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293E1-62BA-4F4A-B3EC-FB0FD57FF1B7}">
      <dsp:nvSpPr>
        <dsp:cNvPr id="0" name=""/>
        <dsp:cNvSpPr/>
      </dsp:nvSpPr>
      <dsp:spPr>
        <a:xfrm>
          <a:off x="8797962" y="28532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Financial Hardship   </a:t>
          </a:r>
        </a:p>
      </dsp:txBody>
      <dsp:txXfrm>
        <a:off x="8797962" y="285329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6595-E9C8-FB4A-8701-B33761F3A5F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C4627-D143-9C4E-A6E0-DD545C31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BFC8-C160-4B52-AEA4-39BF405E7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36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BFC8-C160-4B52-AEA4-39BF405E7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2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BFC8-C160-4B52-AEA4-39BF405E7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11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BFC8-C160-4B52-AEA4-39BF405E7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90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BFC8-C160-4B52-AEA4-39BF405E7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0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BFC8-C160-4B52-AEA4-39BF405E7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5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BFC8-C160-4B52-AEA4-39BF405E7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7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BFC8-C160-4B52-AEA4-39BF405E7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3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BFC8-C160-4B52-AEA4-39BF405E7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41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21B5-A1F2-150B-B824-E08B75CB7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B1346-2601-502E-18EC-CC88EB7B4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9B004-5666-D106-083B-58EA5363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2AB3-5C63-B914-38B2-F92D3C02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03623-981E-5E27-F61F-0486D7AE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5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55FB-AB7B-1FC0-26E4-66512778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5ED76-7C1D-5E2C-5437-4C4DB9703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F7939-10FB-2014-E716-72A8A245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9BC01-47FE-F84E-1796-C19051FA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DB1AA-2F07-DCCB-5F40-FE74DB40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BB7DA-4A51-51A6-CC97-55F8864CA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9C0F4-5D14-1A62-BBBA-9A39308B7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C39B-5444-D285-BF4C-8A067395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CC2B4-35F3-917F-9053-D9566ECA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CD41E-6ED7-9610-2B41-5EC73549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931" y="1309226"/>
            <a:ext cx="5547418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0006E-EAFB-740D-74AB-3CFF05159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931" y="3696826"/>
            <a:ext cx="5547418" cy="854304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Presenter's Name</a:t>
            </a:r>
          </a:p>
          <a:p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0537F-E081-F0AC-2041-7DE8336E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2832" y="5648217"/>
            <a:ext cx="3107094" cy="727886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FF161F7-E927-A193-5C32-9381B64D15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9642" y="373037"/>
            <a:ext cx="5348303" cy="6258693"/>
          </a:xfrm>
          <a:custGeom>
            <a:avLst/>
            <a:gdLst>
              <a:gd name="connsiteX0" fmla="*/ 2022567 w 4045139"/>
              <a:gd name="connsiteY0" fmla="*/ 0 h 4930937"/>
              <a:gd name="connsiteX1" fmla="*/ 3430667 w 4045139"/>
              <a:gd name="connsiteY1" fmla="*/ 559881 h 4930937"/>
              <a:gd name="connsiteX2" fmla="*/ 4045139 w 4045139"/>
              <a:gd name="connsiteY2" fmla="*/ 1465488 h 4930937"/>
              <a:gd name="connsiteX3" fmla="*/ 4045139 w 4045139"/>
              <a:gd name="connsiteY3" fmla="*/ 4930937 h 4930937"/>
              <a:gd name="connsiteX4" fmla="*/ 0 w 4045139"/>
              <a:gd name="connsiteY4" fmla="*/ 4930937 h 4930937"/>
              <a:gd name="connsiteX5" fmla="*/ 0 w 4045139"/>
              <a:gd name="connsiteY5" fmla="*/ 1464615 h 4930937"/>
              <a:gd name="connsiteX6" fmla="*/ 613768 w 4045139"/>
              <a:gd name="connsiteY6" fmla="*/ 560058 h 493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5139" h="4930937">
                <a:moveTo>
                  <a:pt x="2022567" y="0"/>
                </a:moveTo>
                <a:lnTo>
                  <a:pt x="3430667" y="559881"/>
                </a:lnTo>
                <a:cubicBezTo>
                  <a:pt x="3801591" y="707376"/>
                  <a:pt x="4045139" y="1066224"/>
                  <a:pt x="4045139" y="1465488"/>
                </a:cubicBezTo>
                <a:lnTo>
                  <a:pt x="4045139" y="4930937"/>
                </a:lnTo>
                <a:lnTo>
                  <a:pt x="0" y="4930937"/>
                </a:lnTo>
                <a:lnTo>
                  <a:pt x="0" y="1464615"/>
                </a:lnTo>
                <a:cubicBezTo>
                  <a:pt x="0" y="1065874"/>
                  <a:pt x="243199" y="707376"/>
                  <a:pt x="613768" y="560058"/>
                </a:cubicBezTo>
                <a:close/>
              </a:path>
            </a:pathLst>
          </a:custGeom>
          <a:solidFill>
            <a:srgbClr val="CEB887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CBC31C-E5C7-6BE8-77FD-B4ECC5F62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2832" y="5648217"/>
            <a:ext cx="3107094" cy="7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E3212E-0FE7-69AF-0539-C55771922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517" y="365125"/>
            <a:ext cx="6852365" cy="48577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717C55-5D16-5042-8EA9-2CEA0660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516" y="1143000"/>
            <a:ext cx="6852366" cy="503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BF05B1-0338-0D74-4E5F-03CAEC4E0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8438" y="0"/>
            <a:ext cx="437356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F93C0C8-3FD1-C34D-5026-5070AED00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555" y="6271591"/>
            <a:ext cx="2417532" cy="566345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6399F54B-9969-5F4E-5C5C-069D51249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555" y="6271591"/>
            <a:ext cx="2417532" cy="5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8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4417" y="433388"/>
            <a:ext cx="10945283" cy="461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4417" y="1227138"/>
            <a:ext cx="10945283" cy="460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3677B16F-A633-8C38-6BE4-7962EC059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555" y="6271591"/>
            <a:ext cx="2417532" cy="566345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6557CC08-DD04-8815-A9C2-0AECAFCF7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555" y="6271591"/>
            <a:ext cx="2417532" cy="5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2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7243-2BE0-4B31-2990-E840893E8B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0866" y="313028"/>
            <a:ext cx="511498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A23F0F9-AFED-210F-466C-05AC14EF9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774" y="520428"/>
            <a:ext cx="5412362" cy="6337571"/>
          </a:xfrm>
          <a:custGeom>
            <a:avLst/>
            <a:gdLst>
              <a:gd name="connsiteX0" fmla="*/ 2022567 w 4045139"/>
              <a:gd name="connsiteY0" fmla="*/ 0 h 4930937"/>
              <a:gd name="connsiteX1" fmla="*/ 3430667 w 4045139"/>
              <a:gd name="connsiteY1" fmla="*/ 559881 h 4930937"/>
              <a:gd name="connsiteX2" fmla="*/ 4045139 w 4045139"/>
              <a:gd name="connsiteY2" fmla="*/ 1465488 h 4930937"/>
              <a:gd name="connsiteX3" fmla="*/ 4045139 w 4045139"/>
              <a:gd name="connsiteY3" fmla="*/ 4930937 h 4930937"/>
              <a:gd name="connsiteX4" fmla="*/ 0 w 4045139"/>
              <a:gd name="connsiteY4" fmla="*/ 4930937 h 4930937"/>
              <a:gd name="connsiteX5" fmla="*/ 0 w 4045139"/>
              <a:gd name="connsiteY5" fmla="*/ 1464615 h 4930937"/>
              <a:gd name="connsiteX6" fmla="*/ 613768 w 4045139"/>
              <a:gd name="connsiteY6" fmla="*/ 560058 h 493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5139" h="4930937">
                <a:moveTo>
                  <a:pt x="2022567" y="0"/>
                </a:moveTo>
                <a:lnTo>
                  <a:pt x="3430667" y="559881"/>
                </a:lnTo>
                <a:cubicBezTo>
                  <a:pt x="3801591" y="707376"/>
                  <a:pt x="4045139" y="1066224"/>
                  <a:pt x="4045139" y="1465488"/>
                </a:cubicBezTo>
                <a:lnTo>
                  <a:pt x="4045139" y="4930937"/>
                </a:lnTo>
                <a:lnTo>
                  <a:pt x="0" y="4930937"/>
                </a:lnTo>
                <a:lnTo>
                  <a:pt x="0" y="1464615"/>
                </a:lnTo>
                <a:cubicBezTo>
                  <a:pt x="0" y="1065874"/>
                  <a:pt x="243199" y="707376"/>
                  <a:pt x="613768" y="560058"/>
                </a:cubicBezTo>
                <a:close/>
              </a:path>
            </a:pathLst>
          </a:custGeom>
          <a:solidFill>
            <a:srgbClr val="CEB887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A89EB2-259B-3FAA-3AB7-203C00C2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866" y="2872234"/>
            <a:ext cx="5114983" cy="35300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C450C54-0839-6B9E-960C-6CF8431EA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2010" y="6271591"/>
            <a:ext cx="2417532" cy="56634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8FAA5B82-A913-82F2-6C3A-D19E52910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2010" y="6271591"/>
            <a:ext cx="2417532" cy="5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4CED-C5B7-10C0-38C6-7AF1220E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F8BE-BFEF-5C20-0327-CBC32BE4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9FEE8-19CD-A33A-1E66-5E19B919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C7B4C-CA73-421E-3E15-F153ACE6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51E4B-EA18-F042-147A-768925EF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BADA-2D09-EF5C-162A-B8A38F2D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2698E-F520-5DF9-87DF-E949BFE3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1C3A4-041C-0C04-8DB7-351B8801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3EA0-8BDC-4F5E-D275-0FCBDD8F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B322A-1AD4-4061-D5F6-8A26B320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4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8A9-ED35-882E-ED93-195FE509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D6EB-5F2C-ECDD-0B72-8CCA2F8C5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95B78-838A-CA8B-250A-78C69D08F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DED80-2A91-D08C-ED3E-3FFACE97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0233-7B1E-C70B-FADF-83D5F36C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5D018-4343-8DA7-DE0B-85CB1CDF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4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A2E0-217D-F828-9CF8-1FAAF906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485B6-42E6-C005-6F1B-E406C6BD3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36081-2A84-C860-95CA-1F23E2F8E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5EFDC-E32B-7605-D470-2F33595EB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72615-3523-A309-5B9A-51C9EE7D3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59B57-F18D-CE8D-6E5A-7F4EE237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5F871-F836-25DC-6B59-BA5D6BEA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B8033-2907-B861-C2BC-C1AEF3F1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320A-1117-E089-ECC8-BADD49FD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E6E18-30AA-C4A5-108A-9243594E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1ADFC-7094-E352-30CF-AF7D7CDA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A8ECB-5826-5F45-C2E4-823DBAD7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30132-5643-2F75-7D57-21E06526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2DC78-DF39-EB35-C321-185BBE71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CF6CB-9E41-B539-C5C1-3A168DD1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3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26D6-71BA-B870-E027-4583568C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1E7F7-9317-67FA-EBC0-15288A8C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702A9-0D8D-8EDB-E56D-A75CCC576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45208-2204-F6A5-9CB6-3AF52673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8249-54E9-11E3-9699-B76329C0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0C300-87F0-917D-9595-FEEA2F7E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0562-F8D1-C868-E9DC-274FF694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7E445-D212-07F1-5738-D3F639744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A7B8D-3DB1-373C-0C9A-A185A0B22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4780C-C25E-7226-881C-44116F22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0D3FA-ABB5-54F4-33AE-0B3C64E5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12EB5-1863-0230-2660-8304E604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1593D-6E6E-D9B6-814F-1E82D26E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94C04-A624-1110-05F3-49C16BCEB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DDAAB-0905-6AA7-70DA-4FDD3EBF0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56E167-6EF6-F344-8054-1CA7D8EBE161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87807-D1EA-A9B4-E734-D859D2125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9E7D5-B99B-4F0F-693F-ECF150F5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17A2C3-2BFE-2B47-A251-6B64C5BB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8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ursing.fsu.edu/faculty-staff/chengdong-li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2.jpg"/><Relationship Id="rId12" Type="http://schemas.openxmlformats.org/officeDocument/2006/relationships/hyperlink" Target="https://nursing.fsu.edu/faculty-staff/hongyu-mia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4.jpg"/><Relationship Id="rId5" Type="http://schemas.openxmlformats.org/officeDocument/2006/relationships/hyperlink" Target="https://nursing.fsu.edu/faculty-staff/jing-wang" TargetMode="External"/><Relationship Id="rId10" Type="http://schemas.openxmlformats.org/officeDocument/2006/relationships/hyperlink" Target="https://nursing.fsu.edu/faculty-staff/setor-sorkpor" TargetMode="External"/><Relationship Id="rId4" Type="http://schemas.openxmlformats.org/officeDocument/2006/relationships/image" Target="../media/image30.jp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2F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9050" tIns="9525" rIns="19050" bIns="95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54"/>
            <a:endParaRPr lang="en-US" sz="18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Parallelogram 38"/>
          <p:cNvSpPr/>
          <p:nvPr/>
        </p:nvSpPr>
        <p:spPr>
          <a:xfrm>
            <a:off x="7556666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algn="ctr" defTabSz="914454"/>
            <a:endParaRPr lang="en-US" sz="18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4651541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algn="ctr" defTabSz="914454"/>
            <a:endParaRPr lang="en-US" sz="18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Parallelogram 39"/>
          <p:cNvSpPr/>
          <p:nvPr/>
        </p:nvSpPr>
        <p:spPr>
          <a:xfrm>
            <a:off x="1794041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algn="ctr" defTabSz="914454"/>
            <a:endParaRPr lang="en-US" sz="18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2248"/>
            <a:ext cx="12192000" cy="6858000"/>
          </a:xfrm>
          <a:prstGeom prst="rect">
            <a:avLst/>
          </a:prstGeom>
          <a:gradFill>
            <a:gsLst>
              <a:gs pos="14167">
                <a:srgbClr val="B64862">
                  <a:alpha val="0"/>
                </a:srgbClr>
              </a:gs>
              <a:gs pos="64590">
                <a:srgbClr val="973B52">
                  <a:alpha val="26000"/>
                </a:srgbClr>
              </a:gs>
              <a:gs pos="63000">
                <a:srgbClr val="9B3D54"/>
              </a:gs>
              <a:gs pos="31000">
                <a:srgbClr val="B64862">
                  <a:alpha val="20000"/>
                </a:srgbClr>
              </a:gs>
              <a:gs pos="93000">
                <a:srgbClr val="4B1D2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algn="ctr" defTabSz="914454"/>
            <a:endParaRPr lang="en-US" sz="18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5549"/>
            <a:ext cx="12192000" cy="1285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55700" dist="495300" dir="4620000" sx="103000" sy="103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algn="ctr" defTabSz="914454"/>
            <a:endParaRPr lang="en-US" sz="183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2833" y="6327199"/>
            <a:ext cx="8588375" cy="391197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54"/>
            <a:r>
              <a:rPr lang="en-US" sz="241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Graduate School | Florida State University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3225" y="5866824"/>
            <a:ext cx="8588375" cy="391197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54"/>
            <a:r>
              <a:rPr lang="en-US" sz="241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Office of Postdoctoral Affairs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84925" y="2256477"/>
            <a:ext cx="8989834" cy="2699522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</a:bodyPr>
          <a:lstStyle/>
          <a:p>
            <a:pPr defTabSz="914454"/>
            <a:r>
              <a:rPr lang="en-US" sz="5400" b="1" dirty="0">
                <a:solidFill>
                  <a:prstClr val="white"/>
                </a:solidFill>
                <a:latin typeface="Adobe Caslon Pro" pitchFamily="18" charset="0"/>
              </a:rPr>
              <a:t>Buna Bhandari</a:t>
            </a:r>
          </a:p>
          <a:p>
            <a:pPr defTabSz="914454"/>
            <a:r>
              <a:rPr lang="en-US" sz="3667" dirty="0">
                <a:solidFill>
                  <a:prstClr val="white"/>
                </a:solidFill>
                <a:latin typeface="Adobe Caslon Pro" pitchFamily="18" charset="0"/>
              </a:rPr>
              <a:t>College of Nursing</a:t>
            </a:r>
          </a:p>
          <a:p>
            <a:pPr defTabSz="914454"/>
            <a:endParaRPr lang="en-US" sz="2800" i="1" dirty="0">
              <a:solidFill>
                <a:prstClr val="white"/>
              </a:solidFill>
              <a:latin typeface="Adobe Caslon Pro" panose="0205050205050A020403"/>
              <a:ea typeface="Calibri" panose="020F0502020204030204" pitchFamily="34" charset="0"/>
            </a:endParaRPr>
          </a:p>
          <a:p>
            <a:pPr defTabSz="914454"/>
            <a:r>
              <a:rPr lang="en-US" sz="2800" i="1" dirty="0">
                <a:solidFill>
                  <a:prstClr val="white"/>
                </a:solidFill>
                <a:latin typeface="Adobe Caslon Pro" panose="0205050205050A020403"/>
                <a:ea typeface="Calibri" panose="020F0502020204030204" pitchFamily="34" charset="0"/>
              </a:rPr>
              <a:t>Isolation within Isolation:  Unmasking COVID-19 Stigma</a:t>
            </a:r>
          </a:p>
          <a:p>
            <a:pPr defTabSz="914454"/>
            <a:endParaRPr lang="en-US" sz="2750" i="1" dirty="0">
              <a:solidFill>
                <a:prstClr val="white"/>
              </a:solidFill>
              <a:latin typeface="Adobe Caslon Pro" pitchFamily="18" charset="0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7F8DBEF-A799-4E65-9064-0E6CC1551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41" y="-46768"/>
            <a:ext cx="2067052" cy="1285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DD03B7-6C44-15B1-F225-D3AE98B4F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181" y="-15549"/>
            <a:ext cx="2215178" cy="1253799"/>
          </a:xfrm>
          <a:prstGeom prst="rect">
            <a:avLst/>
          </a:prstGeom>
          <a:effectLst>
            <a:outerShdw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23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F94B1F-0EC4-9637-F3A2-7CD702FE24B5}"/>
              </a:ext>
            </a:extLst>
          </p:cNvPr>
          <p:cNvSpPr txBox="1">
            <a:spLocks/>
          </p:cNvSpPr>
          <p:nvPr/>
        </p:nvSpPr>
        <p:spPr>
          <a:xfrm>
            <a:off x="4397321" y="128208"/>
            <a:ext cx="4088171" cy="589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1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 SemiBold" pitchFamily="2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B822F7C-5E17-64BC-B051-3AD0C1681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95267" y="804706"/>
            <a:ext cx="1767591" cy="1714832"/>
          </a:xfrm>
          <a:prstGeom prst="rect">
            <a:avLst/>
          </a:prstGeom>
          <a:noFill/>
        </p:spPr>
      </p:pic>
      <p:pic>
        <p:nvPicPr>
          <p:cNvPr id="18" name="Picture 17" descr="A person wearing a blue suit and pearl necklace&#10;&#10;Description automatically generated">
            <a:extLst>
              <a:ext uri="{FF2B5EF4-FFF2-40B4-BE49-F238E27FC236}">
                <a16:creationId xmlns:a16="http://schemas.microsoft.com/office/drawing/2014/main" id="{E9D0F455-87C9-BBF9-6710-5005ACD1E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117" y="958630"/>
            <a:ext cx="1427367" cy="1427367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A83BB2D-E645-1FEC-1E08-3BEB29BE131F}"/>
              </a:ext>
            </a:extLst>
          </p:cNvPr>
          <p:cNvSpPr txBox="1">
            <a:spLocks/>
          </p:cNvSpPr>
          <p:nvPr/>
        </p:nvSpPr>
        <p:spPr>
          <a:xfrm>
            <a:off x="3452111" y="2424776"/>
            <a:ext cx="1691051" cy="321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Jing Wang</a:t>
            </a:r>
            <a:endParaRPr kumimoji="0" lang="en-US" sz="1000" b="0" i="0" u="none" strike="noStrike" kern="12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5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Dean and Professor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5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PhD, MPH, RN, FAAN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9BBF3-3AAA-304C-9E1A-8FFDC037769C}"/>
              </a:ext>
            </a:extLst>
          </p:cNvPr>
          <p:cNvSpPr txBox="1"/>
          <p:nvPr/>
        </p:nvSpPr>
        <p:spPr>
          <a:xfrm>
            <a:off x="5148525" y="2505806"/>
            <a:ext cx="15988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Postdoctoral scholar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Postdoctoral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Scholar,PhD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0BF69-3D7D-2143-B260-FA98FD3DD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162" y="994693"/>
            <a:ext cx="1507301" cy="1391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36CDCD-B347-DF4F-9450-8459FE92887D}"/>
              </a:ext>
            </a:extLst>
          </p:cNvPr>
          <p:cNvSpPr/>
          <p:nvPr/>
        </p:nvSpPr>
        <p:spPr>
          <a:xfrm>
            <a:off x="2862858" y="3107830"/>
            <a:ext cx="91607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Study collaborators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Poshan Thapa, PhD,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McGill University, Quebec, Canada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Prof Archana Shrestha, PhD,  Kathmandu University, Dhulikhel Hospital, Nepal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Mr Rajiv Karn, MPH, Biratnagar Eye Hospital, Nepal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Mr Haider Ali, MPH, Biratnagar Metropolitan City, Nepal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Mr Amit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Timilsina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MPH, IPAS, Nepal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Prof Ashley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Hagaman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PhD, Yale School of Public Health, USA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Funding support: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Nepal Health Research Council, Provincial Research Grant, 2020</a:t>
            </a:r>
          </a:p>
        </p:txBody>
      </p:sp>
      <p:pic>
        <p:nvPicPr>
          <p:cNvPr id="10" name="Picture 9" descr="A person with dark hair wearing a blue shirt&#10;&#10;Description automatically generated">
            <a:extLst>
              <a:ext uri="{FF2B5EF4-FFF2-40B4-BE49-F238E27FC236}">
                <a16:creationId xmlns:a16="http://schemas.microsoft.com/office/drawing/2014/main" id="{681177A0-E133-1C40-B66D-2A41305C2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6159" y="992632"/>
            <a:ext cx="1427367" cy="1427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67A857-D613-9A48-88A2-6A66A3BECBF9}"/>
              </a:ext>
            </a:extLst>
          </p:cNvPr>
          <p:cNvSpPr txBox="1"/>
          <p:nvPr/>
        </p:nvSpPr>
        <p:spPr>
          <a:xfrm>
            <a:off x="8608571" y="2585727"/>
            <a:ext cx="14273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Chengdong Li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Scientist, PhD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A person in a suit and tie&#10;&#10;Description automatically generated">
            <a:extLst>
              <a:ext uri="{FF2B5EF4-FFF2-40B4-BE49-F238E27FC236}">
                <a16:creationId xmlns:a16="http://schemas.microsoft.com/office/drawing/2014/main" id="{D100FEC7-6195-1647-AD3D-DFADBD3C03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9257" y="992632"/>
            <a:ext cx="1427367" cy="1477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90F7D2-E2C7-4D45-995A-B4363D3FE385}"/>
              </a:ext>
            </a:extLst>
          </p:cNvPr>
          <p:cNvSpPr txBox="1"/>
          <p:nvPr/>
        </p:nvSpPr>
        <p:spPr>
          <a:xfrm>
            <a:off x="10030469" y="2595238"/>
            <a:ext cx="17802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Setor Kofi Sorkpor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Assistant Professor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PhD, MPH, MSN, RN</a:t>
            </a:r>
          </a:p>
        </p:txBody>
      </p:sp>
      <p:pic>
        <p:nvPicPr>
          <p:cNvPr id="15" name="Picture 14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881FE9F2-C200-CF47-8AEA-FE53EF38A4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3066" y="1001415"/>
            <a:ext cx="1427367" cy="14273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EF8043-D86B-3B4A-9B5A-0586BA56A13D}"/>
              </a:ext>
            </a:extLst>
          </p:cNvPr>
          <p:cNvSpPr txBox="1"/>
          <p:nvPr/>
        </p:nvSpPr>
        <p:spPr>
          <a:xfrm>
            <a:off x="6741358" y="2528967"/>
            <a:ext cx="1938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Hongyu Miao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Professor,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PhD</a:t>
            </a:r>
          </a:p>
        </p:txBody>
      </p:sp>
    </p:spTree>
    <p:extLst>
      <p:ext uri="{BB962C8B-B14F-4D97-AF65-F5344CB8AC3E}">
        <p14:creationId xmlns:p14="http://schemas.microsoft.com/office/powerpoint/2010/main" val="333215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B19347-AED7-B285-BAE3-764F3EC82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21" y="151005"/>
            <a:ext cx="5527069" cy="5161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70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CEF6-A614-3562-3AE2-0539F054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"/>
            <a:ext cx="8346557" cy="485775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latin typeface="+mj-lt"/>
              </a:rPr>
              <a:t>Unseen burden of 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0747-CC24-FE04-5CF8-45BF43892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485785"/>
            <a:ext cx="7438610" cy="51523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“Negative attitudes and discrimination toward individuals” 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r>
              <a:rPr lang="en-GB" sz="2800" dirty="0"/>
              <a:t>Pooled estimated prevalence of 34%, stigma related to infectious diseases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en-US" sz="1600" i="1" dirty="0"/>
              <a:t>(Yuan, K. et al, 2022)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BB0A5-6796-EFFA-A4A4-A63DC49EF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8346558" y="0"/>
            <a:ext cx="3845441" cy="4827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EDCD-BDC1-01B7-0E97-A3058307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69271" cy="94539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b">
            <a:normAutofit fontScale="90000"/>
          </a:bodyPr>
          <a:lstStyle/>
          <a:p>
            <a:pPr algn="ctr"/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Stigma Matters: Here’s Why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3FF69A-9437-370C-E6C9-293E947B7B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717" y="945397"/>
          <a:ext cx="11725836" cy="509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BE6EB9B-E545-C14C-8D5E-C92C1830C8ED}"/>
              </a:ext>
            </a:extLst>
          </p:cNvPr>
          <p:cNvSpPr/>
          <p:nvPr/>
        </p:nvSpPr>
        <p:spPr>
          <a:xfrm>
            <a:off x="7650399" y="6297046"/>
            <a:ext cx="1605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Logie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C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et.al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 2015</a:t>
            </a:r>
          </a:p>
        </p:txBody>
      </p:sp>
    </p:spTree>
    <p:extLst>
      <p:ext uri="{BB962C8B-B14F-4D97-AF65-F5344CB8AC3E}">
        <p14:creationId xmlns:p14="http://schemas.microsoft.com/office/powerpoint/2010/main" val="24909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A4AEBFD8-88AA-429E-8EC7-9359CE9CA23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0153" y="966301"/>
            <a:ext cx="10972800" cy="293893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endParaRPr lang="en-AU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AU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5364" name="Slide Number Placeholder 2">
            <a:extLst>
              <a:ext uri="{FF2B5EF4-FFF2-40B4-BE49-F238E27FC236}">
                <a16:creationId xmlns:a16="http://schemas.microsoft.com/office/drawing/2014/main" id="{972C0960-8F99-4783-9062-FD8BF278A1E7}"/>
              </a:ext>
            </a:extLst>
          </p:cNvPr>
          <p:cNvSpPr txBox="1">
            <a:spLocks/>
          </p:cNvSpPr>
          <p:nvPr/>
        </p:nvSpPr>
        <p:spPr bwMode="auto">
          <a:xfrm>
            <a:off x="1992314" y="6446838"/>
            <a:ext cx="720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9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ts val="600"/>
              </a:spcBef>
              <a:buFont typeface="Lucida Grande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D93DE-AB94-4F36-B73E-8A2F98EA26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28976D-786C-1C43-9BF9-EE95150FC47B}"/>
              </a:ext>
            </a:extLst>
          </p:cNvPr>
          <p:cNvGrpSpPr/>
          <p:nvPr/>
        </p:nvGrpSpPr>
        <p:grpSpPr>
          <a:xfrm>
            <a:off x="428625" y="1163469"/>
            <a:ext cx="11763375" cy="5192852"/>
            <a:chOff x="155121" y="4736592"/>
            <a:chExt cx="13661463" cy="3460855"/>
          </a:xfrm>
          <a:solidFill>
            <a:srgbClr val="00B0F0">
              <a:alpha val="45882"/>
            </a:srgbClr>
          </a:solidFill>
        </p:grpSpPr>
        <p:pic>
          <p:nvPicPr>
            <p:cNvPr id="6" name="Image 2" descr="preencoded.png">
              <a:extLst>
                <a:ext uri="{FF2B5EF4-FFF2-40B4-BE49-F238E27FC236}">
                  <a16:creationId xmlns:a16="http://schemas.microsoft.com/office/drawing/2014/main" id="{19668A85-FB76-7947-844E-83E5A2A6E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105" y="4736592"/>
              <a:ext cx="12984479" cy="36576"/>
            </a:xfrm>
            <a:prstGeom prst="rect">
              <a:avLst/>
            </a:prstGeom>
            <a:grpFill/>
          </p:spPr>
        </p:pic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E59C5531-F769-FF4C-98F2-3749329E3EE3}"/>
                </a:ext>
              </a:extLst>
            </p:cNvPr>
            <p:cNvSpPr/>
            <p:nvPr/>
          </p:nvSpPr>
          <p:spPr>
            <a:xfrm>
              <a:off x="155121" y="4880156"/>
              <a:ext cx="2894157" cy="1447078"/>
            </a:xfrm>
            <a:custGeom>
              <a:avLst/>
              <a:gdLst>
                <a:gd name="connsiteX0" fmla="*/ 0 w 2894157"/>
                <a:gd name="connsiteY0" fmla="*/ 144708 h 1447078"/>
                <a:gd name="connsiteX1" fmla="*/ 144708 w 2894157"/>
                <a:gd name="connsiteY1" fmla="*/ 0 h 1447078"/>
                <a:gd name="connsiteX2" fmla="*/ 2749449 w 2894157"/>
                <a:gd name="connsiteY2" fmla="*/ 0 h 1447078"/>
                <a:gd name="connsiteX3" fmla="*/ 2894157 w 2894157"/>
                <a:gd name="connsiteY3" fmla="*/ 144708 h 1447078"/>
                <a:gd name="connsiteX4" fmla="*/ 2894157 w 2894157"/>
                <a:gd name="connsiteY4" fmla="*/ 1302370 h 1447078"/>
                <a:gd name="connsiteX5" fmla="*/ 2749449 w 2894157"/>
                <a:gd name="connsiteY5" fmla="*/ 1447078 h 1447078"/>
                <a:gd name="connsiteX6" fmla="*/ 144708 w 2894157"/>
                <a:gd name="connsiteY6" fmla="*/ 1447078 h 1447078"/>
                <a:gd name="connsiteX7" fmla="*/ 0 w 2894157"/>
                <a:gd name="connsiteY7" fmla="*/ 1302370 h 1447078"/>
                <a:gd name="connsiteX8" fmla="*/ 0 w 2894157"/>
                <a:gd name="connsiteY8" fmla="*/ 144708 h 14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4157" h="1447078">
                  <a:moveTo>
                    <a:pt x="0" y="144708"/>
                  </a:moveTo>
                  <a:cubicBezTo>
                    <a:pt x="0" y="64788"/>
                    <a:pt x="64788" y="0"/>
                    <a:pt x="144708" y="0"/>
                  </a:cubicBezTo>
                  <a:lnTo>
                    <a:pt x="2749449" y="0"/>
                  </a:lnTo>
                  <a:cubicBezTo>
                    <a:pt x="2829369" y="0"/>
                    <a:pt x="2894157" y="64788"/>
                    <a:pt x="2894157" y="144708"/>
                  </a:cubicBezTo>
                  <a:lnTo>
                    <a:pt x="2894157" y="1302370"/>
                  </a:lnTo>
                  <a:cubicBezTo>
                    <a:pt x="2894157" y="1382290"/>
                    <a:pt x="2829369" y="1447078"/>
                    <a:pt x="2749449" y="1447078"/>
                  </a:cubicBezTo>
                  <a:lnTo>
                    <a:pt x="144708" y="1447078"/>
                  </a:lnTo>
                  <a:cubicBezTo>
                    <a:pt x="64788" y="1447078"/>
                    <a:pt x="0" y="1382290"/>
                    <a:pt x="0" y="1302370"/>
                  </a:cubicBezTo>
                  <a:lnTo>
                    <a:pt x="0" y="144708"/>
                  </a:lnTo>
                  <a:close/>
                </a:path>
              </a:pathLst>
            </a:cu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069" tIns="56486" rIns="67069" bIns="56486" numCol="1" spcCol="1270" anchor="ctr" anchorCtr="0">
              <a:noAutofit/>
            </a:bodyPr>
            <a:lstStyle/>
            <a:p>
              <a:pPr marL="0" marR="0" lvl="0" indent="0" algn="ctr" defTabSz="74080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Method</a:t>
              </a: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BD23DF43-8529-754A-B082-92159239F864}"/>
                </a:ext>
              </a:extLst>
            </p:cNvPr>
            <p:cNvSpPr/>
            <p:nvPr/>
          </p:nvSpPr>
          <p:spPr>
            <a:xfrm>
              <a:off x="444536" y="6327235"/>
              <a:ext cx="289415" cy="10853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85309"/>
                  </a:lnTo>
                  <a:lnTo>
                    <a:pt x="289415" y="1085309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DD6D2248-D032-854B-A36A-7A46447FE09B}"/>
                </a:ext>
              </a:extLst>
            </p:cNvPr>
            <p:cNvSpPr/>
            <p:nvPr/>
          </p:nvSpPr>
          <p:spPr>
            <a:xfrm>
              <a:off x="733952" y="6750369"/>
              <a:ext cx="2391166" cy="1447078"/>
            </a:xfrm>
            <a:custGeom>
              <a:avLst/>
              <a:gdLst>
                <a:gd name="connsiteX0" fmla="*/ 0 w 2315326"/>
                <a:gd name="connsiteY0" fmla="*/ 144708 h 1447078"/>
                <a:gd name="connsiteX1" fmla="*/ 144708 w 2315326"/>
                <a:gd name="connsiteY1" fmla="*/ 0 h 1447078"/>
                <a:gd name="connsiteX2" fmla="*/ 2170618 w 2315326"/>
                <a:gd name="connsiteY2" fmla="*/ 0 h 1447078"/>
                <a:gd name="connsiteX3" fmla="*/ 2315326 w 2315326"/>
                <a:gd name="connsiteY3" fmla="*/ 144708 h 1447078"/>
                <a:gd name="connsiteX4" fmla="*/ 2315326 w 2315326"/>
                <a:gd name="connsiteY4" fmla="*/ 1302370 h 1447078"/>
                <a:gd name="connsiteX5" fmla="*/ 2170618 w 2315326"/>
                <a:gd name="connsiteY5" fmla="*/ 1447078 h 1447078"/>
                <a:gd name="connsiteX6" fmla="*/ 144708 w 2315326"/>
                <a:gd name="connsiteY6" fmla="*/ 1447078 h 1447078"/>
                <a:gd name="connsiteX7" fmla="*/ 0 w 2315326"/>
                <a:gd name="connsiteY7" fmla="*/ 1302370 h 1447078"/>
                <a:gd name="connsiteX8" fmla="*/ 0 w 2315326"/>
                <a:gd name="connsiteY8" fmla="*/ 144708 h 14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326" h="1447078">
                  <a:moveTo>
                    <a:pt x="0" y="144708"/>
                  </a:moveTo>
                  <a:cubicBezTo>
                    <a:pt x="0" y="64788"/>
                    <a:pt x="64788" y="0"/>
                    <a:pt x="144708" y="0"/>
                  </a:cubicBezTo>
                  <a:lnTo>
                    <a:pt x="2170618" y="0"/>
                  </a:lnTo>
                  <a:cubicBezTo>
                    <a:pt x="2250538" y="0"/>
                    <a:pt x="2315326" y="64788"/>
                    <a:pt x="2315326" y="144708"/>
                  </a:cubicBezTo>
                  <a:lnTo>
                    <a:pt x="2315326" y="1302370"/>
                  </a:lnTo>
                  <a:cubicBezTo>
                    <a:pt x="2315326" y="1382290"/>
                    <a:pt x="2250538" y="1447078"/>
                    <a:pt x="2170618" y="1447078"/>
                  </a:cubicBezTo>
                  <a:lnTo>
                    <a:pt x="144708" y="1447078"/>
                  </a:lnTo>
                  <a:cubicBezTo>
                    <a:pt x="64788" y="1447078"/>
                    <a:pt x="0" y="1382290"/>
                    <a:pt x="0" y="1302370"/>
                  </a:cubicBezTo>
                  <a:lnTo>
                    <a:pt x="0" y="144708"/>
                  </a:lnTo>
                  <a:close/>
                </a:path>
              </a:pathLst>
            </a:custGeom>
            <a:grp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544" tIns="50136" rIns="57544" bIns="50136" numCol="1" spcCol="1270" anchor="ctr" anchorCtr="0">
              <a:noAutofit/>
            </a:bodyPr>
            <a:lstStyle/>
            <a:p>
              <a:pPr marL="0" marR="0" lvl="0" indent="0" algn="ctr" defTabSz="5185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Mixed method Research</a:t>
              </a:r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F1A27169-9B24-BE45-BFAB-620DA8A3C421}"/>
                </a:ext>
              </a:extLst>
            </p:cNvPr>
            <p:cNvSpPr/>
            <p:nvPr/>
          </p:nvSpPr>
          <p:spPr>
            <a:xfrm>
              <a:off x="3125118" y="4880156"/>
              <a:ext cx="2894157" cy="1447078"/>
            </a:xfrm>
            <a:custGeom>
              <a:avLst/>
              <a:gdLst>
                <a:gd name="connsiteX0" fmla="*/ 0 w 2894157"/>
                <a:gd name="connsiteY0" fmla="*/ 144708 h 1447078"/>
                <a:gd name="connsiteX1" fmla="*/ 144708 w 2894157"/>
                <a:gd name="connsiteY1" fmla="*/ 0 h 1447078"/>
                <a:gd name="connsiteX2" fmla="*/ 2749449 w 2894157"/>
                <a:gd name="connsiteY2" fmla="*/ 0 h 1447078"/>
                <a:gd name="connsiteX3" fmla="*/ 2894157 w 2894157"/>
                <a:gd name="connsiteY3" fmla="*/ 144708 h 1447078"/>
                <a:gd name="connsiteX4" fmla="*/ 2894157 w 2894157"/>
                <a:gd name="connsiteY4" fmla="*/ 1302370 h 1447078"/>
                <a:gd name="connsiteX5" fmla="*/ 2749449 w 2894157"/>
                <a:gd name="connsiteY5" fmla="*/ 1447078 h 1447078"/>
                <a:gd name="connsiteX6" fmla="*/ 144708 w 2894157"/>
                <a:gd name="connsiteY6" fmla="*/ 1447078 h 1447078"/>
                <a:gd name="connsiteX7" fmla="*/ 0 w 2894157"/>
                <a:gd name="connsiteY7" fmla="*/ 1302370 h 1447078"/>
                <a:gd name="connsiteX8" fmla="*/ 0 w 2894157"/>
                <a:gd name="connsiteY8" fmla="*/ 144708 h 14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4157" h="1447078">
                  <a:moveTo>
                    <a:pt x="0" y="144708"/>
                  </a:moveTo>
                  <a:cubicBezTo>
                    <a:pt x="0" y="64788"/>
                    <a:pt x="64788" y="0"/>
                    <a:pt x="144708" y="0"/>
                  </a:cubicBezTo>
                  <a:lnTo>
                    <a:pt x="2749449" y="0"/>
                  </a:lnTo>
                  <a:cubicBezTo>
                    <a:pt x="2829369" y="0"/>
                    <a:pt x="2894157" y="64788"/>
                    <a:pt x="2894157" y="144708"/>
                  </a:cubicBezTo>
                  <a:lnTo>
                    <a:pt x="2894157" y="1302370"/>
                  </a:lnTo>
                  <a:cubicBezTo>
                    <a:pt x="2894157" y="1382290"/>
                    <a:pt x="2829369" y="1447078"/>
                    <a:pt x="2749449" y="1447078"/>
                  </a:cubicBezTo>
                  <a:lnTo>
                    <a:pt x="144708" y="1447078"/>
                  </a:lnTo>
                  <a:cubicBezTo>
                    <a:pt x="64788" y="1447078"/>
                    <a:pt x="0" y="1382290"/>
                    <a:pt x="0" y="1302370"/>
                  </a:cubicBezTo>
                  <a:lnTo>
                    <a:pt x="0" y="144708"/>
                  </a:lnTo>
                  <a:close/>
                </a:path>
              </a:pathLst>
            </a:cu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069" tIns="56486" rIns="67069" bIns="56486" numCol="1" spcCol="1270" anchor="ctr" anchorCtr="0">
              <a:noAutofit/>
            </a:bodyPr>
            <a:lstStyle/>
            <a:p>
              <a:pPr marL="0" marR="0" lvl="0" indent="0" algn="ctr" defTabSz="74080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Setting</a:t>
              </a:r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77D32F5D-8A15-EF41-AAA6-88D8C5CFDA79}"/>
                </a:ext>
              </a:extLst>
            </p:cNvPr>
            <p:cNvSpPr/>
            <p:nvPr/>
          </p:nvSpPr>
          <p:spPr>
            <a:xfrm>
              <a:off x="3414534" y="6327235"/>
              <a:ext cx="289415" cy="10853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85309"/>
                  </a:lnTo>
                  <a:lnTo>
                    <a:pt x="289415" y="1085309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210F27D7-A8C7-6D4C-AA6D-C3C6586CBE95}"/>
                </a:ext>
              </a:extLst>
            </p:cNvPr>
            <p:cNvSpPr/>
            <p:nvPr/>
          </p:nvSpPr>
          <p:spPr>
            <a:xfrm>
              <a:off x="3703949" y="6689004"/>
              <a:ext cx="2315326" cy="1447078"/>
            </a:xfrm>
            <a:custGeom>
              <a:avLst/>
              <a:gdLst>
                <a:gd name="connsiteX0" fmla="*/ 0 w 2315326"/>
                <a:gd name="connsiteY0" fmla="*/ 144708 h 1447078"/>
                <a:gd name="connsiteX1" fmla="*/ 144708 w 2315326"/>
                <a:gd name="connsiteY1" fmla="*/ 0 h 1447078"/>
                <a:gd name="connsiteX2" fmla="*/ 2170618 w 2315326"/>
                <a:gd name="connsiteY2" fmla="*/ 0 h 1447078"/>
                <a:gd name="connsiteX3" fmla="*/ 2315326 w 2315326"/>
                <a:gd name="connsiteY3" fmla="*/ 144708 h 1447078"/>
                <a:gd name="connsiteX4" fmla="*/ 2315326 w 2315326"/>
                <a:gd name="connsiteY4" fmla="*/ 1302370 h 1447078"/>
                <a:gd name="connsiteX5" fmla="*/ 2170618 w 2315326"/>
                <a:gd name="connsiteY5" fmla="*/ 1447078 h 1447078"/>
                <a:gd name="connsiteX6" fmla="*/ 144708 w 2315326"/>
                <a:gd name="connsiteY6" fmla="*/ 1447078 h 1447078"/>
                <a:gd name="connsiteX7" fmla="*/ 0 w 2315326"/>
                <a:gd name="connsiteY7" fmla="*/ 1302370 h 1447078"/>
                <a:gd name="connsiteX8" fmla="*/ 0 w 2315326"/>
                <a:gd name="connsiteY8" fmla="*/ 144708 h 14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326" h="1447078">
                  <a:moveTo>
                    <a:pt x="0" y="144708"/>
                  </a:moveTo>
                  <a:cubicBezTo>
                    <a:pt x="0" y="64788"/>
                    <a:pt x="64788" y="0"/>
                    <a:pt x="144708" y="0"/>
                  </a:cubicBezTo>
                  <a:lnTo>
                    <a:pt x="2170618" y="0"/>
                  </a:lnTo>
                  <a:cubicBezTo>
                    <a:pt x="2250538" y="0"/>
                    <a:pt x="2315326" y="64788"/>
                    <a:pt x="2315326" y="144708"/>
                  </a:cubicBezTo>
                  <a:lnTo>
                    <a:pt x="2315326" y="1302370"/>
                  </a:lnTo>
                  <a:cubicBezTo>
                    <a:pt x="2315326" y="1382290"/>
                    <a:pt x="2250538" y="1447078"/>
                    <a:pt x="2170618" y="1447078"/>
                  </a:cubicBezTo>
                  <a:lnTo>
                    <a:pt x="144708" y="1447078"/>
                  </a:lnTo>
                  <a:cubicBezTo>
                    <a:pt x="64788" y="1447078"/>
                    <a:pt x="0" y="1382290"/>
                    <a:pt x="0" y="1302370"/>
                  </a:cubicBezTo>
                  <a:lnTo>
                    <a:pt x="0" y="144708"/>
                  </a:lnTo>
                  <a:close/>
                </a:path>
              </a:pathLst>
            </a:custGeom>
            <a:grp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544" tIns="50136" rIns="57544" bIns="50136" numCol="1" spcCol="1270" anchor="ctr" anchorCtr="0">
              <a:noAutofit/>
            </a:bodyPr>
            <a:lstStyle/>
            <a:p>
              <a:pPr marL="0" marR="0" lvl="0" indent="0" algn="ctr" defTabSz="5185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Nepal- South Asia</a:t>
              </a:r>
            </a:p>
          </p:txBody>
        </p:sp>
        <p:sp>
          <p:nvSpPr>
            <p:cNvPr id="13" name="Freeform: Shape 30">
              <a:extLst>
                <a:ext uri="{FF2B5EF4-FFF2-40B4-BE49-F238E27FC236}">
                  <a16:creationId xmlns:a16="http://schemas.microsoft.com/office/drawing/2014/main" id="{14D1AEE3-1F9D-3248-AAD2-CF7D9D4981D4}"/>
                </a:ext>
              </a:extLst>
            </p:cNvPr>
            <p:cNvSpPr/>
            <p:nvPr/>
          </p:nvSpPr>
          <p:spPr>
            <a:xfrm>
              <a:off x="6066540" y="4880156"/>
              <a:ext cx="2894157" cy="1447078"/>
            </a:xfrm>
            <a:custGeom>
              <a:avLst/>
              <a:gdLst>
                <a:gd name="connsiteX0" fmla="*/ 0 w 2894157"/>
                <a:gd name="connsiteY0" fmla="*/ 144708 h 1447078"/>
                <a:gd name="connsiteX1" fmla="*/ 144708 w 2894157"/>
                <a:gd name="connsiteY1" fmla="*/ 0 h 1447078"/>
                <a:gd name="connsiteX2" fmla="*/ 2749449 w 2894157"/>
                <a:gd name="connsiteY2" fmla="*/ 0 h 1447078"/>
                <a:gd name="connsiteX3" fmla="*/ 2894157 w 2894157"/>
                <a:gd name="connsiteY3" fmla="*/ 144708 h 1447078"/>
                <a:gd name="connsiteX4" fmla="*/ 2894157 w 2894157"/>
                <a:gd name="connsiteY4" fmla="*/ 1302370 h 1447078"/>
                <a:gd name="connsiteX5" fmla="*/ 2749449 w 2894157"/>
                <a:gd name="connsiteY5" fmla="*/ 1447078 h 1447078"/>
                <a:gd name="connsiteX6" fmla="*/ 144708 w 2894157"/>
                <a:gd name="connsiteY6" fmla="*/ 1447078 h 1447078"/>
                <a:gd name="connsiteX7" fmla="*/ 0 w 2894157"/>
                <a:gd name="connsiteY7" fmla="*/ 1302370 h 1447078"/>
                <a:gd name="connsiteX8" fmla="*/ 0 w 2894157"/>
                <a:gd name="connsiteY8" fmla="*/ 144708 h 14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4157" h="1447078">
                  <a:moveTo>
                    <a:pt x="0" y="144708"/>
                  </a:moveTo>
                  <a:cubicBezTo>
                    <a:pt x="0" y="64788"/>
                    <a:pt x="64788" y="0"/>
                    <a:pt x="144708" y="0"/>
                  </a:cubicBezTo>
                  <a:lnTo>
                    <a:pt x="2749449" y="0"/>
                  </a:lnTo>
                  <a:cubicBezTo>
                    <a:pt x="2829369" y="0"/>
                    <a:pt x="2894157" y="64788"/>
                    <a:pt x="2894157" y="144708"/>
                  </a:cubicBezTo>
                  <a:lnTo>
                    <a:pt x="2894157" y="1302370"/>
                  </a:lnTo>
                  <a:cubicBezTo>
                    <a:pt x="2894157" y="1382290"/>
                    <a:pt x="2829369" y="1447078"/>
                    <a:pt x="2749449" y="1447078"/>
                  </a:cubicBezTo>
                  <a:lnTo>
                    <a:pt x="144708" y="1447078"/>
                  </a:lnTo>
                  <a:cubicBezTo>
                    <a:pt x="64788" y="1447078"/>
                    <a:pt x="0" y="1382290"/>
                    <a:pt x="0" y="1302370"/>
                  </a:cubicBezTo>
                  <a:lnTo>
                    <a:pt x="0" y="144708"/>
                  </a:lnTo>
                  <a:close/>
                </a:path>
              </a:pathLst>
            </a:cu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069" tIns="56486" rIns="67069" bIns="56486" numCol="1" spcCol="1270" anchor="ctr" anchorCtr="0">
              <a:noAutofit/>
            </a:bodyPr>
            <a:lstStyle/>
            <a:p>
              <a:pPr marL="0" marR="0" lvl="0" indent="0" algn="ctr" defTabSz="74080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Population</a:t>
              </a:r>
            </a:p>
          </p:txBody>
        </p:sp>
        <p:sp>
          <p:nvSpPr>
            <p:cNvPr id="14" name="Freeform: Shape 31">
              <a:extLst>
                <a:ext uri="{FF2B5EF4-FFF2-40B4-BE49-F238E27FC236}">
                  <a16:creationId xmlns:a16="http://schemas.microsoft.com/office/drawing/2014/main" id="{C61E22A2-BA02-1148-90C6-345F250EDC85}"/>
                </a:ext>
              </a:extLst>
            </p:cNvPr>
            <p:cNvSpPr/>
            <p:nvPr/>
          </p:nvSpPr>
          <p:spPr>
            <a:xfrm>
              <a:off x="6355956" y="6327235"/>
              <a:ext cx="289415" cy="10853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85309"/>
                  </a:lnTo>
                  <a:lnTo>
                    <a:pt x="289415" y="1085309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Freeform: Shape 32">
              <a:extLst>
                <a:ext uri="{FF2B5EF4-FFF2-40B4-BE49-F238E27FC236}">
                  <a16:creationId xmlns:a16="http://schemas.microsoft.com/office/drawing/2014/main" id="{CDD70B75-FA38-0844-939F-59D249D70845}"/>
                </a:ext>
              </a:extLst>
            </p:cNvPr>
            <p:cNvSpPr/>
            <p:nvPr/>
          </p:nvSpPr>
          <p:spPr>
            <a:xfrm>
              <a:off x="6645372" y="6689004"/>
              <a:ext cx="2315326" cy="1447078"/>
            </a:xfrm>
            <a:custGeom>
              <a:avLst/>
              <a:gdLst>
                <a:gd name="connsiteX0" fmla="*/ 0 w 2315326"/>
                <a:gd name="connsiteY0" fmla="*/ 144708 h 1447078"/>
                <a:gd name="connsiteX1" fmla="*/ 144708 w 2315326"/>
                <a:gd name="connsiteY1" fmla="*/ 0 h 1447078"/>
                <a:gd name="connsiteX2" fmla="*/ 2170618 w 2315326"/>
                <a:gd name="connsiteY2" fmla="*/ 0 h 1447078"/>
                <a:gd name="connsiteX3" fmla="*/ 2315326 w 2315326"/>
                <a:gd name="connsiteY3" fmla="*/ 144708 h 1447078"/>
                <a:gd name="connsiteX4" fmla="*/ 2315326 w 2315326"/>
                <a:gd name="connsiteY4" fmla="*/ 1302370 h 1447078"/>
                <a:gd name="connsiteX5" fmla="*/ 2170618 w 2315326"/>
                <a:gd name="connsiteY5" fmla="*/ 1447078 h 1447078"/>
                <a:gd name="connsiteX6" fmla="*/ 144708 w 2315326"/>
                <a:gd name="connsiteY6" fmla="*/ 1447078 h 1447078"/>
                <a:gd name="connsiteX7" fmla="*/ 0 w 2315326"/>
                <a:gd name="connsiteY7" fmla="*/ 1302370 h 1447078"/>
                <a:gd name="connsiteX8" fmla="*/ 0 w 2315326"/>
                <a:gd name="connsiteY8" fmla="*/ 144708 h 14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326" h="1447078">
                  <a:moveTo>
                    <a:pt x="0" y="144708"/>
                  </a:moveTo>
                  <a:cubicBezTo>
                    <a:pt x="0" y="64788"/>
                    <a:pt x="64788" y="0"/>
                    <a:pt x="144708" y="0"/>
                  </a:cubicBezTo>
                  <a:lnTo>
                    <a:pt x="2170618" y="0"/>
                  </a:lnTo>
                  <a:cubicBezTo>
                    <a:pt x="2250538" y="0"/>
                    <a:pt x="2315326" y="64788"/>
                    <a:pt x="2315326" y="144708"/>
                  </a:cubicBezTo>
                  <a:lnTo>
                    <a:pt x="2315326" y="1302370"/>
                  </a:lnTo>
                  <a:cubicBezTo>
                    <a:pt x="2315326" y="1382290"/>
                    <a:pt x="2250538" y="1447078"/>
                    <a:pt x="2170618" y="1447078"/>
                  </a:cubicBezTo>
                  <a:lnTo>
                    <a:pt x="144708" y="1447078"/>
                  </a:lnTo>
                  <a:cubicBezTo>
                    <a:pt x="64788" y="1447078"/>
                    <a:pt x="0" y="1382290"/>
                    <a:pt x="0" y="1302370"/>
                  </a:cubicBezTo>
                  <a:lnTo>
                    <a:pt x="0" y="144708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544" tIns="50136" rIns="57544" bIns="50136" numCol="1" spcCol="1270" anchor="ctr" anchorCtr="0">
              <a:noAutofit/>
            </a:bodyPr>
            <a:lstStyle/>
            <a:p>
              <a:pPr marL="0" marR="0" lvl="0" indent="0" algn="ctr" defTabSz="5185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Times New Roman" panose="02020603050405020304" pitchFamily="18" charset="0"/>
                  <a:cs typeface="+mn-cs"/>
                </a:rPr>
                <a:t>COVID 19 survivors </a:t>
              </a:r>
            </a:p>
          </p:txBody>
        </p:sp>
        <p:sp>
          <p:nvSpPr>
            <p:cNvPr id="16" name="Freeform: Shape 33">
              <a:extLst>
                <a:ext uri="{FF2B5EF4-FFF2-40B4-BE49-F238E27FC236}">
                  <a16:creationId xmlns:a16="http://schemas.microsoft.com/office/drawing/2014/main" id="{1973273F-08F5-C44D-B435-47DF5B643A11}"/>
                </a:ext>
              </a:extLst>
            </p:cNvPr>
            <p:cNvSpPr/>
            <p:nvPr/>
          </p:nvSpPr>
          <p:spPr>
            <a:xfrm>
              <a:off x="9093688" y="4880156"/>
              <a:ext cx="2894157" cy="1447078"/>
            </a:xfrm>
            <a:custGeom>
              <a:avLst/>
              <a:gdLst>
                <a:gd name="connsiteX0" fmla="*/ 0 w 2894157"/>
                <a:gd name="connsiteY0" fmla="*/ 144708 h 1447078"/>
                <a:gd name="connsiteX1" fmla="*/ 144708 w 2894157"/>
                <a:gd name="connsiteY1" fmla="*/ 0 h 1447078"/>
                <a:gd name="connsiteX2" fmla="*/ 2749449 w 2894157"/>
                <a:gd name="connsiteY2" fmla="*/ 0 h 1447078"/>
                <a:gd name="connsiteX3" fmla="*/ 2894157 w 2894157"/>
                <a:gd name="connsiteY3" fmla="*/ 144708 h 1447078"/>
                <a:gd name="connsiteX4" fmla="*/ 2894157 w 2894157"/>
                <a:gd name="connsiteY4" fmla="*/ 1302370 h 1447078"/>
                <a:gd name="connsiteX5" fmla="*/ 2749449 w 2894157"/>
                <a:gd name="connsiteY5" fmla="*/ 1447078 h 1447078"/>
                <a:gd name="connsiteX6" fmla="*/ 144708 w 2894157"/>
                <a:gd name="connsiteY6" fmla="*/ 1447078 h 1447078"/>
                <a:gd name="connsiteX7" fmla="*/ 0 w 2894157"/>
                <a:gd name="connsiteY7" fmla="*/ 1302370 h 1447078"/>
                <a:gd name="connsiteX8" fmla="*/ 0 w 2894157"/>
                <a:gd name="connsiteY8" fmla="*/ 144708 h 14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4157" h="1447078">
                  <a:moveTo>
                    <a:pt x="0" y="144708"/>
                  </a:moveTo>
                  <a:cubicBezTo>
                    <a:pt x="0" y="64788"/>
                    <a:pt x="64788" y="0"/>
                    <a:pt x="144708" y="0"/>
                  </a:cubicBezTo>
                  <a:lnTo>
                    <a:pt x="2749449" y="0"/>
                  </a:lnTo>
                  <a:cubicBezTo>
                    <a:pt x="2829369" y="0"/>
                    <a:pt x="2894157" y="64788"/>
                    <a:pt x="2894157" y="144708"/>
                  </a:cubicBezTo>
                  <a:lnTo>
                    <a:pt x="2894157" y="1302370"/>
                  </a:lnTo>
                  <a:cubicBezTo>
                    <a:pt x="2894157" y="1382290"/>
                    <a:pt x="2829369" y="1447078"/>
                    <a:pt x="2749449" y="1447078"/>
                  </a:cubicBezTo>
                  <a:lnTo>
                    <a:pt x="144708" y="1447078"/>
                  </a:lnTo>
                  <a:cubicBezTo>
                    <a:pt x="64788" y="1447078"/>
                    <a:pt x="0" y="1382290"/>
                    <a:pt x="0" y="1302370"/>
                  </a:cubicBezTo>
                  <a:lnTo>
                    <a:pt x="0" y="144708"/>
                  </a:lnTo>
                  <a:close/>
                </a:path>
              </a:pathLst>
            </a:cu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069" tIns="56486" rIns="67069" bIns="56486" numCol="1" spcCol="1270" anchor="ctr" anchorCtr="0">
              <a:noAutofit/>
            </a:bodyPr>
            <a:lstStyle/>
            <a:p>
              <a:pPr marL="0" marR="0" lvl="0" indent="0" algn="ctr" defTabSz="74080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Duration</a:t>
              </a:r>
            </a:p>
          </p:txBody>
        </p:sp>
        <p:sp>
          <p:nvSpPr>
            <p:cNvPr id="17" name="Freeform: Shape 34">
              <a:extLst>
                <a:ext uri="{FF2B5EF4-FFF2-40B4-BE49-F238E27FC236}">
                  <a16:creationId xmlns:a16="http://schemas.microsoft.com/office/drawing/2014/main" id="{0FE5E343-937F-7A46-81F0-11CE4ECB78F5}"/>
                </a:ext>
              </a:extLst>
            </p:cNvPr>
            <p:cNvSpPr/>
            <p:nvPr/>
          </p:nvSpPr>
          <p:spPr>
            <a:xfrm>
              <a:off x="9383103" y="6327235"/>
              <a:ext cx="289415" cy="10853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85309"/>
                  </a:lnTo>
                  <a:lnTo>
                    <a:pt x="289415" y="1085309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2461177F-0B0E-C143-925C-F3B80F69AD01}"/>
                </a:ext>
              </a:extLst>
            </p:cNvPr>
            <p:cNvSpPr/>
            <p:nvPr/>
          </p:nvSpPr>
          <p:spPr>
            <a:xfrm>
              <a:off x="9672519" y="6689004"/>
              <a:ext cx="2315326" cy="1447078"/>
            </a:xfrm>
            <a:custGeom>
              <a:avLst/>
              <a:gdLst>
                <a:gd name="connsiteX0" fmla="*/ 0 w 2315326"/>
                <a:gd name="connsiteY0" fmla="*/ 144708 h 1447078"/>
                <a:gd name="connsiteX1" fmla="*/ 144708 w 2315326"/>
                <a:gd name="connsiteY1" fmla="*/ 0 h 1447078"/>
                <a:gd name="connsiteX2" fmla="*/ 2170618 w 2315326"/>
                <a:gd name="connsiteY2" fmla="*/ 0 h 1447078"/>
                <a:gd name="connsiteX3" fmla="*/ 2315326 w 2315326"/>
                <a:gd name="connsiteY3" fmla="*/ 144708 h 1447078"/>
                <a:gd name="connsiteX4" fmla="*/ 2315326 w 2315326"/>
                <a:gd name="connsiteY4" fmla="*/ 1302370 h 1447078"/>
                <a:gd name="connsiteX5" fmla="*/ 2170618 w 2315326"/>
                <a:gd name="connsiteY5" fmla="*/ 1447078 h 1447078"/>
                <a:gd name="connsiteX6" fmla="*/ 144708 w 2315326"/>
                <a:gd name="connsiteY6" fmla="*/ 1447078 h 1447078"/>
                <a:gd name="connsiteX7" fmla="*/ 0 w 2315326"/>
                <a:gd name="connsiteY7" fmla="*/ 1302370 h 1447078"/>
                <a:gd name="connsiteX8" fmla="*/ 0 w 2315326"/>
                <a:gd name="connsiteY8" fmla="*/ 144708 h 14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326" h="1447078">
                  <a:moveTo>
                    <a:pt x="0" y="144708"/>
                  </a:moveTo>
                  <a:cubicBezTo>
                    <a:pt x="0" y="64788"/>
                    <a:pt x="64788" y="0"/>
                    <a:pt x="144708" y="0"/>
                  </a:cubicBezTo>
                  <a:lnTo>
                    <a:pt x="2170618" y="0"/>
                  </a:lnTo>
                  <a:cubicBezTo>
                    <a:pt x="2250538" y="0"/>
                    <a:pt x="2315326" y="64788"/>
                    <a:pt x="2315326" y="144708"/>
                  </a:cubicBezTo>
                  <a:lnTo>
                    <a:pt x="2315326" y="1302370"/>
                  </a:lnTo>
                  <a:cubicBezTo>
                    <a:pt x="2315326" y="1382290"/>
                    <a:pt x="2250538" y="1447078"/>
                    <a:pt x="2170618" y="1447078"/>
                  </a:cubicBezTo>
                  <a:lnTo>
                    <a:pt x="144708" y="1447078"/>
                  </a:lnTo>
                  <a:cubicBezTo>
                    <a:pt x="64788" y="1447078"/>
                    <a:pt x="0" y="1382290"/>
                    <a:pt x="0" y="1302370"/>
                  </a:cubicBezTo>
                  <a:lnTo>
                    <a:pt x="0" y="144708"/>
                  </a:lnTo>
                  <a:close/>
                </a:path>
              </a:pathLst>
            </a:custGeom>
            <a:grpFill/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544" tIns="50136" rIns="57544" bIns="50136" numCol="1" spcCol="1270" anchor="ctr" anchorCtr="0">
              <a:noAutofit/>
            </a:bodyPr>
            <a:lstStyle/>
            <a:p>
              <a:pPr marL="0" marR="0" lvl="0" indent="0" algn="ctr" defTabSz="5185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Apr to Jun 2021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0EF915DF-239F-204E-AB3F-518AAF2A432E}"/>
              </a:ext>
            </a:extLst>
          </p:cNvPr>
          <p:cNvSpPr txBox="1">
            <a:spLocks/>
          </p:cNvSpPr>
          <p:nvPr/>
        </p:nvSpPr>
        <p:spPr>
          <a:xfrm>
            <a:off x="0" y="41441"/>
            <a:ext cx="12192000" cy="66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2">
                    <a:lumMod val="1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 SemiBold" pitchFamily="2" charset="0"/>
                <a:cs typeface="Open Sans SemiBold" pitchFamily="2" charset="0"/>
              </a:rPr>
              <a:t>COVID-19 Stigma at the LMIC setting </a:t>
            </a:r>
          </a:p>
        </p:txBody>
      </p:sp>
    </p:spTree>
    <p:extLst>
      <p:ext uri="{BB962C8B-B14F-4D97-AF65-F5344CB8AC3E}">
        <p14:creationId xmlns:p14="http://schemas.microsoft.com/office/powerpoint/2010/main" val="181681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7BA300-786B-F849-AC7D-CFAC516FFE93}"/>
              </a:ext>
            </a:extLst>
          </p:cNvPr>
          <p:cNvSpPr txBox="1">
            <a:spLocks/>
          </p:cNvSpPr>
          <p:nvPr/>
        </p:nvSpPr>
        <p:spPr>
          <a:xfrm>
            <a:off x="6776357" y="212271"/>
            <a:ext cx="4457700" cy="4953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2">
                    <a:lumMod val="1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Open Sans"/>
                <a:ea typeface="Open Sans SemiBold" pitchFamily="2" charset="0"/>
                <a:cs typeface="Open Sans SemiBold" pitchFamily="2" charset="0"/>
              </a:rPr>
              <a:t>Forms of stigma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Open Sans"/>
              <a:ea typeface="Open Sans SemiBold" pitchFamily="2" charset="0"/>
              <a:cs typeface="Open Sans SemiBold" pitchFamily="2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EE541C-935F-4741-9215-D986DF8A3E50}"/>
              </a:ext>
            </a:extLst>
          </p:cNvPr>
          <p:cNvGraphicFramePr>
            <a:graphicFrameLocks/>
          </p:cNvGraphicFramePr>
          <p:nvPr/>
        </p:nvGraphicFramePr>
        <p:xfrm>
          <a:off x="190365" y="212271"/>
          <a:ext cx="5018049" cy="601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3C7177B-44D2-6D49-A9CC-11D95F840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660" y="1104900"/>
            <a:ext cx="6317472" cy="51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ED2E15-9107-3B42-8354-0A1658C74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28" y="365125"/>
            <a:ext cx="1050273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921912-1ADC-614B-9C66-A270E49B5B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904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2">
                    <a:lumMod val="1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 SemiBold" pitchFamily="2" charset="0"/>
                <a:cs typeface="Open Sans SemiBold" pitchFamily="2" charset="0"/>
              </a:rPr>
              <a:t>Impact 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 SemiBold" pitchFamily="2" charset="0"/>
              <a:cs typeface="Open Sans SemiBold" pitchFamily="2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BEAC840-9D99-874C-83B7-934770FE04CD}"/>
              </a:ext>
            </a:extLst>
          </p:cNvPr>
          <p:cNvGraphicFramePr/>
          <p:nvPr/>
        </p:nvGraphicFramePr>
        <p:xfrm>
          <a:off x="604435" y="1642820"/>
          <a:ext cx="10935924" cy="498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890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8A6957-2896-7E42-A105-D27F6F43F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177800"/>
            <a:ext cx="11478985" cy="60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4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Macintosh PowerPoint</Application>
  <PresentationFormat>Widescreen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Caslon Pro</vt:lpstr>
      <vt:lpstr>Aptos</vt:lpstr>
      <vt:lpstr>Aptos Display</vt:lpstr>
      <vt:lpstr>Arial</vt:lpstr>
      <vt:lpstr>Calibri</vt:lpstr>
      <vt:lpstr>Open Sans</vt:lpstr>
      <vt:lpstr>Wingdings</vt:lpstr>
      <vt:lpstr>Office Theme</vt:lpstr>
      <vt:lpstr>PowerPoint Presentation</vt:lpstr>
      <vt:lpstr>PowerPoint Presentation</vt:lpstr>
      <vt:lpstr>Unseen burden of stigma</vt:lpstr>
      <vt:lpstr>        Stigma Matters: Here’s Why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Graves</dc:creator>
  <cp:lastModifiedBy>John Graves</cp:lastModifiedBy>
  <cp:revision>1</cp:revision>
  <dcterms:created xsi:type="dcterms:W3CDTF">2025-10-06T14:13:22Z</dcterms:created>
  <dcterms:modified xsi:type="dcterms:W3CDTF">2025-10-06T14:13:36Z</dcterms:modified>
</cp:coreProperties>
</file>