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428" r:id="rId2"/>
    <p:sldId id="373" r:id="rId3"/>
    <p:sldId id="374" r:id="rId4"/>
    <p:sldId id="375" r:id="rId5"/>
    <p:sldId id="379" r:id="rId6"/>
    <p:sldId id="378" r:id="rId7"/>
    <p:sldId id="376" r:id="rId8"/>
    <p:sldId id="382" r:id="rId9"/>
    <p:sldId id="381" r:id="rId10"/>
    <p:sldId id="383" r:id="rId11"/>
    <p:sldId id="3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94694"/>
  </p:normalViewPr>
  <p:slideViewPr>
    <p:cSldViewPr snapToGrid="0">
      <p:cViewPr varScale="1">
        <p:scale>
          <a:sx n="91" d="100"/>
          <a:sy n="91" d="100"/>
        </p:scale>
        <p:origin x="192"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AD540-9767-824B-8193-B0F6CDB5CF44}"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A1EF0-45E0-1641-BBD2-71A28DB2E26C}" type="slidenum">
              <a:rPr lang="en-US" smtClean="0"/>
              <a:t>‹#›</a:t>
            </a:fld>
            <a:endParaRPr lang="en-US"/>
          </a:p>
        </p:txBody>
      </p:sp>
    </p:spTree>
    <p:extLst>
      <p:ext uri="{BB962C8B-B14F-4D97-AF65-F5344CB8AC3E}">
        <p14:creationId xmlns:p14="http://schemas.microsoft.com/office/powerpoint/2010/main" val="425729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 me make a really safe bet.. </a:t>
            </a:r>
          </a:p>
          <a:p>
            <a:r>
              <a:rPr lang="en-US" sz="1200" kern="1200" dirty="0">
                <a:solidFill>
                  <a:schemeClr val="tx1"/>
                </a:solidFill>
                <a:effectLst/>
                <a:latin typeface="+mn-lt"/>
                <a:ea typeface="+mn-ea"/>
                <a:cs typeface="+mn-cs"/>
              </a:rPr>
              <a:t>I bet every single person in this room is holding something that contains glass. Its probably your phone, maybe its your glasses, or your watch. This projector uses a glass lens and the mouse that controls the computer uses a little optical component. Silica-glass-based optics have proliferated every aspect of our lives as civilians. </a:t>
            </a:r>
          </a:p>
          <a:p>
            <a:r>
              <a:rPr lang="en-US" sz="1200" kern="1200" dirty="0">
                <a:solidFill>
                  <a:schemeClr val="tx1"/>
                </a:solidFill>
                <a:effectLst/>
                <a:latin typeface="+mn-lt"/>
                <a:ea typeface="+mn-ea"/>
                <a:cs typeface="+mn-cs"/>
              </a:rPr>
              <a:t>So you can imagine how important they are to agencies like NASA and the Space Force.  Navigation, operations and experimentation in space all rely heavily on glass based optical components.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7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Space is the environment where this research ultimately matters. If spacecraft could one day grow or regenerate optical elements in orbit, it would reduce the need to haul heavy, fragile lenses from Earth — lowering launch costs, extending mission lifetimes, and enabling more resilient systems for the Space Force.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29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problem is that today, silica-based lenses are made on Earth using high heat, harsh chemicals, and heavy infrastructure; not ideal for space operations where size, weight, and power consumption must be minimized.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27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are looking to nature for a solution — specifically, there are sea sponges that use the protein </a:t>
            </a:r>
            <a:r>
              <a:rPr lang="en-US" sz="1200" kern="1200" dirty="0" err="1">
                <a:solidFill>
                  <a:schemeClr val="tx1"/>
                </a:solidFill>
                <a:effectLst/>
                <a:latin typeface="+mn-lt"/>
                <a:ea typeface="+mn-ea"/>
                <a:cs typeface="+mn-cs"/>
              </a:rPr>
              <a:t>silicatein</a:t>
            </a:r>
            <a:r>
              <a:rPr lang="en-US" sz="1200" kern="1200" dirty="0">
                <a:solidFill>
                  <a:schemeClr val="tx1"/>
                </a:solidFill>
                <a:effectLst/>
                <a:latin typeface="+mn-lt"/>
                <a:ea typeface="+mn-ea"/>
                <a:cs typeface="+mn-cs"/>
              </a:rPr>
              <a:t> to polymerize silica from their environment and form their unique shells. Synthetic biologists have isolated the genes responsible for </a:t>
            </a:r>
            <a:r>
              <a:rPr lang="en-US" sz="1200" kern="1200" dirty="0" err="1">
                <a:solidFill>
                  <a:schemeClr val="tx1"/>
                </a:solidFill>
                <a:effectLst/>
                <a:latin typeface="+mn-lt"/>
                <a:ea typeface="+mn-ea"/>
                <a:cs typeface="+mn-cs"/>
              </a:rPr>
              <a:t>Silicatein</a:t>
            </a:r>
            <a:r>
              <a:rPr lang="en-US" sz="1200" kern="1200" dirty="0">
                <a:solidFill>
                  <a:schemeClr val="tx1"/>
                </a:solidFill>
                <a:effectLst/>
                <a:latin typeface="+mn-lt"/>
                <a:ea typeface="+mn-ea"/>
                <a:cs typeface="+mn-cs"/>
              </a:rPr>
              <a:t> and modified </a:t>
            </a:r>
            <a:r>
              <a:rPr lang="en-US" sz="1200" i="1" kern="1200" dirty="0">
                <a:solidFill>
                  <a:schemeClr val="tx1"/>
                </a:solidFill>
                <a:effectLst/>
                <a:latin typeface="+mn-lt"/>
                <a:ea typeface="+mn-ea"/>
                <a:cs typeface="+mn-cs"/>
              </a:rPr>
              <a:t>E. coli</a:t>
            </a:r>
            <a:r>
              <a:rPr lang="en-US" sz="1200" kern="1200" dirty="0">
                <a:solidFill>
                  <a:schemeClr val="tx1"/>
                </a:solidFill>
                <a:effectLst/>
                <a:latin typeface="+mn-lt"/>
                <a:ea typeface="+mn-ea"/>
                <a:cs typeface="+mn-cs"/>
              </a:rPr>
              <a:t> bacteria to contain it.  This gives them the ability to surround themselves in glass.  You can see in the image where the glass is stained green—These bacteria effectively grow themselves into glass microbeads.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32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7DFA-0519-0B35-C533-4B5475483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110CF-7C41-7B87-82AB-747C8DE4A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4D3AF-B43F-31C9-1E58-DFFD9202E79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It has also been shown that these little glass microbeads display enhanced light focusing —you can see in these videos the modified e. coli produce clear jets of light while the normal e coli does not.  these are the early steps to self-assembling </a:t>
            </a:r>
            <a:r>
              <a:rPr lang="en-US" sz="1200" kern="1200" dirty="0" err="1">
                <a:solidFill>
                  <a:schemeClr val="tx1"/>
                </a:solidFill>
                <a:effectLst/>
                <a:latin typeface="+mn-lt"/>
                <a:ea typeface="+mn-ea"/>
                <a:cs typeface="+mn-cs"/>
              </a:rPr>
              <a:t>bioglass</a:t>
            </a:r>
            <a:r>
              <a:rPr lang="en-US" sz="1200" kern="1200" dirty="0">
                <a:solidFill>
                  <a:schemeClr val="tx1"/>
                </a:solidFill>
                <a:effectLst/>
                <a:latin typeface="+mn-lt"/>
                <a:ea typeface="+mn-ea"/>
                <a:cs typeface="+mn-cs"/>
              </a:rPr>
              <a:t>– could we use this material to grow or repair glass optical components in space?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know genetically modified bacteria can form </a:t>
            </a:r>
            <a:r>
              <a:rPr lang="en-US" sz="1200" kern="1200" dirty="0" err="1">
                <a:solidFill>
                  <a:schemeClr val="tx1"/>
                </a:solidFill>
                <a:effectLst/>
                <a:latin typeface="+mn-lt"/>
                <a:ea typeface="+mn-ea"/>
                <a:cs typeface="+mn-cs"/>
              </a:rPr>
              <a:t>bioglass</a:t>
            </a:r>
            <a:r>
              <a:rPr lang="en-US" sz="1200" kern="1200" dirty="0">
                <a:solidFill>
                  <a:schemeClr val="tx1"/>
                </a:solidFill>
                <a:effectLst/>
                <a:latin typeface="+mn-lt"/>
                <a:ea typeface="+mn-ea"/>
                <a:cs typeface="+mn-cs"/>
              </a:rPr>
              <a:t> and that </a:t>
            </a:r>
            <a:r>
              <a:rPr lang="en-US" sz="1200" kern="1200" dirty="0" err="1">
                <a:solidFill>
                  <a:schemeClr val="tx1"/>
                </a:solidFill>
                <a:effectLst/>
                <a:latin typeface="+mn-lt"/>
                <a:ea typeface="+mn-ea"/>
                <a:cs typeface="+mn-cs"/>
              </a:rPr>
              <a:t>bioglass</a:t>
            </a:r>
            <a:r>
              <a:rPr lang="en-US" sz="1200" kern="1200" dirty="0">
                <a:solidFill>
                  <a:schemeClr val="tx1"/>
                </a:solidFill>
                <a:effectLst/>
                <a:latin typeface="+mn-lt"/>
                <a:ea typeface="+mn-ea"/>
                <a:cs typeface="+mn-cs"/>
              </a:rPr>
              <a:t> can focus light. </a:t>
            </a:r>
            <a:endParaRPr lang="en-US" dirty="0"/>
          </a:p>
        </p:txBody>
      </p:sp>
      <p:sp>
        <p:nvSpPr>
          <p:cNvPr id="4" name="Slide Number Placeholder 3">
            <a:extLst>
              <a:ext uri="{FF2B5EF4-FFF2-40B4-BE49-F238E27FC236}">
                <a16:creationId xmlns:a16="http://schemas.microsoft.com/office/drawing/2014/main" id="{48C8B228-738C-2697-8801-EFDA7EB239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50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we don’t know how these systems grow and behave in the zero gravity condition of space. So I’m growing this </a:t>
            </a:r>
            <a:r>
              <a:rPr lang="en-US" sz="1200" kern="1200" dirty="0" err="1">
                <a:solidFill>
                  <a:schemeClr val="tx1"/>
                </a:solidFill>
                <a:effectLst/>
                <a:latin typeface="+mn-lt"/>
                <a:ea typeface="+mn-ea"/>
                <a:cs typeface="+mn-cs"/>
              </a:rPr>
              <a:t>bioglass</a:t>
            </a:r>
            <a:r>
              <a:rPr lang="en-US" sz="1200" kern="1200" dirty="0">
                <a:solidFill>
                  <a:schemeClr val="tx1"/>
                </a:solidFill>
                <a:effectLst/>
                <a:latin typeface="+mn-lt"/>
                <a:ea typeface="+mn-ea"/>
                <a:cs typeface="+mn-cs"/>
              </a:rPr>
              <a:t> under simulated microgravity using random positioning machines, or RPMs.  These devices approximate near-weightless conditions by continuously spinning.  Here you can see an RPM, its pretty simple, it has an experimental stage where the sample sits. What complicates things is that it’s a very compact area, 6 by 6 by 6 inches cubed, its continuously moving, and the sample must remain in the very center.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40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how do I microscopically image something that’s constantly moving? You can see some samples on the stage here while it is in motion. While it’s not moving fast, I’m certainly not able to remove the sample, view it with a microscope and replace it without disrupting the zero gravity condition.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1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0AA0-30EE-9ADC-2D97-70F986D64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D0EE3-9515-9940-2844-A96A4E1FB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AFB6E-3E88-3B01-0525-0A4DAAAE3868}"/>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get around this I’m building custom imaging modules that fit inside the microgravity simulator. You can see the module on the right here. We’re keeping it simple, using commercial off the shelf parts and 3D printed plastic. You can see the microscope, petri dish sample holder and the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transmitter that allows it to remain wireless. (wires would get tangled </a:t>
            </a:r>
            <a:r>
              <a:rPr lang="en-US" sz="1200" kern="1200" dirty="0" err="1">
                <a:solidFill>
                  <a:schemeClr val="tx1"/>
                </a:solidFill>
                <a:effectLst/>
                <a:latin typeface="+mn-lt"/>
                <a:ea typeface="+mn-ea"/>
                <a:cs typeface="+mn-cs"/>
              </a:rPr>
              <a:t>afterall</a:t>
            </a:r>
            <a:r>
              <a:rPr lang="en-US" sz="1200" kern="1200" dirty="0">
                <a:solidFill>
                  <a:schemeClr val="tx1"/>
                </a:solidFill>
                <a:effectLst/>
                <a:latin typeface="+mn-lt"/>
                <a:ea typeface="+mn-ea"/>
                <a:cs typeface="+mn-cs"/>
              </a:rPr>
              <a:t>… can talk about power access on the arms if need to fill more time) </a:t>
            </a:r>
          </a:p>
          <a:p>
            <a:r>
              <a:rPr lang="en-US" sz="1200" kern="1200" dirty="0">
                <a:solidFill>
                  <a:schemeClr val="tx1"/>
                </a:solidFill>
                <a:effectLst/>
                <a:latin typeface="+mn-lt"/>
                <a:ea typeface="+mn-ea"/>
                <a:cs typeface="+mn-cs"/>
              </a:rPr>
              <a:t>This slides directly into the module as you can see in the image on the lower left.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remedy this I am developing custom imaging modules that will fit at the center of gravity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role in the project is to build custom instruments to study growth and investigate tunability of optically active biomaterials; instruments of interest include compact imaging and spectroscopy modules that fit onboard an RPM and a spectrometer capable of angle-resolved reflectance and transmittance measurements. Our instruments will facilitate the correlation of structure and photonic function for </a:t>
            </a:r>
            <a:r>
              <a:rPr lang="en-US" sz="1200" kern="1200" dirty="0" err="1">
                <a:solidFill>
                  <a:schemeClr val="tx1"/>
                </a:solidFill>
                <a:effectLst/>
                <a:latin typeface="+mn-lt"/>
                <a:ea typeface="+mn-ea"/>
                <a:cs typeface="+mn-cs"/>
              </a:rPr>
              <a:t>bioglass</a:t>
            </a:r>
            <a:r>
              <a:rPr lang="en-US" sz="1200" kern="1200" dirty="0">
                <a:solidFill>
                  <a:schemeClr val="tx1"/>
                </a:solidFill>
                <a:effectLst/>
                <a:latin typeface="+mn-lt"/>
                <a:ea typeface="+mn-ea"/>
                <a:cs typeface="+mn-cs"/>
              </a:rPr>
              <a:t> and biofilm systems, and will also help us to understand how living systems respond to the unique environments encountered during space exploration.</a:t>
            </a:r>
          </a:p>
          <a:p>
            <a:r>
              <a:rPr lang="en-US" sz="1200" b="1" kern="1200" dirty="0">
                <a:solidFill>
                  <a:schemeClr val="tx1"/>
                </a:solidFill>
                <a:effectLst/>
                <a:latin typeface="+mn-lt"/>
                <a:ea typeface="+mn-ea"/>
                <a:cs typeface="+mn-cs"/>
              </a:rPr>
              <a:t>Tunability is the challenge ahead — guiding self-assembly so that structure and optical function align to create real components.</a:t>
            </a:r>
            <a:endParaRPr lang="en-US" sz="1200" kern="1200" dirty="0">
              <a:solidFill>
                <a:schemeClr val="tx1"/>
              </a:solidFill>
              <a:effectLst/>
              <a:latin typeface="+mn-lt"/>
              <a:ea typeface="+mn-ea"/>
              <a:cs typeface="+mn-cs"/>
            </a:endParaRPr>
          </a:p>
          <a:p>
            <a:endParaRPr lang="en-US" dirty="0"/>
          </a:p>
          <a:p>
            <a:endParaRPr lang="en-US" dirty="0"/>
          </a:p>
          <a:p>
            <a:r>
              <a:rPr lang="en-US" dirty="0"/>
              <a:t>Want to take this material and grow it into functional optical components. </a:t>
            </a:r>
          </a:p>
          <a:p>
            <a:r>
              <a:rPr lang="en-US" dirty="0"/>
              <a:t>Like 3d printing, want tunability</a:t>
            </a:r>
          </a:p>
          <a:p>
            <a:r>
              <a:rPr lang="en-US" dirty="0"/>
              <a:t>To do this, must correlate physical microstructure with optical performance</a:t>
            </a:r>
          </a:p>
          <a:p>
            <a:endParaRPr lang="en-US" dirty="0"/>
          </a:p>
        </p:txBody>
      </p:sp>
      <p:sp>
        <p:nvSpPr>
          <p:cNvPr id="4" name="Slide Number Placeholder 3">
            <a:extLst>
              <a:ext uri="{FF2B5EF4-FFF2-40B4-BE49-F238E27FC236}">
                <a16:creationId xmlns:a16="http://schemas.microsoft.com/office/drawing/2014/main" id="{1CB11B20-4F30-D40C-A8F6-DD13312E2D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45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E5F6C-9869-9BF2-7E22-7DA90B66D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676EF-A68A-FAAC-D5BD-CC01598B7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2C66F-A229-0690-E37C-0EAA6BF8177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module allows us to image the bacteria over long time periods in the simulator. Once I acquire the images, I write a computer script that will calculate the growth rates directly from the imaging data. You can see some images I’ve acquired using this module directly. </a:t>
            </a:r>
          </a:p>
          <a:p>
            <a:r>
              <a:rPr lang="en-US" sz="1200" kern="1200" dirty="0">
                <a:solidFill>
                  <a:schemeClr val="tx1"/>
                </a:solidFill>
                <a:effectLst/>
                <a:latin typeface="+mn-lt"/>
                <a:ea typeface="+mn-ea"/>
                <a:cs typeface="+mn-cs"/>
              </a:rPr>
              <a:t>What I’ve described is just one of many modules and imaging instruments I am building.  These devices that will ultimately help to facilitate the correlation of structure and photonic function for the </a:t>
            </a:r>
            <a:r>
              <a:rPr lang="en-US" sz="1200" kern="1200" dirty="0" err="1">
                <a:solidFill>
                  <a:schemeClr val="tx1"/>
                </a:solidFill>
                <a:effectLst/>
                <a:latin typeface="+mn-lt"/>
                <a:ea typeface="+mn-ea"/>
                <a:cs typeface="+mn-cs"/>
              </a:rPr>
              <a:t>bioglass</a:t>
            </a:r>
            <a:r>
              <a:rPr lang="en-US" sz="1200" kern="1200">
                <a:solidFill>
                  <a:schemeClr val="tx1"/>
                </a:solidFill>
                <a:effectLst/>
                <a:latin typeface="+mn-lt"/>
                <a:ea typeface="+mn-ea"/>
                <a:cs typeface="+mn-cs"/>
              </a:rPr>
              <a:t> systems, and will also help us to understand how living systems respond to the unique environments encountered during space exploration.</a:t>
            </a:r>
          </a:p>
          <a:p>
            <a:endParaRPr lang="en-US" dirty="0"/>
          </a:p>
        </p:txBody>
      </p:sp>
      <p:sp>
        <p:nvSpPr>
          <p:cNvPr id="4" name="Slide Number Placeholder 3">
            <a:extLst>
              <a:ext uri="{FF2B5EF4-FFF2-40B4-BE49-F238E27FC236}">
                <a16:creationId xmlns:a16="http://schemas.microsoft.com/office/drawing/2014/main" id="{8961E774-B77D-F129-1174-A59BEF8648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91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BDBE0-DA7F-B7BD-ABE8-45E316A38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5D46D-CC61-5821-784A-4EF555238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94208-B5EE-260B-A4BD-30D2F547C2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Tunability is the challenge ahead —Similar to 3D printing I want to be able to guiding self-assembly so that structure and optical function align to create real components. My future experiments also explore temperature/humidity &amp; nutrient composition effects as well as self-repair capabilities. </a:t>
            </a:r>
          </a:p>
          <a:p>
            <a:endParaRPr lang="en-US" dirty="0"/>
          </a:p>
        </p:txBody>
      </p:sp>
      <p:sp>
        <p:nvSpPr>
          <p:cNvPr id="4" name="Slide Number Placeholder 3">
            <a:extLst>
              <a:ext uri="{FF2B5EF4-FFF2-40B4-BE49-F238E27FC236}">
                <a16:creationId xmlns:a16="http://schemas.microsoft.com/office/drawing/2014/main" id="{1EEF0734-DF1D-BAD3-C038-5A55D8E951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18AE9-7B62-469A-9528-ED592A48E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83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7854-6A68-13AF-D8AD-00F8347E6B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BB7A5A-476F-BEAB-480F-01C5B17267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C51FE5-F382-3A87-9C83-066845A24869}"/>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5" name="Footer Placeholder 4">
            <a:extLst>
              <a:ext uri="{FF2B5EF4-FFF2-40B4-BE49-F238E27FC236}">
                <a16:creationId xmlns:a16="http://schemas.microsoft.com/office/drawing/2014/main" id="{0372383C-F949-0093-75ED-6C2FBDE58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73ED3-CAD2-A4C4-8F8B-8C09CD63D886}"/>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25082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DF1A-F330-1E36-9072-541DB14DAE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0257E0-D256-F9A5-CFA6-597CB2FAB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44E7E-3826-D71C-1214-D30DD8B8F907}"/>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5" name="Footer Placeholder 4">
            <a:extLst>
              <a:ext uri="{FF2B5EF4-FFF2-40B4-BE49-F238E27FC236}">
                <a16:creationId xmlns:a16="http://schemas.microsoft.com/office/drawing/2014/main" id="{1B62C10A-19CB-DDB7-E339-2234ECFAE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D5AA5-73D8-8278-2572-D12543048791}"/>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1399820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D166E4-6DC7-68AF-452D-28F5506581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ED4B4E-F6AE-3F8E-8824-8482C14419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C967-6507-5C8C-5FA2-58312354325D}"/>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5" name="Footer Placeholder 4">
            <a:extLst>
              <a:ext uri="{FF2B5EF4-FFF2-40B4-BE49-F238E27FC236}">
                <a16:creationId xmlns:a16="http://schemas.microsoft.com/office/drawing/2014/main" id="{777DAA56-7BCB-27B4-F00F-9B7F8F258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1A040-A0ED-3AFD-C35F-FC2C04980015}"/>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421509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CF553-2F82-85EC-3BF4-173A96B6E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D311F-97B6-E200-F7ED-A844896B37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AFC23-F3D3-47C4-491E-902826C703FA}"/>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5" name="Footer Placeholder 4">
            <a:extLst>
              <a:ext uri="{FF2B5EF4-FFF2-40B4-BE49-F238E27FC236}">
                <a16:creationId xmlns:a16="http://schemas.microsoft.com/office/drawing/2014/main" id="{EF49713E-42D2-2B87-4EA3-5B87DE4F2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4FFAD-AC5B-CA2B-CCEB-777944FB584A}"/>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1143171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CFA96-BB6C-38CF-F63A-C63814B39A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ED141E-61E0-C311-F0FC-BE7A61CB05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6C93B5-2527-D2B1-C03E-D4180320BED1}"/>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5" name="Footer Placeholder 4">
            <a:extLst>
              <a:ext uri="{FF2B5EF4-FFF2-40B4-BE49-F238E27FC236}">
                <a16:creationId xmlns:a16="http://schemas.microsoft.com/office/drawing/2014/main" id="{EE16E8DE-1164-4178-1CBF-2218C1461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D4A5D-54D6-C864-7761-FDACEF257531}"/>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67143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13605-CB63-142F-C70F-823EAD7F7D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442ED-AA5B-2598-8C0E-894A4D5FC9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47C196-D4B0-EA0F-0043-C55683DD54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8AEA76-7629-EFC0-15F3-E4A06C3C6302}"/>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6" name="Footer Placeholder 5">
            <a:extLst>
              <a:ext uri="{FF2B5EF4-FFF2-40B4-BE49-F238E27FC236}">
                <a16:creationId xmlns:a16="http://schemas.microsoft.com/office/drawing/2014/main" id="{235D8DAE-4B87-B3C2-F7D0-6CD3D3E99B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5D4DC3-5A31-FFD5-6513-E8FD8438B041}"/>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269935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56E2-3049-7EE0-2048-442B706B4B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FDD4F9-B1C1-E1C6-B758-293786505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341B69-B7A0-A18C-23EA-05799CE25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CB130-7287-C84D-BBA7-DA1A7DE69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BF4550-86D2-7FEC-94D9-C146832F7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9D332A-DC76-5287-1162-502338C2EC3A}"/>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8" name="Footer Placeholder 7">
            <a:extLst>
              <a:ext uri="{FF2B5EF4-FFF2-40B4-BE49-F238E27FC236}">
                <a16:creationId xmlns:a16="http://schemas.microsoft.com/office/drawing/2014/main" id="{EB3B5EC4-0892-1449-5862-7FB959C393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98F939-7979-48CE-07E6-40B12D0F7B04}"/>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2290163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DA0B-0DED-36CC-C335-B9FF2EB47A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C2C944-BBE8-17B9-6DA2-586C3799083E}"/>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4" name="Footer Placeholder 3">
            <a:extLst>
              <a:ext uri="{FF2B5EF4-FFF2-40B4-BE49-F238E27FC236}">
                <a16:creationId xmlns:a16="http://schemas.microsoft.com/office/drawing/2014/main" id="{FD387438-D729-BE60-56FA-9F3C5DEDAA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C8898A-2799-E825-F6FC-89A477F2F337}"/>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226870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3FD261-30F7-1B8A-2D4E-B582EF7EF17D}"/>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3" name="Footer Placeholder 2">
            <a:extLst>
              <a:ext uri="{FF2B5EF4-FFF2-40B4-BE49-F238E27FC236}">
                <a16:creationId xmlns:a16="http://schemas.microsoft.com/office/drawing/2014/main" id="{E1298BFC-ECD6-A704-44A9-B65490CFD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CD9CBF-CEC2-9EAB-0855-1B1504D5EF43}"/>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403053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843D-4542-B180-5366-9AD830745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37230-DA89-67F4-7EAC-FD0457DAA8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5A9494-8F01-29F8-C647-346167AE2F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2F7CD-2BB0-6F31-85F8-94C8DF751AA6}"/>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6" name="Footer Placeholder 5">
            <a:extLst>
              <a:ext uri="{FF2B5EF4-FFF2-40B4-BE49-F238E27FC236}">
                <a16:creationId xmlns:a16="http://schemas.microsoft.com/office/drawing/2014/main" id="{34B17BF1-F6A8-A0B0-19A4-0BBEFD42BB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CB79A-DCF0-9A21-97A5-A74F0516462E}"/>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3592360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B2F8-BD07-6F24-04ED-F6F0CD24F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45F09E-495B-63B3-A1E7-AEFC67C59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5DAE4F-701A-F1E9-071C-1B385DE7A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C1F42-F38D-5C1A-252B-E4FD86EBC52A}"/>
              </a:ext>
            </a:extLst>
          </p:cNvPr>
          <p:cNvSpPr>
            <a:spLocks noGrp="1"/>
          </p:cNvSpPr>
          <p:nvPr>
            <p:ph type="dt" sz="half" idx="10"/>
          </p:nvPr>
        </p:nvSpPr>
        <p:spPr/>
        <p:txBody>
          <a:bodyPr/>
          <a:lstStyle/>
          <a:p>
            <a:fld id="{EA6508B0-4BA9-684E-83A5-9ED027296441}" type="datetimeFigureOut">
              <a:rPr lang="en-US" smtClean="0"/>
              <a:t>10/6/25</a:t>
            </a:fld>
            <a:endParaRPr lang="en-US"/>
          </a:p>
        </p:txBody>
      </p:sp>
      <p:sp>
        <p:nvSpPr>
          <p:cNvPr id="6" name="Footer Placeholder 5">
            <a:extLst>
              <a:ext uri="{FF2B5EF4-FFF2-40B4-BE49-F238E27FC236}">
                <a16:creationId xmlns:a16="http://schemas.microsoft.com/office/drawing/2014/main" id="{AC805275-C6FA-C1A2-9163-BE07E646C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569FD-28D7-6B9D-09A1-146FFC3D52AF}"/>
              </a:ext>
            </a:extLst>
          </p:cNvPr>
          <p:cNvSpPr>
            <a:spLocks noGrp="1"/>
          </p:cNvSpPr>
          <p:nvPr>
            <p:ph type="sldNum" sz="quarter" idx="12"/>
          </p:nvPr>
        </p:nvSpPr>
        <p:spPr/>
        <p:txBody>
          <a:bodyPr/>
          <a:lstStyle/>
          <a:p>
            <a:fld id="{3B407B9A-B8CF-304B-9422-3CB6D40D0CCF}" type="slidenum">
              <a:rPr lang="en-US" smtClean="0"/>
              <a:t>‹#›</a:t>
            </a:fld>
            <a:endParaRPr lang="en-US"/>
          </a:p>
        </p:txBody>
      </p:sp>
    </p:spTree>
    <p:extLst>
      <p:ext uri="{BB962C8B-B14F-4D97-AF65-F5344CB8AC3E}">
        <p14:creationId xmlns:p14="http://schemas.microsoft.com/office/powerpoint/2010/main" val="216176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201EE-6A30-02DD-8D01-4387F60F4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ED8488-1588-ADF8-D980-FA1EAE3CA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71F53-F3BE-D99C-6FE8-3F3881610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6508B0-4BA9-684E-83A5-9ED027296441}" type="datetimeFigureOut">
              <a:rPr lang="en-US" smtClean="0"/>
              <a:t>10/6/25</a:t>
            </a:fld>
            <a:endParaRPr lang="en-US"/>
          </a:p>
        </p:txBody>
      </p:sp>
      <p:sp>
        <p:nvSpPr>
          <p:cNvPr id="5" name="Footer Placeholder 4">
            <a:extLst>
              <a:ext uri="{FF2B5EF4-FFF2-40B4-BE49-F238E27FC236}">
                <a16:creationId xmlns:a16="http://schemas.microsoft.com/office/drawing/2014/main" id="{4FA012AB-DE4E-30AF-62B3-F92B82186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CF2E4C-F847-CB97-55F6-0EBB96405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407B9A-B8CF-304B-9422-3CB6D40D0CCF}" type="slidenum">
              <a:rPr lang="en-US" smtClean="0"/>
              <a:t>‹#›</a:t>
            </a:fld>
            <a:endParaRPr lang="en-US"/>
          </a:p>
        </p:txBody>
      </p:sp>
    </p:spTree>
    <p:extLst>
      <p:ext uri="{BB962C8B-B14F-4D97-AF65-F5344CB8AC3E}">
        <p14:creationId xmlns:p14="http://schemas.microsoft.com/office/powerpoint/2010/main" val="977362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jpg"/><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82F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9050" tIns="9525" rIns="19050" bIns="9525" numCol="1" spcCol="0" rtlCol="0" fromWordArt="0" anchor="ctr" anchorCtr="0" forceAA="0" compatLnSpc="1">
            <a:prstTxWarp prst="textNoShape">
              <a:avLst/>
            </a:prstTxWarp>
            <a:noAutofit/>
          </a:bodyPr>
          <a:lstStyle/>
          <a:p>
            <a:pPr defTabSz="914454"/>
            <a:endParaRPr lang="en-US" sz="1833">
              <a:solidFill>
                <a:prstClr val="white"/>
              </a:solidFill>
              <a:latin typeface="Calibri" panose="020F0502020204030204"/>
            </a:endParaRPr>
          </a:p>
        </p:txBody>
      </p:sp>
      <p:sp>
        <p:nvSpPr>
          <p:cNvPr id="39" name="Parallelogram 38"/>
          <p:cNvSpPr/>
          <p:nvPr/>
        </p:nvSpPr>
        <p:spPr>
          <a:xfrm>
            <a:off x="7556666"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panose="020F0502020204030204"/>
            </a:endParaRPr>
          </a:p>
        </p:txBody>
      </p:sp>
      <p:sp>
        <p:nvSpPr>
          <p:cNvPr id="32" name="Parallelogram 31"/>
          <p:cNvSpPr/>
          <p:nvPr/>
        </p:nvSpPr>
        <p:spPr>
          <a:xfrm>
            <a:off x="46515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panose="020F0502020204030204"/>
            </a:endParaRPr>
          </a:p>
        </p:txBody>
      </p:sp>
      <p:sp>
        <p:nvSpPr>
          <p:cNvPr id="40" name="Parallelogram 39"/>
          <p:cNvSpPr/>
          <p:nvPr/>
        </p:nvSpPr>
        <p:spPr>
          <a:xfrm>
            <a:off x="1794041" y="0"/>
            <a:ext cx="2650960" cy="6858000"/>
          </a:xfrm>
          <a:prstGeom prst="parallelogram">
            <a:avLst/>
          </a:prstGeom>
          <a:gradFill>
            <a:gsLst>
              <a:gs pos="12000">
                <a:srgbClr val="B64862"/>
              </a:gs>
              <a:gs pos="25000">
                <a:srgbClr val="782F40"/>
              </a:gs>
              <a:gs pos="49000">
                <a:srgbClr val="4B1D28"/>
              </a:gs>
              <a:gs pos="76000">
                <a:srgbClr val="B64862"/>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black"/>
              </a:solidFill>
              <a:latin typeface="Calibri" panose="020F0502020204030204"/>
            </a:endParaRPr>
          </a:p>
        </p:txBody>
      </p:sp>
      <p:sp>
        <p:nvSpPr>
          <p:cNvPr id="33" name="Rectangle 32"/>
          <p:cNvSpPr/>
          <p:nvPr/>
        </p:nvSpPr>
        <p:spPr>
          <a:xfrm>
            <a:off x="0" y="52248"/>
            <a:ext cx="12192000" cy="6858000"/>
          </a:xfrm>
          <a:prstGeom prst="rect">
            <a:avLst/>
          </a:prstGeom>
          <a:gradFill>
            <a:gsLst>
              <a:gs pos="14167">
                <a:srgbClr val="B64862">
                  <a:alpha val="0"/>
                </a:srgbClr>
              </a:gs>
              <a:gs pos="64590">
                <a:srgbClr val="973B52">
                  <a:alpha val="26000"/>
                </a:srgbClr>
              </a:gs>
              <a:gs pos="63000">
                <a:srgbClr val="9B3D54"/>
              </a:gs>
              <a:gs pos="31000">
                <a:srgbClr val="B64862">
                  <a:alpha val="20000"/>
                </a:srgbClr>
              </a:gs>
              <a:gs pos="93000">
                <a:srgbClr val="4B1D2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dirty="0">
              <a:solidFill>
                <a:prstClr val="white"/>
              </a:solidFill>
              <a:latin typeface="Calibri" panose="020F0502020204030204"/>
            </a:endParaRPr>
          </a:p>
        </p:txBody>
      </p:sp>
      <p:sp>
        <p:nvSpPr>
          <p:cNvPr id="3" name="Rectangle 2"/>
          <p:cNvSpPr/>
          <p:nvPr/>
        </p:nvSpPr>
        <p:spPr>
          <a:xfrm>
            <a:off x="0" y="-15549"/>
            <a:ext cx="12192000" cy="1285549"/>
          </a:xfrm>
          <a:prstGeom prst="rect">
            <a:avLst/>
          </a:prstGeom>
          <a:solidFill>
            <a:schemeClr val="bg1"/>
          </a:solidFill>
          <a:ln>
            <a:noFill/>
          </a:ln>
          <a:effectLst>
            <a:outerShdw blurRad="1155700" dist="495300" dir="4620000" sx="103000" sy="103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9050" tIns="9525" rIns="19050" bIns="9525" rtlCol="0" anchor="ctr"/>
          <a:lstStyle/>
          <a:p>
            <a:pPr algn="ctr" defTabSz="914454"/>
            <a:endParaRPr lang="en-US" sz="1833">
              <a:solidFill>
                <a:prstClr val="white"/>
              </a:solidFill>
              <a:effectLst>
                <a:outerShdw blurRad="38100" dist="38100" dir="2700000" algn="tl">
                  <a:srgbClr val="000000">
                    <a:alpha val="43137"/>
                  </a:srgbClr>
                </a:outerShdw>
              </a:effectLst>
              <a:latin typeface="Calibri" panose="020F0502020204030204"/>
            </a:endParaRPr>
          </a:p>
        </p:txBody>
      </p:sp>
      <p:sp>
        <p:nvSpPr>
          <p:cNvPr id="42" name="TextBox 41"/>
          <p:cNvSpPr txBox="1"/>
          <p:nvPr/>
        </p:nvSpPr>
        <p:spPr>
          <a:xfrm>
            <a:off x="1682833" y="6327199"/>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prstClr val="white"/>
                </a:solidFill>
                <a:effectLst>
                  <a:outerShdw blurRad="38100" dist="38100" dir="2700000" algn="tl">
                    <a:srgbClr val="000000">
                      <a:alpha val="43137"/>
                    </a:srgbClr>
                  </a:outerShdw>
                </a:effectLst>
                <a:latin typeface="Adobe Caslon Pro" pitchFamily="18" charset="0"/>
              </a:rPr>
              <a:t>The Graduate School | Florida State University</a:t>
            </a:r>
          </a:p>
        </p:txBody>
      </p:sp>
      <p:sp>
        <p:nvSpPr>
          <p:cNvPr id="23" name="TextBox 22"/>
          <p:cNvSpPr txBox="1"/>
          <p:nvPr/>
        </p:nvSpPr>
        <p:spPr>
          <a:xfrm>
            <a:off x="1673225" y="5866824"/>
            <a:ext cx="8588375" cy="391197"/>
          </a:xfrm>
          <a:prstGeom prst="rect">
            <a:avLst/>
          </a:prstGeom>
          <a:noFill/>
        </p:spPr>
        <p:txBody>
          <a:bodyPr wrap="square" lIns="19050" tIns="9525" rIns="19050" bIns="9525" rtlCol="0">
            <a:spAutoFit/>
            <a:scene3d>
              <a:camera prst="orthographicFront"/>
              <a:lightRig rig="threePt" dir="t"/>
            </a:scene3d>
            <a:sp3d extrusionH="57150">
              <a:bevelT w="38100" h="38100"/>
            </a:sp3d>
          </a:bodyPr>
          <a:lstStyle/>
          <a:p>
            <a:pPr algn="ctr" defTabSz="914454"/>
            <a:r>
              <a:rPr lang="en-US" sz="2417" dirty="0">
                <a:solidFill>
                  <a:prstClr val="white"/>
                </a:solidFill>
                <a:effectLst>
                  <a:outerShdw blurRad="38100" dist="38100" dir="2700000" algn="tl">
                    <a:srgbClr val="000000">
                      <a:alpha val="43137"/>
                    </a:srgbClr>
                  </a:outerShdw>
                </a:effectLst>
                <a:latin typeface="Adobe Caslon Pro" pitchFamily="18" charset="0"/>
              </a:rPr>
              <a:t>The Office of Postdoctoral Affairs</a:t>
            </a:r>
          </a:p>
        </p:txBody>
      </p:sp>
      <p:sp>
        <p:nvSpPr>
          <p:cNvPr id="24" name="TextBox 23"/>
          <p:cNvSpPr txBox="1"/>
          <p:nvPr/>
        </p:nvSpPr>
        <p:spPr>
          <a:xfrm>
            <a:off x="2601495" y="2136131"/>
            <a:ext cx="8318500" cy="2840649"/>
          </a:xfrm>
          <a:prstGeom prst="rect">
            <a:avLst/>
          </a:prstGeom>
          <a:noFill/>
        </p:spPr>
        <p:txBody>
          <a:bodyPr wrap="square" lIns="19050" tIns="9525" rIns="19050" bIns="9525" rtlCol="0">
            <a:spAutoFit/>
          </a:bodyPr>
          <a:lstStyle/>
          <a:p>
            <a:pPr defTabSz="914454"/>
            <a:r>
              <a:rPr lang="en-US" sz="5400" b="1" dirty="0">
                <a:solidFill>
                  <a:prstClr val="white"/>
                </a:solidFill>
                <a:latin typeface="Adobe Caslon Pro" panose="0205050205050A020403"/>
              </a:rPr>
              <a:t>Ashley Allen Carr</a:t>
            </a:r>
          </a:p>
          <a:p>
            <a:pPr defTabSz="914454"/>
            <a:r>
              <a:rPr lang="en-US" sz="3667" dirty="0">
                <a:solidFill>
                  <a:prstClr val="white"/>
                </a:solidFill>
                <a:latin typeface="Adobe Caslon Pro" pitchFamily="18" charset="0"/>
              </a:rPr>
              <a:t>Department of Chemical &amp; Biomedical Engineering</a:t>
            </a:r>
            <a:endParaRPr lang="en-US" sz="2750" i="1" dirty="0">
              <a:solidFill>
                <a:prstClr val="white"/>
              </a:solidFill>
              <a:latin typeface="Adobe Caslon Pro" pitchFamily="18" charset="0"/>
              <a:ea typeface="Calibri" panose="020F0502020204030204" pitchFamily="34" charset="0"/>
            </a:endParaRPr>
          </a:p>
          <a:p>
            <a:pPr defTabSz="914454"/>
            <a:endParaRPr lang="en-US" sz="2800" i="1" dirty="0">
              <a:solidFill>
                <a:prstClr val="white"/>
              </a:solidFill>
              <a:latin typeface="Cambria Math" panose="02040503050406030204" pitchFamily="18" charset="0"/>
              <a:ea typeface="Calibri" panose="020F0502020204030204" pitchFamily="34" charset="0"/>
            </a:endParaRPr>
          </a:p>
          <a:p>
            <a:pPr defTabSz="914454"/>
            <a:r>
              <a:rPr lang="en-US" sz="2800" i="1" dirty="0">
                <a:solidFill>
                  <a:prstClr val="white"/>
                </a:solidFill>
                <a:latin typeface="Cambria Math" panose="02040503050406030204" pitchFamily="18" charset="0"/>
                <a:ea typeface="Calibri" panose="020F0502020204030204" pitchFamily="34" charset="0"/>
              </a:rPr>
              <a:t>Living Glass in Space</a:t>
            </a:r>
            <a:endParaRPr lang="en-US" sz="2750" i="1" dirty="0">
              <a:solidFill>
                <a:prstClr val="white"/>
              </a:solidFill>
              <a:latin typeface="Adobe Caslon Pro" pitchFamily="18" charset="0"/>
            </a:endParaRPr>
          </a:p>
        </p:txBody>
      </p:sp>
      <p:pic>
        <p:nvPicPr>
          <p:cNvPr id="13" name="Picture 12" descr="A close up of a logo&#10;&#10;Description automatically generated">
            <a:extLst>
              <a:ext uri="{FF2B5EF4-FFF2-40B4-BE49-F238E27FC236}">
                <a16:creationId xmlns:a16="http://schemas.microsoft.com/office/drawing/2014/main" id="{67F8DBEF-A799-4E65-9064-0E6CC1551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641" y="-46768"/>
            <a:ext cx="2067052" cy="1285018"/>
          </a:xfrm>
          <a:prstGeom prst="rect">
            <a:avLst/>
          </a:prstGeom>
        </p:spPr>
      </p:pic>
      <p:pic>
        <p:nvPicPr>
          <p:cNvPr id="2" name="Picture 1">
            <a:extLst>
              <a:ext uri="{FF2B5EF4-FFF2-40B4-BE49-F238E27FC236}">
                <a16:creationId xmlns:a16="http://schemas.microsoft.com/office/drawing/2014/main" id="{27BA8B5A-7194-D219-3EBD-D6ED2AF7B3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43181" y="-15549"/>
            <a:ext cx="2215178" cy="1253799"/>
          </a:xfrm>
          <a:prstGeom prst="rect">
            <a:avLst/>
          </a:prstGeom>
          <a:effectLst>
            <a:outerShdw dir="5400000" algn="ctr" rotWithShape="0">
              <a:schemeClr val="bg1">
                <a:lumMod val="95000"/>
              </a:schemeClr>
            </a:outerShdw>
          </a:effectLst>
        </p:spPr>
      </p:pic>
    </p:spTree>
    <p:extLst>
      <p:ext uri="{BB962C8B-B14F-4D97-AF65-F5344CB8AC3E}">
        <p14:creationId xmlns:p14="http://schemas.microsoft.com/office/powerpoint/2010/main" val="343940098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4226-97C6-8B90-58B1-16C10CA06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A4409-8A31-A75E-8476-8BB355FCC69C}"/>
              </a:ext>
            </a:extLst>
          </p:cNvPr>
          <p:cNvSpPr>
            <a:spLocks noGrp="1"/>
          </p:cNvSpPr>
          <p:nvPr>
            <p:ph type="title"/>
          </p:nvPr>
        </p:nvSpPr>
        <p:spPr>
          <a:xfrm>
            <a:off x="707687" y="412129"/>
            <a:ext cx="10776626" cy="1413495"/>
          </a:xfrm>
        </p:spPr>
        <p:txBody>
          <a:bodyPr>
            <a:noAutofit/>
          </a:bodyPr>
          <a:lstStyle/>
          <a:p>
            <a:r>
              <a:rPr lang="en-US" b="1" dirty="0"/>
              <a:t>Functional Tunability is the Challenge Ahead.</a:t>
            </a:r>
          </a:p>
        </p:txBody>
      </p:sp>
      <p:sp>
        <p:nvSpPr>
          <p:cNvPr id="3" name="Content Placeholder 2">
            <a:extLst>
              <a:ext uri="{FF2B5EF4-FFF2-40B4-BE49-F238E27FC236}">
                <a16:creationId xmlns:a16="http://schemas.microsoft.com/office/drawing/2014/main" id="{946AD8A3-08D7-3BF6-76FB-406D23159519}"/>
              </a:ext>
            </a:extLst>
          </p:cNvPr>
          <p:cNvSpPr>
            <a:spLocks noGrp="1"/>
          </p:cNvSpPr>
          <p:nvPr>
            <p:ph idx="1"/>
          </p:nvPr>
        </p:nvSpPr>
        <p:spPr>
          <a:xfrm>
            <a:off x="838200" y="1739463"/>
            <a:ext cx="10125308" cy="4706408"/>
          </a:xfrm>
        </p:spPr>
        <p:txBody>
          <a:bodyPr>
            <a:normAutofit/>
          </a:bodyPr>
          <a:lstStyle/>
          <a:p>
            <a:pPr marL="0" indent="0">
              <a:spcAft>
                <a:spcPts val="600"/>
              </a:spcAft>
              <a:buNone/>
            </a:pPr>
            <a:r>
              <a:rPr lang="en-US" dirty="0"/>
              <a:t>To grow functional optical components from this material we must:  </a:t>
            </a:r>
          </a:p>
          <a:p>
            <a:pPr lvl="1">
              <a:spcAft>
                <a:spcPts val="600"/>
              </a:spcAft>
            </a:pPr>
            <a:r>
              <a:rPr lang="en-US" sz="2800" dirty="0"/>
              <a:t>Correlate physical </a:t>
            </a:r>
            <a:r>
              <a:rPr lang="en-US" sz="2800" b="1" dirty="0"/>
              <a:t>structure</a:t>
            </a:r>
            <a:r>
              <a:rPr lang="en-US" sz="2800" dirty="0"/>
              <a:t> with optical </a:t>
            </a:r>
            <a:r>
              <a:rPr lang="en-US" sz="2800" b="1" dirty="0"/>
              <a:t>function</a:t>
            </a:r>
          </a:p>
          <a:p>
            <a:pPr lvl="1"/>
            <a:r>
              <a:rPr lang="en-US" sz="2800" dirty="0"/>
              <a:t>Investigate </a:t>
            </a:r>
            <a:r>
              <a:rPr lang="en-US" sz="2800" b="1" dirty="0"/>
              <a:t>tunability</a:t>
            </a:r>
          </a:p>
          <a:p>
            <a:pPr lvl="2"/>
            <a:r>
              <a:rPr lang="en-US" sz="2800" dirty="0"/>
              <a:t>Humidity, temperature</a:t>
            </a:r>
          </a:p>
          <a:p>
            <a:pPr lvl="2"/>
            <a:r>
              <a:rPr lang="en-US" sz="2800" dirty="0"/>
              <a:t>Nutrient composition</a:t>
            </a:r>
          </a:p>
          <a:p>
            <a:pPr lvl="2"/>
            <a:r>
              <a:rPr lang="en-US" sz="2800" dirty="0"/>
              <a:t>Self-repair capabilities</a:t>
            </a:r>
          </a:p>
          <a:p>
            <a:pPr marL="0" indent="0">
              <a:buNone/>
            </a:pPr>
            <a:endParaRPr lang="en-US" dirty="0"/>
          </a:p>
        </p:txBody>
      </p:sp>
    </p:spTree>
    <p:extLst>
      <p:ext uri="{BB962C8B-B14F-4D97-AF65-F5344CB8AC3E}">
        <p14:creationId xmlns:p14="http://schemas.microsoft.com/office/powerpoint/2010/main" val="44870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4C32-2149-C996-6B61-C6F03B6C9D79}"/>
              </a:ext>
            </a:extLst>
          </p:cNvPr>
          <p:cNvSpPr>
            <a:spLocks noGrp="1"/>
          </p:cNvSpPr>
          <p:nvPr>
            <p:ph type="title"/>
          </p:nvPr>
        </p:nvSpPr>
        <p:spPr>
          <a:xfrm>
            <a:off x="281568" y="148851"/>
            <a:ext cx="11628863" cy="1325563"/>
          </a:xfrm>
        </p:spPr>
        <p:txBody>
          <a:bodyPr/>
          <a:lstStyle/>
          <a:p>
            <a:r>
              <a:rPr lang="en-US" b="1" dirty="0"/>
              <a:t>On-the-fly Optics in Space as a Strategic Capability</a:t>
            </a:r>
          </a:p>
        </p:txBody>
      </p:sp>
      <p:sp>
        <p:nvSpPr>
          <p:cNvPr id="3" name="Content Placeholder 2">
            <a:extLst>
              <a:ext uri="{FF2B5EF4-FFF2-40B4-BE49-F238E27FC236}">
                <a16:creationId xmlns:a16="http://schemas.microsoft.com/office/drawing/2014/main" id="{E0CEB46A-A3F9-794E-EBB5-8C5ED32773E8}"/>
              </a:ext>
            </a:extLst>
          </p:cNvPr>
          <p:cNvSpPr>
            <a:spLocks noGrp="1"/>
          </p:cNvSpPr>
          <p:nvPr>
            <p:ph idx="1"/>
          </p:nvPr>
        </p:nvSpPr>
        <p:spPr>
          <a:xfrm>
            <a:off x="960038" y="1363056"/>
            <a:ext cx="9680908" cy="2428360"/>
          </a:xfrm>
        </p:spPr>
        <p:txBody>
          <a:bodyPr/>
          <a:lstStyle/>
          <a:p>
            <a:pPr marL="0" indent="0" algn="ctr">
              <a:buNone/>
            </a:pPr>
            <a:r>
              <a:rPr lang="en-US" dirty="0"/>
              <a:t>The ability to grow or repair optical components while in orbit would enable </a:t>
            </a:r>
            <a:r>
              <a:rPr lang="en-US" u="sng" dirty="0"/>
              <a:t>more resilient systems in space. </a:t>
            </a:r>
          </a:p>
        </p:txBody>
      </p:sp>
      <p:pic>
        <p:nvPicPr>
          <p:cNvPr id="4" name="Picture 3" descr="A close-up of a rocket&#10;&#10;AI-generated content may be incorrect.">
            <a:extLst>
              <a:ext uri="{FF2B5EF4-FFF2-40B4-BE49-F238E27FC236}">
                <a16:creationId xmlns:a16="http://schemas.microsoft.com/office/drawing/2014/main" id="{4E57F050-9948-232C-0F8B-6C3FD160C38E}"/>
              </a:ext>
            </a:extLst>
          </p:cNvPr>
          <p:cNvPicPr>
            <a:picLocks noChangeAspect="1"/>
          </p:cNvPicPr>
          <p:nvPr/>
        </p:nvPicPr>
        <p:blipFill>
          <a:blip r:embed="rId3"/>
          <a:srcRect l="9334" t="19043" r="13471" b="28258"/>
          <a:stretch>
            <a:fillRect/>
          </a:stretch>
        </p:blipFill>
        <p:spPr>
          <a:xfrm>
            <a:off x="1551054" y="2453269"/>
            <a:ext cx="8027738" cy="3875563"/>
          </a:xfrm>
          <a:prstGeom prst="rect">
            <a:avLst/>
          </a:prstGeom>
        </p:spPr>
      </p:pic>
    </p:spTree>
    <p:extLst>
      <p:ext uri="{BB962C8B-B14F-4D97-AF65-F5344CB8AC3E}">
        <p14:creationId xmlns:p14="http://schemas.microsoft.com/office/powerpoint/2010/main" val="62215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9FF2-CF1F-4B4C-5D70-A6F5F96CD748}"/>
              </a:ext>
            </a:extLst>
          </p:cNvPr>
          <p:cNvSpPr>
            <a:spLocks noGrp="1"/>
          </p:cNvSpPr>
          <p:nvPr>
            <p:ph type="title"/>
          </p:nvPr>
        </p:nvSpPr>
        <p:spPr>
          <a:xfrm>
            <a:off x="2793352" y="28292"/>
            <a:ext cx="6729846" cy="954302"/>
          </a:xfrm>
        </p:spPr>
        <p:txBody>
          <a:bodyPr>
            <a:normAutofit fontScale="90000"/>
          </a:bodyPr>
          <a:lstStyle/>
          <a:p>
            <a:pPr algn="ctr"/>
            <a:r>
              <a:rPr lang="en-US" b="1" dirty="0"/>
              <a:t>Glass Lenses are Everywhere.</a:t>
            </a:r>
          </a:p>
        </p:txBody>
      </p:sp>
      <p:sp>
        <p:nvSpPr>
          <p:cNvPr id="10" name="TextBox 9">
            <a:extLst>
              <a:ext uri="{FF2B5EF4-FFF2-40B4-BE49-F238E27FC236}">
                <a16:creationId xmlns:a16="http://schemas.microsoft.com/office/drawing/2014/main" id="{22303DBF-BBB1-5B67-61FA-D08B8FD1F177}"/>
              </a:ext>
            </a:extLst>
          </p:cNvPr>
          <p:cNvSpPr txBox="1"/>
          <p:nvPr/>
        </p:nvSpPr>
        <p:spPr>
          <a:xfrm>
            <a:off x="6299200" y="5465294"/>
            <a:ext cx="3492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Photo Credit: Princeton Plasma Physics Laboratory</a:t>
            </a:r>
          </a:p>
        </p:txBody>
      </p:sp>
      <p:grpSp>
        <p:nvGrpSpPr>
          <p:cNvPr id="9" name="Group 8">
            <a:extLst>
              <a:ext uri="{FF2B5EF4-FFF2-40B4-BE49-F238E27FC236}">
                <a16:creationId xmlns:a16="http://schemas.microsoft.com/office/drawing/2014/main" id="{FE233C7D-ED83-D63E-8CA1-9EBEAF75F849}"/>
              </a:ext>
            </a:extLst>
          </p:cNvPr>
          <p:cNvGrpSpPr/>
          <p:nvPr/>
        </p:nvGrpSpPr>
        <p:grpSpPr>
          <a:xfrm>
            <a:off x="200591" y="3678123"/>
            <a:ext cx="4009519" cy="2773477"/>
            <a:chOff x="7262311" y="1069540"/>
            <a:chExt cx="4383588" cy="2917825"/>
          </a:xfrm>
        </p:grpSpPr>
        <p:pic>
          <p:nvPicPr>
            <p:cNvPr id="1026" name="Picture 2">
              <a:extLst>
                <a:ext uri="{FF2B5EF4-FFF2-40B4-BE49-F238E27FC236}">
                  <a16:creationId xmlns:a16="http://schemas.microsoft.com/office/drawing/2014/main" id="{D3870239-5565-5B4A-C68A-94C0C4C8D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312" y="1069540"/>
              <a:ext cx="4383587" cy="29178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E0AD3D-6EB6-2814-D66C-2FD742D0BC62}"/>
                </a:ext>
              </a:extLst>
            </p:cNvPr>
            <p:cNvSpPr txBox="1"/>
            <p:nvPr/>
          </p:nvSpPr>
          <p:spPr>
            <a:xfrm>
              <a:off x="7262311" y="3643271"/>
              <a:ext cx="1731876" cy="2914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Photo Credit: US Army</a:t>
              </a:r>
            </a:p>
          </p:txBody>
        </p:sp>
      </p:grpSp>
      <p:grpSp>
        <p:nvGrpSpPr>
          <p:cNvPr id="13" name="Group 12">
            <a:extLst>
              <a:ext uri="{FF2B5EF4-FFF2-40B4-BE49-F238E27FC236}">
                <a16:creationId xmlns:a16="http://schemas.microsoft.com/office/drawing/2014/main" id="{C6F95260-8565-56FD-3BF5-4478A098160D}"/>
              </a:ext>
            </a:extLst>
          </p:cNvPr>
          <p:cNvGrpSpPr/>
          <p:nvPr/>
        </p:nvGrpSpPr>
        <p:grpSpPr>
          <a:xfrm>
            <a:off x="4377920" y="3695117"/>
            <a:ext cx="4178822" cy="2710641"/>
            <a:chOff x="6299200" y="3683216"/>
            <a:chExt cx="4153538" cy="2336365"/>
          </a:xfrm>
        </p:grpSpPr>
        <p:pic>
          <p:nvPicPr>
            <p:cNvPr id="11" name="Picture 4" descr="Very Low Earth Orbit (VLEO) Satellite orbiting above clouds">
              <a:extLst>
                <a:ext uri="{FF2B5EF4-FFF2-40B4-BE49-F238E27FC236}">
                  <a16:creationId xmlns:a16="http://schemas.microsoft.com/office/drawing/2014/main" id="{93A08E21-D2F2-D3CC-0500-2CDB7B4F0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3683216"/>
              <a:ext cx="4153538" cy="23363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FE017E1-FEE9-25EE-9BF5-1F3B57969CFE}"/>
                </a:ext>
              </a:extLst>
            </p:cNvPr>
            <p:cNvSpPr txBox="1"/>
            <p:nvPr/>
          </p:nvSpPr>
          <p:spPr>
            <a:xfrm>
              <a:off x="6322533" y="5743769"/>
              <a:ext cx="3492500" cy="2387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Photo Credit: Princeton Plasma Physics Laboratory</a:t>
              </a:r>
            </a:p>
          </p:txBody>
        </p:sp>
      </p:grpSp>
      <p:sp>
        <p:nvSpPr>
          <p:cNvPr id="16" name="Content Placeholder 15">
            <a:extLst>
              <a:ext uri="{FF2B5EF4-FFF2-40B4-BE49-F238E27FC236}">
                <a16:creationId xmlns:a16="http://schemas.microsoft.com/office/drawing/2014/main" id="{3E8386C7-322F-F168-7153-311CCBAB84C1}"/>
              </a:ext>
            </a:extLst>
          </p:cNvPr>
          <p:cNvSpPr>
            <a:spLocks noGrp="1"/>
          </p:cNvSpPr>
          <p:nvPr>
            <p:ph idx="1"/>
          </p:nvPr>
        </p:nvSpPr>
        <p:spPr>
          <a:xfrm>
            <a:off x="8889652" y="3943753"/>
            <a:ext cx="2823328" cy="2093950"/>
          </a:xfrm>
        </p:spPr>
        <p:txBody>
          <a:bodyPr/>
          <a:lstStyle/>
          <a:p>
            <a:pPr marL="0" indent="0">
              <a:buNone/>
            </a:pPr>
            <a:r>
              <a:rPr lang="en-US" dirty="0"/>
              <a:t>NASA &amp; the United States Space Force rely on glass optics in space</a:t>
            </a:r>
          </a:p>
        </p:txBody>
      </p:sp>
      <p:grpSp>
        <p:nvGrpSpPr>
          <p:cNvPr id="24" name="Group 23">
            <a:extLst>
              <a:ext uri="{FF2B5EF4-FFF2-40B4-BE49-F238E27FC236}">
                <a16:creationId xmlns:a16="http://schemas.microsoft.com/office/drawing/2014/main" id="{960574A9-9C61-0C0F-78C8-7E50C592CC60}"/>
              </a:ext>
            </a:extLst>
          </p:cNvPr>
          <p:cNvGrpSpPr/>
          <p:nvPr/>
        </p:nvGrpSpPr>
        <p:grpSpPr>
          <a:xfrm>
            <a:off x="200591" y="961759"/>
            <a:ext cx="3698307" cy="2492277"/>
            <a:chOff x="200591" y="961759"/>
            <a:chExt cx="3698307" cy="2492277"/>
          </a:xfrm>
        </p:grpSpPr>
        <p:pic>
          <p:nvPicPr>
            <p:cNvPr id="1030" name="Picture 6">
              <a:extLst>
                <a:ext uri="{FF2B5EF4-FFF2-40B4-BE49-F238E27FC236}">
                  <a16:creationId xmlns:a16="http://schemas.microsoft.com/office/drawing/2014/main" id="{F0341FBD-B9BE-3A29-81DB-5F3E35710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91" y="961759"/>
              <a:ext cx="3698307" cy="24672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3735CB7-A1F1-D63D-1C33-E70A19B29D6A}"/>
                </a:ext>
              </a:extLst>
            </p:cNvPr>
            <p:cNvSpPr txBox="1"/>
            <p:nvPr/>
          </p:nvSpPr>
          <p:spPr>
            <a:xfrm>
              <a:off x="200591" y="3177037"/>
              <a:ext cx="1797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Photo Credit: CBS Europe</a:t>
              </a:r>
            </a:p>
          </p:txBody>
        </p:sp>
      </p:grpSp>
      <p:pic>
        <p:nvPicPr>
          <p:cNvPr id="19" name="Picture 18">
            <a:extLst>
              <a:ext uri="{FF2B5EF4-FFF2-40B4-BE49-F238E27FC236}">
                <a16:creationId xmlns:a16="http://schemas.microsoft.com/office/drawing/2014/main" id="{9727B309-6CFC-49AD-0861-7915025908FD}"/>
              </a:ext>
            </a:extLst>
          </p:cNvPr>
          <p:cNvPicPr>
            <a:picLocks noChangeAspect="1"/>
          </p:cNvPicPr>
          <p:nvPr/>
        </p:nvPicPr>
        <p:blipFill>
          <a:blip r:embed="rId6"/>
          <a:srcRect l="-1" r="26178" b="56402"/>
          <a:stretch>
            <a:fillRect/>
          </a:stretch>
        </p:blipFill>
        <p:spPr>
          <a:xfrm>
            <a:off x="4073399" y="1037216"/>
            <a:ext cx="7810502" cy="2337162"/>
          </a:xfrm>
          <a:prstGeom prst="rect">
            <a:avLst/>
          </a:prstGeom>
        </p:spPr>
      </p:pic>
    </p:spTree>
    <p:extLst>
      <p:ext uri="{BB962C8B-B14F-4D97-AF65-F5344CB8AC3E}">
        <p14:creationId xmlns:p14="http://schemas.microsoft.com/office/powerpoint/2010/main" val="1237656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36CFA-CDFA-FA7B-BEAF-0DEF7791F90E}"/>
              </a:ext>
            </a:extLst>
          </p:cNvPr>
          <p:cNvSpPr>
            <a:spLocks noGrp="1"/>
          </p:cNvSpPr>
          <p:nvPr>
            <p:ph idx="1"/>
          </p:nvPr>
        </p:nvSpPr>
        <p:spPr>
          <a:xfrm>
            <a:off x="5849483" y="3696267"/>
            <a:ext cx="4852384" cy="2497359"/>
          </a:xfrm>
        </p:spPr>
        <p:txBody>
          <a:bodyPr>
            <a:normAutofit/>
          </a:bodyPr>
          <a:lstStyle/>
          <a:p>
            <a:pPr>
              <a:buFont typeface="Calibri" panose="020F0502020204030204" pitchFamily="34" charset="0"/>
              <a:buChar char="×"/>
            </a:pPr>
            <a:r>
              <a:rPr lang="en-US" dirty="0"/>
              <a:t>High heat</a:t>
            </a:r>
          </a:p>
          <a:p>
            <a:pPr>
              <a:buFont typeface="Calibri" panose="020F0502020204030204" pitchFamily="34" charset="0"/>
              <a:buChar char="×"/>
            </a:pPr>
            <a:r>
              <a:rPr lang="en-US" dirty="0"/>
              <a:t>Harsh chemicals</a:t>
            </a:r>
          </a:p>
          <a:p>
            <a:pPr>
              <a:buFont typeface="Calibri" panose="020F0502020204030204" pitchFamily="34" charset="0"/>
              <a:buChar char="×"/>
            </a:pPr>
            <a:r>
              <a:rPr lang="en-US" dirty="0"/>
              <a:t>Heavy infrastructure</a:t>
            </a:r>
          </a:p>
          <a:p>
            <a:pPr>
              <a:buFont typeface="Calibri" panose="020F0502020204030204" pitchFamily="34" charset="0"/>
              <a:buChar char="×"/>
            </a:pPr>
            <a:r>
              <a:rPr lang="en-US" dirty="0"/>
              <a:t>Launch-to-space cost: ~$2,500/</a:t>
            </a:r>
            <a:r>
              <a:rPr lang="en-US" dirty="0" err="1"/>
              <a:t>lb</a:t>
            </a:r>
            <a:r>
              <a:rPr lang="en-US" dirty="0"/>
              <a:t> of material</a:t>
            </a:r>
          </a:p>
        </p:txBody>
      </p:sp>
      <p:sp>
        <p:nvSpPr>
          <p:cNvPr id="4" name="Title 1">
            <a:extLst>
              <a:ext uri="{FF2B5EF4-FFF2-40B4-BE49-F238E27FC236}">
                <a16:creationId xmlns:a16="http://schemas.microsoft.com/office/drawing/2014/main" id="{542F5AFD-4BED-D303-2577-027530A35A33}"/>
              </a:ext>
            </a:extLst>
          </p:cNvPr>
          <p:cNvSpPr txBox="1">
            <a:spLocks/>
          </p:cNvSpPr>
          <p:nvPr/>
        </p:nvSpPr>
        <p:spPr>
          <a:xfrm>
            <a:off x="249096" y="219148"/>
            <a:ext cx="11381626" cy="954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Glass Lenses are Difficult to Manufacture in Space.</a:t>
            </a:r>
          </a:p>
        </p:txBody>
      </p:sp>
      <p:grpSp>
        <p:nvGrpSpPr>
          <p:cNvPr id="14" name="Group 13">
            <a:extLst>
              <a:ext uri="{FF2B5EF4-FFF2-40B4-BE49-F238E27FC236}">
                <a16:creationId xmlns:a16="http://schemas.microsoft.com/office/drawing/2014/main" id="{951BBDA4-6A2A-19F1-DDCE-C74183EF16E6}"/>
              </a:ext>
            </a:extLst>
          </p:cNvPr>
          <p:cNvGrpSpPr/>
          <p:nvPr/>
        </p:nvGrpSpPr>
        <p:grpSpPr>
          <a:xfrm>
            <a:off x="1080490" y="1173450"/>
            <a:ext cx="9122892" cy="4628824"/>
            <a:chOff x="1080490" y="1173450"/>
            <a:chExt cx="9122892" cy="4628824"/>
          </a:xfrm>
        </p:grpSpPr>
        <p:grpSp>
          <p:nvGrpSpPr>
            <p:cNvPr id="12" name="Group 11">
              <a:extLst>
                <a:ext uri="{FF2B5EF4-FFF2-40B4-BE49-F238E27FC236}">
                  <a16:creationId xmlns:a16="http://schemas.microsoft.com/office/drawing/2014/main" id="{D6F3B268-B6F1-CF1D-B691-443B9E792F9F}"/>
                </a:ext>
              </a:extLst>
            </p:cNvPr>
            <p:cNvGrpSpPr/>
            <p:nvPr/>
          </p:nvGrpSpPr>
          <p:grpSpPr>
            <a:xfrm>
              <a:off x="1080491" y="1173450"/>
              <a:ext cx="9122891" cy="4628824"/>
              <a:chOff x="1125290" y="1429563"/>
              <a:chExt cx="8050079" cy="3993857"/>
            </a:xfrm>
          </p:grpSpPr>
          <p:pic>
            <p:nvPicPr>
              <p:cNvPr id="7" name="Picture 6">
                <a:extLst>
                  <a:ext uri="{FF2B5EF4-FFF2-40B4-BE49-F238E27FC236}">
                    <a16:creationId xmlns:a16="http://schemas.microsoft.com/office/drawing/2014/main" id="{9F9C7AB8-CF32-21E6-3B63-6BFA27ADAFA7}"/>
                  </a:ext>
                </a:extLst>
              </p:cNvPr>
              <p:cNvPicPr>
                <a:picLocks noChangeAspect="1"/>
              </p:cNvPicPr>
              <p:nvPr/>
            </p:nvPicPr>
            <p:blipFill>
              <a:blip r:embed="rId3"/>
              <a:stretch>
                <a:fillRect/>
              </a:stretch>
            </p:blipFill>
            <p:spPr>
              <a:xfrm>
                <a:off x="1125292" y="1429564"/>
                <a:ext cx="4025038" cy="2026868"/>
              </a:xfrm>
              <a:prstGeom prst="rect">
                <a:avLst/>
              </a:prstGeom>
            </p:spPr>
          </p:pic>
          <p:pic>
            <p:nvPicPr>
              <p:cNvPr id="9" name="Picture 8">
                <a:extLst>
                  <a:ext uri="{FF2B5EF4-FFF2-40B4-BE49-F238E27FC236}">
                    <a16:creationId xmlns:a16="http://schemas.microsoft.com/office/drawing/2014/main" id="{8BE075B4-FE07-8BFF-19E4-EBB6FF0D03D4}"/>
                  </a:ext>
                </a:extLst>
              </p:cNvPr>
              <p:cNvPicPr>
                <a:picLocks noChangeAspect="1"/>
              </p:cNvPicPr>
              <p:nvPr/>
            </p:nvPicPr>
            <p:blipFill>
              <a:blip r:embed="rId4"/>
              <a:srcRect b="3983"/>
              <a:stretch>
                <a:fillRect/>
              </a:stretch>
            </p:blipFill>
            <p:spPr>
              <a:xfrm>
                <a:off x="1125290" y="3456432"/>
                <a:ext cx="4025039" cy="1966988"/>
              </a:xfrm>
              <a:prstGeom prst="rect">
                <a:avLst/>
              </a:prstGeom>
            </p:spPr>
          </p:pic>
          <p:pic>
            <p:nvPicPr>
              <p:cNvPr id="11" name="Picture 10">
                <a:extLst>
                  <a:ext uri="{FF2B5EF4-FFF2-40B4-BE49-F238E27FC236}">
                    <a16:creationId xmlns:a16="http://schemas.microsoft.com/office/drawing/2014/main" id="{48503DC3-C2D3-5967-368F-4272B0B8AD8F}"/>
                  </a:ext>
                </a:extLst>
              </p:cNvPr>
              <p:cNvPicPr>
                <a:picLocks noChangeAspect="1"/>
              </p:cNvPicPr>
              <p:nvPr/>
            </p:nvPicPr>
            <p:blipFill>
              <a:blip r:embed="rId5"/>
              <a:stretch>
                <a:fillRect/>
              </a:stretch>
            </p:blipFill>
            <p:spPr>
              <a:xfrm>
                <a:off x="5150329" y="1429563"/>
                <a:ext cx="4025040" cy="2026868"/>
              </a:xfrm>
              <a:prstGeom prst="rect">
                <a:avLst/>
              </a:prstGeom>
            </p:spPr>
          </p:pic>
        </p:grpSp>
        <p:sp>
          <p:nvSpPr>
            <p:cNvPr id="13" name="TextBox 12">
              <a:extLst>
                <a:ext uri="{FF2B5EF4-FFF2-40B4-BE49-F238E27FC236}">
                  <a16:creationId xmlns:a16="http://schemas.microsoft.com/office/drawing/2014/main" id="{3423A877-BA88-A99A-E3A4-529997D1F348}"/>
                </a:ext>
              </a:extLst>
            </p:cNvPr>
            <p:cNvSpPr txBox="1"/>
            <p:nvPr/>
          </p:nvSpPr>
          <p:spPr>
            <a:xfrm>
              <a:off x="1080490" y="5525275"/>
              <a:ext cx="19824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Photo Credit: Guardian Glass</a:t>
              </a:r>
            </a:p>
          </p:txBody>
        </p:sp>
      </p:grpSp>
    </p:spTree>
    <p:extLst>
      <p:ext uri="{BB962C8B-B14F-4D97-AF65-F5344CB8AC3E}">
        <p14:creationId xmlns:p14="http://schemas.microsoft.com/office/powerpoint/2010/main" val="882178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0FB6-E049-B3B3-F9FD-F0641D23B93D}"/>
              </a:ext>
            </a:extLst>
          </p:cNvPr>
          <p:cNvSpPr>
            <a:spLocks noGrp="1"/>
          </p:cNvSpPr>
          <p:nvPr>
            <p:ph type="title"/>
          </p:nvPr>
        </p:nvSpPr>
        <p:spPr>
          <a:xfrm>
            <a:off x="2375790" y="172483"/>
            <a:ext cx="7012104" cy="858567"/>
          </a:xfrm>
        </p:spPr>
        <p:txBody>
          <a:bodyPr>
            <a:normAutofit fontScale="90000"/>
          </a:bodyPr>
          <a:lstStyle/>
          <a:p>
            <a:r>
              <a:rPr lang="en-US" b="1" dirty="0"/>
              <a:t>Nature May Hold the Solution.</a:t>
            </a:r>
          </a:p>
        </p:txBody>
      </p:sp>
      <p:grpSp>
        <p:nvGrpSpPr>
          <p:cNvPr id="7" name="Group 6">
            <a:extLst>
              <a:ext uri="{FF2B5EF4-FFF2-40B4-BE49-F238E27FC236}">
                <a16:creationId xmlns:a16="http://schemas.microsoft.com/office/drawing/2014/main" id="{80228B66-984A-7248-0BCA-12B10ED63F99}"/>
              </a:ext>
            </a:extLst>
          </p:cNvPr>
          <p:cNvGrpSpPr/>
          <p:nvPr/>
        </p:nvGrpSpPr>
        <p:grpSpPr>
          <a:xfrm>
            <a:off x="1143000" y="1246593"/>
            <a:ext cx="4572770" cy="3262987"/>
            <a:chOff x="604952" y="1229263"/>
            <a:chExt cx="3778361" cy="3027173"/>
          </a:xfrm>
        </p:grpSpPr>
        <p:pic>
          <p:nvPicPr>
            <p:cNvPr id="2050" name="Picture 2" descr="Four orange puffball sponges under water.">
              <a:extLst>
                <a:ext uri="{FF2B5EF4-FFF2-40B4-BE49-F238E27FC236}">
                  <a16:creationId xmlns:a16="http://schemas.microsoft.com/office/drawing/2014/main" id="{5066BBDD-A71D-A8FD-1245-EFF0FCFCD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52" y="1229263"/>
              <a:ext cx="3778361" cy="3027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4CFEB6-79DB-628F-F9EA-CCB821032CB3}"/>
                </a:ext>
              </a:extLst>
            </p:cNvPr>
            <p:cNvSpPr txBox="1"/>
            <p:nvPr/>
          </p:nvSpPr>
          <p:spPr>
            <a:xfrm>
              <a:off x="604952" y="3960014"/>
              <a:ext cx="2494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Photo Credit: University of Rochester</a:t>
              </a:r>
            </a:p>
          </p:txBody>
        </p:sp>
      </p:grpSp>
      <p:sp>
        <p:nvSpPr>
          <p:cNvPr id="9" name="TextBox 8">
            <a:extLst>
              <a:ext uri="{FF2B5EF4-FFF2-40B4-BE49-F238E27FC236}">
                <a16:creationId xmlns:a16="http://schemas.microsoft.com/office/drawing/2014/main" id="{D66BB37E-532F-8C2F-5C09-EF9F8F309A01}"/>
              </a:ext>
            </a:extLst>
          </p:cNvPr>
          <p:cNvSpPr txBox="1"/>
          <p:nvPr/>
        </p:nvSpPr>
        <p:spPr>
          <a:xfrm>
            <a:off x="1143000" y="4510104"/>
            <a:ext cx="45727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Certain sea sponges use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Silicatein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form glass shells</a:t>
            </a:r>
          </a:p>
        </p:txBody>
      </p:sp>
      <p:grpSp>
        <p:nvGrpSpPr>
          <p:cNvPr id="8" name="Group 7">
            <a:extLst>
              <a:ext uri="{FF2B5EF4-FFF2-40B4-BE49-F238E27FC236}">
                <a16:creationId xmlns:a16="http://schemas.microsoft.com/office/drawing/2014/main" id="{098785B3-269B-1929-77DE-EC41F70E4E87}"/>
              </a:ext>
            </a:extLst>
          </p:cNvPr>
          <p:cNvGrpSpPr/>
          <p:nvPr/>
        </p:nvGrpSpPr>
        <p:grpSpPr>
          <a:xfrm>
            <a:off x="5881842" y="1025868"/>
            <a:ext cx="6143424" cy="5676450"/>
            <a:chOff x="5881842" y="1025868"/>
            <a:chExt cx="6143424" cy="5676450"/>
          </a:xfrm>
        </p:grpSpPr>
        <p:pic>
          <p:nvPicPr>
            <p:cNvPr id="18" name="Picture 17">
              <a:extLst>
                <a:ext uri="{FF2B5EF4-FFF2-40B4-BE49-F238E27FC236}">
                  <a16:creationId xmlns:a16="http://schemas.microsoft.com/office/drawing/2014/main" id="{86EB1B98-E21B-029E-DDB6-F969E8855A10}"/>
                </a:ext>
              </a:extLst>
            </p:cNvPr>
            <p:cNvPicPr>
              <a:picLocks noChangeAspect="1"/>
            </p:cNvPicPr>
            <p:nvPr/>
          </p:nvPicPr>
          <p:blipFill>
            <a:blip r:embed="rId4"/>
            <a:stretch>
              <a:fillRect/>
            </a:stretch>
          </p:blipFill>
          <p:spPr>
            <a:xfrm>
              <a:off x="6619835" y="1025868"/>
              <a:ext cx="4137229" cy="4084401"/>
            </a:xfrm>
            <a:prstGeom prst="rect">
              <a:avLst/>
            </a:prstGeom>
          </p:spPr>
        </p:pic>
        <p:sp>
          <p:nvSpPr>
            <p:cNvPr id="13" name="TextBox 12">
              <a:extLst>
                <a:ext uri="{FF2B5EF4-FFF2-40B4-BE49-F238E27FC236}">
                  <a16:creationId xmlns:a16="http://schemas.microsoft.com/office/drawing/2014/main" id="{15E45286-EE58-FFE7-86F5-5B6A0016E3E9}"/>
                </a:ext>
              </a:extLst>
            </p:cNvPr>
            <p:cNvSpPr txBox="1"/>
            <p:nvPr/>
          </p:nvSpPr>
          <p:spPr>
            <a:xfrm>
              <a:off x="5881842" y="5224990"/>
              <a:ext cx="614342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Silicatein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-modified E. Coli bacteria can grow themselves into glass microbeads.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Glass shells are stained green. </a:t>
              </a:r>
            </a:p>
          </p:txBody>
        </p:sp>
      </p:grpSp>
    </p:spTree>
    <p:extLst>
      <p:ext uri="{BB962C8B-B14F-4D97-AF65-F5344CB8AC3E}">
        <p14:creationId xmlns:p14="http://schemas.microsoft.com/office/powerpoint/2010/main" val="325815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92093-76A0-140D-564E-E38BD144E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6C349-5338-7079-9DA2-A13E7BF74AA5}"/>
              </a:ext>
            </a:extLst>
          </p:cNvPr>
          <p:cNvSpPr>
            <a:spLocks noGrp="1"/>
          </p:cNvSpPr>
          <p:nvPr>
            <p:ph type="title"/>
          </p:nvPr>
        </p:nvSpPr>
        <p:spPr>
          <a:xfrm>
            <a:off x="876854" y="117677"/>
            <a:ext cx="10281522" cy="858567"/>
          </a:xfrm>
        </p:spPr>
        <p:txBody>
          <a:bodyPr>
            <a:noAutofit/>
          </a:bodyPr>
          <a:lstStyle/>
          <a:p>
            <a:r>
              <a:rPr lang="en-US" b="1" dirty="0"/>
              <a:t>Self-Assembling </a:t>
            </a:r>
            <a:r>
              <a:rPr lang="en-US" b="1" dirty="0" err="1"/>
              <a:t>Bioglass</a:t>
            </a:r>
            <a:r>
              <a:rPr lang="en-US" b="1" dirty="0"/>
              <a:t> Can Act Like a Lens.</a:t>
            </a:r>
          </a:p>
        </p:txBody>
      </p:sp>
      <p:sp>
        <p:nvSpPr>
          <p:cNvPr id="3" name="Content Placeholder 2">
            <a:extLst>
              <a:ext uri="{FF2B5EF4-FFF2-40B4-BE49-F238E27FC236}">
                <a16:creationId xmlns:a16="http://schemas.microsoft.com/office/drawing/2014/main" id="{15500B38-DD98-0072-FC34-550147D9D268}"/>
              </a:ext>
            </a:extLst>
          </p:cNvPr>
          <p:cNvSpPr>
            <a:spLocks noGrp="1"/>
          </p:cNvSpPr>
          <p:nvPr>
            <p:ph idx="1"/>
          </p:nvPr>
        </p:nvSpPr>
        <p:spPr>
          <a:xfrm>
            <a:off x="537452" y="1541921"/>
            <a:ext cx="3677901" cy="1380497"/>
          </a:xfrm>
        </p:spPr>
        <p:txBody>
          <a:bodyPr>
            <a:normAutofit/>
          </a:bodyPr>
          <a:lstStyle/>
          <a:p>
            <a:pPr marL="0" indent="0">
              <a:buNone/>
            </a:pPr>
            <a:r>
              <a:rPr lang="en-US" dirty="0" err="1"/>
              <a:t>Bioglass</a:t>
            </a:r>
            <a:r>
              <a:rPr lang="en-US" dirty="0"/>
              <a:t>-coated cells scatter light with higher intensity. </a:t>
            </a:r>
          </a:p>
        </p:txBody>
      </p:sp>
      <p:grpSp>
        <p:nvGrpSpPr>
          <p:cNvPr id="20" name="Group 19">
            <a:extLst>
              <a:ext uri="{FF2B5EF4-FFF2-40B4-BE49-F238E27FC236}">
                <a16:creationId xmlns:a16="http://schemas.microsoft.com/office/drawing/2014/main" id="{08D251BF-0C03-7CC8-9859-2D1247436D69}"/>
              </a:ext>
            </a:extLst>
          </p:cNvPr>
          <p:cNvGrpSpPr/>
          <p:nvPr/>
        </p:nvGrpSpPr>
        <p:grpSpPr>
          <a:xfrm>
            <a:off x="5122631" y="1218770"/>
            <a:ext cx="6757332" cy="5365563"/>
            <a:chOff x="5547562" y="2948518"/>
            <a:chExt cx="2577986" cy="1807984"/>
          </a:xfrm>
        </p:grpSpPr>
        <p:sp>
          <p:nvSpPr>
            <p:cNvPr id="21" name="TextBox 20">
              <a:extLst>
                <a:ext uri="{FF2B5EF4-FFF2-40B4-BE49-F238E27FC236}">
                  <a16:creationId xmlns:a16="http://schemas.microsoft.com/office/drawing/2014/main" id="{34F87038-5F0D-36FC-B4C0-1CE3DC5DDF9F}"/>
                </a:ext>
              </a:extLst>
            </p:cNvPr>
            <p:cNvSpPr txBox="1"/>
            <p:nvPr/>
          </p:nvSpPr>
          <p:spPr>
            <a:xfrm>
              <a:off x="5583901" y="2958370"/>
              <a:ext cx="914584" cy="9140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Wildtype</a:t>
              </a:r>
            </a:p>
          </p:txBody>
        </p:sp>
        <p:pic>
          <p:nvPicPr>
            <p:cNvPr id="22" name="Picture 21" descr="A picture containing astronomical object, comet, black, space&#10;&#10;Description automatically generated">
              <a:extLst>
                <a:ext uri="{FF2B5EF4-FFF2-40B4-BE49-F238E27FC236}">
                  <a16:creationId xmlns:a16="http://schemas.microsoft.com/office/drawing/2014/main" id="{4ADBCC73-7906-D23A-CA19-0CB536155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562" y="3049777"/>
              <a:ext cx="342522" cy="1706725"/>
            </a:xfrm>
            <a:prstGeom prst="rect">
              <a:avLst/>
            </a:prstGeom>
          </p:spPr>
        </p:pic>
        <p:sp>
          <p:nvSpPr>
            <p:cNvPr id="23" name="TextBox 22">
              <a:extLst>
                <a:ext uri="{FF2B5EF4-FFF2-40B4-BE49-F238E27FC236}">
                  <a16:creationId xmlns:a16="http://schemas.microsoft.com/office/drawing/2014/main" id="{258B4DE5-6CDB-67CE-60C8-7813372BFA17}"/>
                </a:ext>
              </a:extLst>
            </p:cNvPr>
            <p:cNvSpPr txBox="1"/>
            <p:nvPr/>
          </p:nvSpPr>
          <p:spPr>
            <a:xfrm>
              <a:off x="5872351" y="4480633"/>
              <a:ext cx="428322"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µm</a:t>
              </a:r>
            </a:p>
          </p:txBody>
        </p:sp>
        <p:pic>
          <p:nvPicPr>
            <p:cNvPr id="24" name="Picture 23">
              <a:extLst>
                <a:ext uri="{FF2B5EF4-FFF2-40B4-BE49-F238E27FC236}">
                  <a16:creationId xmlns:a16="http://schemas.microsoft.com/office/drawing/2014/main" id="{9C6B8092-02B3-22C2-375E-FB453F65A9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89007" y="3055460"/>
              <a:ext cx="803353" cy="1695449"/>
            </a:xfrm>
            <a:prstGeom prst="rect">
              <a:avLst/>
            </a:prstGeom>
          </p:spPr>
        </p:pic>
        <p:pic>
          <p:nvPicPr>
            <p:cNvPr id="25" name="Picture 24" descr="A picture containing black, astronomical object, astronomy&#10;&#10;Description automatically generated">
              <a:extLst>
                <a:ext uri="{FF2B5EF4-FFF2-40B4-BE49-F238E27FC236}">
                  <a16:creationId xmlns:a16="http://schemas.microsoft.com/office/drawing/2014/main" id="{25C53A24-D809-0CD7-16E5-EC9BA0949E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620" y="3043467"/>
              <a:ext cx="340353" cy="1710984"/>
            </a:xfrm>
            <a:prstGeom prst="rect">
              <a:avLst/>
            </a:prstGeom>
          </p:spPr>
        </p:pic>
        <p:pic>
          <p:nvPicPr>
            <p:cNvPr id="26" name="Picture 25">
              <a:extLst>
                <a:ext uri="{FF2B5EF4-FFF2-40B4-BE49-F238E27FC236}">
                  <a16:creationId xmlns:a16="http://schemas.microsoft.com/office/drawing/2014/main" id="{B53E70B6-35E5-0EB8-0F16-B5192CF38BD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336686" y="3045517"/>
              <a:ext cx="788862" cy="1705392"/>
            </a:xfrm>
            <a:prstGeom prst="rect">
              <a:avLst/>
            </a:prstGeom>
          </p:spPr>
        </p:pic>
        <p:sp>
          <p:nvSpPr>
            <p:cNvPr id="27" name="TextBox 26">
              <a:extLst>
                <a:ext uri="{FF2B5EF4-FFF2-40B4-BE49-F238E27FC236}">
                  <a16:creationId xmlns:a16="http://schemas.microsoft.com/office/drawing/2014/main" id="{5B38155C-6B11-2E63-316D-3B07C633472A}"/>
                </a:ext>
              </a:extLst>
            </p:cNvPr>
            <p:cNvSpPr txBox="1"/>
            <p:nvPr/>
          </p:nvSpPr>
          <p:spPr>
            <a:xfrm>
              <a:off x="7031538" y="2948518"/>
              <a:ext cx="1040541" cy="9140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a:t>
              </a:r>
              <a:r>
                <a:rPr kumimoji="0" lang="en-US" sz="1200" b="1"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domuncula</a:t>
              </a:r>
              <a:r>
                <a:rPr kumimoji="0" lang="en-US" sz="12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silicatein</a:t>
              </a:r>
              <a:endPar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Content Placeholder 2">
            <a:extLst>
              <a:ext uri="{FF2B5EF4-FFF2-40B4-BE49-F238E27FC236}">
                <a16:creationId xmlns:a16="http://schemas.microsoft.com/office/drawing/2014/main" id="{EAD42E7D-6FC7-0012-F459-F02E4B6F5C4D}"/>
              </a:ext>
            </a:extLst>
          </p:cNvPr>
          <p:cNvSpPr txBox="1">
            <a:spLocks/>
          </p:cNvSpPr>
          <p:nvPr/>
        </p:nvSpPr>
        <p:spPr>
          <a:xfrm>
            <a:off x="537452" y="3528706"/>
            <a:ext cx="3677901" cy="1380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Can we grow or repair functional optical components in space? </a:t>
            </a:r>
          </a:p>
        </p:txBody>
      </p:sp>
    </p:spTree>
    <p:extLst>
      <p:ext uri="{BB962C8B-B14F-4D97-AF65-F5344CB8AC3E}">
        <p14:creationId xmlns:p14="http://schemas.microsoft.com/office/powerpoint/2010/main" val="309297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02F4-5E71-FFFF-B170-609C4B01FA5A}"/>
              </a:ext>
            </a:extLst>
          </p:cNvPr>
          <p:cNvSpPr>
            <a:spLocks noGrp="1"/>
          </p:cNvSpPr>
          <p:nvPr>
            <p:ph type="title"/>
          </p:nvPr>
        </p:nvSpPr>
        <p:spPr>
          <a:xfrm>
            <a:off x="1143000" y="305035"/>
            <a:ext cx="10456333" cy="764711"/>
          </a:xfrm>
        </p:spPr>
        <p:txBody>
          <a:bodyPr>
            <a:normAutofit fontScale="90000"/>
          </a:bodyPr>
          <a:lstStyle/>
          <a:p>
            <a:r>
              <a:rPr lang="en-US" b="1" dirty="0"/>
              <a:t>Simulating Microgravity Complicates Things.</a:t>
            </a:r>
          </a:p>
        </p:txBody>
      </p:sp>
      <p:sp>
        <p:nvSpPr>
          <p:cNvPr id="3" name="Content Placeholder 2">
            <a:extLst>
              <a:ext uri="{FF2B5EF4-FFF2-40B4-BE49-F238E27FC236}">
                <a16:creationId xmlns:a16="http://schemas.microsoft.com/office/drawing/2014/main" id="{DCB46743-688B-736C-0462-3516B2287A4F}"/>
              </a:ext>
            </a:extLst>
          </p:cNvPr>
          <p:cNvSpPr>
            <a:spLocks noGrp="1"/>
          </p:cNvSpPr>
          <p:nvPr>
            <p:ph idx="1"/>
          </p:nvPr>
        </p:nvSpPr>
        <p:spPr>
          <a:xfrm>
            <a:off x="1301061" y="1436916"/>
            <a:ext cx="5205307" cy="4351338"/>
          </a:xfrm>
        </p:spPr>
        <p:txBody>
          <a:bodyPr/>
          <a:lstStyle/>
          <a:p>
            <a:r>
              <a:rPr lang="en-US" b="1" dirty="0"/>
              <a:t>How does the </a:t>
            </a:r>
            <a:r>
              <a:rPr lang="en-US" b="1" dirty="0" err="1"/>
              <a:t>bioglass</a:t>
            </a:r>
            <a:r>
              <a:rPr lang="en-US" b="1" dirty="0"/>
              <a:t> behave under zero gravity? </a:t>
            </a:r>
          </a:p>
          <a:p>
            <a:pPr marL="0" indent="0">
              <a:buNone/>
            </a:pPr>
            <a:endParaRPr lang="en-US" b="1" dirty="0"/>
          </a:p>
          <a:p>
            <a:r>
              <a:rPr lang="en-US" dirty="0"/>
              <a:t>Complicating factors: </a:t>
            </a:r>
          </a:p>
          <a:p>
            <a:pPr lvl="1"/>
            <a:r>
              <a:rPr lang="en-US" dirty="0"/>
              <a:t>Simulator spins continuously</a:t>
            </a:r>
          </a:p>
          <a:p>
            <a:pPr lvl="1"/>
            <a:r>
              <a:rPr lang="en-US" dirty="0"/>
              <a:t>Very compact area: 6”x6”x6”</a:t>
            </a:r>
          </a:p>
          <a:p>
            <a:pPr lvl="1"/>
            <a:r>
              <a:rPr lang="en-US" dirty="0"/>
              <a:t>Sample must remain at center of both rotational axes </a:t>
            </a:r>
          </a:p>
        </p:txBody>
      </p:sp>
      <p:grpSp>
        <p:nvGrpSpPr>
          <p:cNvPr id="4" name="Group 3">
            <a:extLst>
              <a:ext uri="{FF2B5EF4-FFF2-40B4-BE49-F238E27FC236}">
                <a16:creationId xmlns:a16="http://schemas.microsoft.com/office/drawing/2014/main" id="{3F4E928C-E0C6-B049-2B9F-DEE2C53A7485}"/>
              </a:ext>
            </a:extLst>
          </p:cNvPr>
          <p:cNvGrpSpPr/>
          <p:nvPr/>
        </p:nvGrpSpPr>
        <p:grpSpPr>
          <a:xfrm>
            <a:off x="6506368" y="1365215"/>
            <a:ext cx="4325620" cy="5191614"/>
            <a:chOff x="6929960" y="820248"/>
            <a:chExt cx="1982940" cy="2408525"/>
          </a:xfrm>
        </p:grpSpPr>
        <p:pic>
          <p:nvPicPr>
            <p:cNvPr id="5" name="Picture 2" descr="#microgravity #research #studies #rpm #experiments #space #hardware  #testing #biology #lifesciences | Yuri">
              <a:extLst>
                <a:ext uri="{FF2B5EF4-FFF2-40B4-BE49-F238E27FC236}">
                  <a16:creationId xmlns:a16="http://schemas.microsoft.com/office/drawing/2014/main" id="{A2FDA06B-9CAC-4DAE-3D60-67962A5A56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03" r="19249"/>
            <a:stretch>
              <a:fillRect/>
            </a:stretch>
          </p:blipFill>
          <p:spPr bwMode="auto">
            <a:xfrm>
              <a:off x="7084057" y="820248"/>
              <a:ext cx="1754713" cy="180284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FBE8C31-B10F-49D7-5A5B-7AEB71D726F6}"/>
                </a:ext>
              </a:extLst>
            </p:cNvPr>
            <p:cNvSpPr txBox="1">
              <a:spLocks/>
            </p:cNvSpPr>
            <p:nvPr/>
          </p:nvSpPr>
          <p:spPr>
            <a:xfrm>
              <a:off x="6929960" y="2515649"/>
              <a:ext cx="1982940" cy="71312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Random Positioning Machine (RPM) Microgravity Simulator</a:t>
              </a:r>
            </a:p>
          </p:txBody>
        </p:sp>
      </p:grpSp>
    </p:spTree>
    <p:extLst>
      <p:ext uri="{BB962C8B-B14F-4D97-AF65-F5344CB8AC3E}">
        <p14:creationId xmlns:p14="http://schemas.microsoft.com/office/powerpoint/2010/main" val="4265765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EAD3-98C8-BE9C-AA8B-2E2153320656}"/>
              </a:ext>
            </a:extLst>
          </p:cNvPr>
          <p:cNvSpPr>
            <a:spLocks noGrp="1"/>
          </p:cNvSpPr>
          <p:nvPr>
            <p:ph type="title"/>
          </p:nvPr>
        </p:nvSpPr>
        <p:spPr>
          <a:xfrm>
            <a:off x="919976" y="1477515"/>
            <a:ext cx="4016044" cy="3902970"/>
          </a:xfrm>
        </p:spPr>
        <p:txBody>
          <a:bodyPr>
            <a:noAutofit/>
          </a:bodyPr>
          <a:lstStyle/>
          <a:p>
            <a:r>
              <a:rPr lang="en-US" b="1" dirty="0"/>
              <a:t>How do you microscopically image something in constant motion?</a:t>
            </a:r>
          </a:p>
        </p:txBody>
      </p:sp>
      <p:pic>
        <p:nvPicPr>
          <p:cNvPr id="10" name="Video (3)">
            <a:hlinkClick r:id="" action="ppaction://media"/>
            <a:extLst>
              <a:ext uri="{FF2B5EF4-FFF2-40B4-BE49-F238E27FC236}">
                <a16:creationId xmlns:a16="http://schemas.microsoft.com/office/drawing/2014/main" id="{5810CEEA-60D5-0D76-EEA6-FBB074AA294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6681" r="203" b="24966"/>
          <a:stretch/>
        </p:blipFill>
        <p:spPr>
          <a:xfrm>
            <a:off x="5263376" y="613275"/>
            <a:ext cx="5728069" cy="5945064"/>
          </a:xfrm>
          <a:prstGeom prst="rect">
            <a:avLst/>
          </a:prstGeom>
        </p:spPr>
      </p:pic>
    </p:spTree>
    <p:extLst>
      <p:ext uri="{BB962C8B-B14F-4D97-AF65-F5344CB8AC3E}">
        <p14:creationId xmlns:p14="http://schemas.microsoft.com/office/powerpoint/2010/main" val="379768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mute="1">
                <p:cTn id="12"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EAF51-DE6D-3910-ED56-395C881B39A7}"/>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ECD588AC-457B-3836-2270-45A10C2208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51"/>
          <a:stretch>
            <a:fillRect/>
          </a:stretch>
        </p:blipFill>
        <p:spPr bwMode="auto">
          <a:xfrm>
            <a:off x="7214840" y="411233"/>
            <a:ext cx="4696694" cy="58074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machine on a desk&#10;&#10;AI-generated content may be incorrect.">
            <a:extLst>
              <a:ext uri="{FF2B5EF4-FFF2-40B4-BE49-F238E27FC236}">
                <a16:creationId xmlns:a16="http://schemas.microsoft.com/office/drawing/2014/main" id="{471DBA0E-6F2F-6D64-62EB-9680B1674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92" y="2913513"/>
            <a:ext cx="3033884" cy="316437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EA2C20D4-8A95-0839-1F11-19538F1C21D6}"/>
              </a:ext>
            </a:extLst>
          </p:cNvPr>
          <p:cNvSpPr>
            <a:spLocks noGrp="1"/>
          </p:cNvSpPr>
          <p:nvPr>
            <p:ph type="title"/>
          </p:nvPr>
        </p:nvSpPr>
        <p:spPr>
          <a:xfrm>
            <a:off x="598220" y="160938"/>
            <a:ext cx="5815533" cy="2523041"/>
          </a:xfrm>
        </p:spPr>
        <p:txBody>
          <a:bodyPr>
            <a:normAutofit/>
          </a:bodyPr>
          <a:lstStyle/>
          <a:p>
            <a:r>
              <a:rPr lang="en-US" dirty="0"/>
              <a:t>Use </a:t>
            </a:r>
            <a:r>
              <a:rPr lang="en-US" b="1" dirty="0"/>
              <a:t>custom imaging modules </a:t>
            </a:r>
            <a:r>
              <a:rPr lang="en-US" dirty="0"/>
              <a:t>that fit inside microgravity simulators.</a:t>
            </a:r>
          </a:p>
        </p:txBody>
      </p:sp>
      <p:sp>
        <p:nvSpPr>
          <p:cNvPr id="17" name="Content Placeholder 15">
            <a:extLst>
              <a:ext uri="{FF2B5EF4-FFF2-40B4-BE49-F238E27FC236}">
                <a16:creationId xmlns:a16="http://schemas.microsoft.com/office/drawing/2014/main" id="{7C57F885-813E-C604-ECF1-AE313D9BBEE8}"/>
              </a:ext>
            </a:extLst>
          </p:cNvPr>
          <p:cNvSpPr>
            <a:spLocks noGrp="1"/>
          </p:cNvSpPr>
          <p:nvPr>
            <p:ph idx="1"/>
          </p:nvPr>
        </p:nvSpPr>
        <p:spPr>
          <a:xfrm>
            <a:off x="857891" y="6144656"/>
            <a:ext cx="3033884" cy="423412"/>
          </a:xfrm>
        </p:spPr>
        <p:txBody>
          <a:bodyPr>
            <a:normAutofit/>
          </a:bodyPr>
          <a:lstStyle/>
          <a:p>
            <a:pPr marL="0" indent="0">
              <a:spcBef>
                <a:spcPts val="0"/>
              </a:spcBef>
              <a:buNone/>
            </a:pPr>
            <a:r>
              <a:rPr lang="en-US" sz="2400" dirty="0"/>
              <a:t>Module onboard RPM</a:t>
            </a:r>
          </a:p>
        </p:txBody>
      </p:sp>
      <p:sp>
        <p:nvSpPr>
          <p:cNvPr id="18" name="Content Placeholder 15">
            <a:extLst>
              <a:ext uri="{FF2B5EF4-FFF2-40B4-BE49-F238E27FC236}">
                <a16:creationId xmlns:a16="http://schemas.microsoft.com/office/drawing/2014/main" id="{39B33DE8-80FE-A7CA-2A75-DBAFB5CB5D52}"/>
              </a:ext>
            </a:extLst>
          </p:cNvPr>
          <p:cNvSpPr txBox="1">
            <a:spLocks/>
          </p:cNvSpPr>
          <p:nvPr/>
        </p:nvSpPr>
        <p:spPr>
          <a:xfrm>
            <a:off x="5441795" y="2736607"/>
            <a:ext cx="1880297" cy="525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Microscope</a:t>
            </a:r>
          </a:p>
        </p:txBody>
      </p:sp>
      <p:sp>
        <p:nvSpPr>
          <p:cNvPr id="20" name="Content Placeholder 15">
            <a:extLst>
              <a:ext uri="{FF2B5EF4-FFF2-40B4-BE49-F238E27FC236}">
                <a16:creationId xmlns:a16="http://schemas.microsoft.com/office/drawing/2014/main" id="{2695D8FA-B656-AECA-C400-213CF8CD096D}"/>
              </a:ext>
            </a:extLst>
          </p:cNvPr>
          <p:cNvSpPr txBox="1">
            <a:spLocks/>
          </p:cNvSpPr>
          <p:nvPr/>
        </p:nvSpPr>
        <p:spPr>
          <a:xfrm>
            <a:off x="5863510" y="3822777"/>
            <a:ext cx="1306725" cy="491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Sample</a:t>
            </a:r>
          </a:p>
        </p:txBody>
      </p:sp>
      <p:sp>
        <p:nvSpPr>
          <p:cNvPr id="21" name="Content Placeholder 15">
            <a:extLst>
              <a:ext uri="{FF2B5EF4-FFF2-40B4-BE49-F238E27FC236}">
                <a16:creationId xmlns:a16="http://schemas.microsoft.com/office/drawing/2014/main" id="{41CBC282-8A2E-1FC5-24EB-CB56C056E30A}"/>
              </a:ext>
            </a:extLst>
          </p:cNvPr>
          <p:cNvSpPr txBox="1">
            <a:spLocks/>
          </p:cNvSpPr>
          <p:nvPr/>
        </p:nvSpPr>
        <p:spPr>
          <a:xfrm>
            <a:off x="5612666" y="5089645"/>
            <a:ext cx="1959391" cy="834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Wifi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transmitter</a:t>
            </a:r>
          </a:p>
        </p:txBody>
      </p:sp>
      <p:cxnSp>
        <p:nvCxnSpPr>
          <p:cNvPr id="23" name="Straight Arrow Connector 22">
            <a:extLst>
              <a:ext uri="{FF2B5EF4-FFF2-40B4-BE49-F238E27FC236}">
                <a16:creationId xmlns:a16="http://schemas.microsoft.com/office/drawing/2014/main" id="{428ACE7B-DBDF-0C5B-F05A-A225BB2B1982}"/>
              </a:ext>
            </a:extLst>
          </p:cNvPr>
          <p:cNvCxnSpPr>
            <a:cxnSpLocks/>
          </p:cNvCxnSpPr>
          <p:nvPr/>
        </p:nvCxnSpPr>
        <p:spPr>
          <a:xfrm flipV="1">
            <a:off x="6592361" y="1460810"/>
            <a:ext cx="2502776" cy="1854147"/>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38260206-8FC7-737F-31B3-3E70FB44FEC1}"/>
              </a:ext>
            </a:extLst>
          </p:cNvPr>
          <p:cNvCxnSpPr>
            <a:cxnSpLocks/>
          </p:cNvCxnSpPr>
          <p:nvPr/>
        </p:nvCxnSpPr>
        <p:spPr>
          <a:xfrm flipV="1">
            <a:off x="6924907" y="3543043"/>
            <a:ext cx="1828800" cy="494178"/>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57BDA7E8-EC01-CABE-21E2-9C55CB69FD7F}"/>
              </a:ext>
            </a:extLst>
          </p:cNvPr>
          <p:cNvCxnSpPr>
            <a:cxnSpLocks/>
          </p:cNvCxnSpPr>
          <p:nvPr/>
        </p:nvCxnSpPr>
        <p:spPr>
          <a:xfrm flipV="1">
            <a:off x="6381943" y="3683379"/>
            <a:ext cx="4178261" cy="1624601"/>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7016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build="p"/>
      <p:bldP spid="2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7D583-CD1B-D912-A2A7-D6DF3AD60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E0EF3-8A5E-6924-D04C-B4C6550ACB4B}"/>
              </a:ext>
            </a:extLst>
          </p:cNvPr>
          <p:cNvSpPr>
            <a:spLocks noGrp="1"/>
          </p:cNvSpPr>
          <p:nvPr>
            <p:ph type="title"/>
          </p:nvPr>
        </p:nvSpPr>
        <p:spPr>
          <a:xfrm>
            <a:off x="838200" y="412129"/>
            <a:ext cx="10125308" cy="1413495"/>
          </a:xfrm>
        </p:spPr>
        <p:txBody>
          <a:bodyPr>
            <a:noAutofit/>
          </a:bodyPr>
          <a:lstStyle/>
          <a:p>
            <a:r>
              <a:rPr lang="en-US" dirty="0"/>
              <a:t>Digital Images Allow Us To </a:t>
            </a:r>
            <a:r>
              <a:rPr lang="en-US" b="1" dirty="0"/>
              <a:t>Quantify Growth</a:t>
            </a:r>
            <a:r>
              <a:rPr lang="en-US" dirty="0"/>
              <a:t>.</a:t>
            </a:r>
            <a:br>
              <a:rPr lang="en-US" dirty="0"/>
            </a:br>
            <a:endParaRPr lang="en-US" dirty="0"/>
          </a:p>
        </p:txBody>
      </p:sp>
      <p:grpSp>
        <p:nvGrpSpPr>
          <p:cNvPr id="13" name="Group 12">
            <a:extLst>
              <a:ext uri="{FF2B5EF4-FFF2-40B4-BE49-F238E27FC236}">
                <a16:creationId xmlns:a16="http://schemas.microsoft.com/office/drawing/2014/main" id="{F0F975CF-AE52-DA09-CBAD-4183DFC93D6F}"/>
              </a:ext>
            </a:extLst>
          </p:cNvPr>
          <p:cNvGrpSpPr/>
          <p:nvPr/>
        </p:nvGrpSpPr>
        <p:grpSpPr>
          <a:xfrm>
            <a:off x="604836" y="1452298"/>
            <a:ext cx="3752118" cy="2760630"/>
            <a:chOff x="1806339" y="4549794"/>
            <a:chExt cx="2872313" cy="2154235"/>
          </a:xfrm>
        </p:grpSpPr>
        <p:pic>
          <p:nvPicPr>
            <p:cNvPr id="6" name="Picture 5" descr="A close-up of a grey surface&#10;&#10;AI-generated content may be incorrect.">
              <a:extLst>
                <a:ext uri="{FF2B5EF4-FFF2-40B4-BE49-F238E27FC236}">
                  <a16:creationId xmlns:a16="http://schemas.microsoft.com/office/drawing/2014/main" id="{46C8A76D-94D2-0614-D751-F6B0FC80F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339" y="4549794"/>
              <a:ext cx="2872313" cy="2154235"/>
            </a:xfrm>
            <a:prstGeom prst="rect">
              <a:avLst/>
            </a:prstGeom>
          </p:spPr>
        </p:pic>
        <p:sp>
          <p:nvSpPr>
            <p:cNvPr id="11" name="TextBox 10">
              <a:extLst>
                <a:ext uri="{FF2B5EF4-FFF2-40B4-BE49-F238E27FC236}">
                  <a16:creationId xmlns:a16="http://schemas.microsoft.com/office/drawing/2014/main" id="{7E7BD7D0-6DED-5C10-0430-0A8B776A1DC8}"/>
                </a:ext>
              </a:extLst>
            </p:cNvPr>
            <p:cNvSpPr txBox="1"/>
            <p:nvPr/>
          </p:nvSpPr>
          <p:spPr>
            <a:xfrm>
              <a:off x="3926080" y="6427029"/>
              <a:ext cx="6927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Lytica</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03E9BA42-032A-D73A-7225-BB0429B0D17C}"/>
              </a:ext>
            </a:extLst>
          </p:cNvPr>
          <p:cNvGrpSpPr/>
          <p:nvPr/>
        </p:nvGrpSpPr>
        <p:grpSpPr>
          <a:xfrm>
            <a:off x="5220929" y="1452296"/>
            <a:ext cx="6054213" cy="2760630"/>
            <a:chOff x="5928852" y="3879963"/>
            <a:chExt cx="5962691" cy="2565908"/>
          </a:xfrm>
        </p:grpSpPr>
        <p:grpSp>
          <p:nvGrpSpPr>
            <p:cNvPr id="17" name="Group 16">
              <a:extLst>
                <a:ext uri="{FF2B5EF4-FFF2-40B4-BE49-F238E27FC236}">
                  <a16:creationId xmlns:a16="http://schemas.microsoft.com/office/drawing/2014/main" id="{3FE2BEE7-6DFC-11D6-60EE-9C6FDC1CD407}"/>
                </a:ext>
              </a:extLst>
            </p:cNvPr>
            <p:cNvGrpSpPr/>
            <p:nvPr/>
          </p:nvGrpSpPr>
          <p:grpSpPr>
            <a:xfrm>
              <a:off x="7767483" y="3879963"/>
              <a:ext cx="4124060" cy="2565908"/>
              <a:chOff x="7767483" y="3879963"/>
              <a:chExt cx="4124060" cy="2565908"/>
            </a:xfrm>
          </p:grpSpPr>
          <p:grpSp>
            <p:nvGrpSpPr>
              <p:cNvPr id="12" name="Group 11">
                <a:extLst>
                  <a:ext uri="{FF2B5EF4-FFF2-40B4-BE49-F238E27FC236}">
                    <a16:creationId xmlns:a16="http://schemas.microsoft.com/office/drawing/2014/main" id="{C42BBD22-4A20-9746-4236-802128966A14}"/>
                  </a:ext>
                </a:extLst>
              </p:cNvPr>
              <p:cNvGrpSpPr/>
              <p:nvPr/>
            </p:nvGrpSpPr>
            <p:grpSpPr>
              <a:xfrm>
                <a:off x="8196146" y="3879963"/>
                <a:ext cx="3695397" cy="2565908"/>
                <a:chOff x="4678652" y="4549793"/>
                <a:chExt cx="2872314" cy="2154236"/>
              </a:xfrm>
            </p:grpSpPr>
            <p:pic>
              <p:nvPicPr>
                <p:cNvPr id="5" name="Picture 4" descr="A close-up of a white surface&#10;&#10;AI-generated content may be incorrect.">
                  <a:extLst>
                    <a:ext uri="{FF2B5EF4-FFF2-40B4-BE49-F238E27FC236}">
                      <a16:creationId xmlns:a16="http://schemas.microsoft.com/office/drawing/2014/main" id="{386951EC-457C-FA1B-5A5B-4FB3A93D1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652" y="4549793"/>
                  <a:ext cx="2872314" cy="2154236"/>
                </a:xfrm>
                <a:prstGeom prst="rect">
                  <a:avLst/>
                </a:prstGeom>
              </p:spPr>
            </p:pic>
            <p:sp>
              <p:nvSpPr>
                <p:cNvPr id="9" name="TextBox 8">
                  <a:extLst>
                    <a:ext uri="{FF2B5EF4-FFF2-40B4-BE49-F238E27FC236}">
                      <a16:creationId xmlns:a16="http://schemas.microsoft.com/office/drawing/2014/main" id="{5E84171E-90D4-5286-5B21-80319E2020AF}"/>
                    </a:ext>
                  </a:extLst>
                </p:cNvPr>
                <p:cNvSpPr txBox="1"/>
                <p:nvPr/>
              </p:nvSpPr>
              <p:spPr>
                <a:xfrm>
                  <a:off x="6911366" y="6427030"/>
                  <a:ext cx="5677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 Coli</a:t>
                  </a:r>
                </a:p>
              </p:txBody>
            </p:sp>
          </p:grpSp>
          <p:sp>
            <p:nvSpPr>
              <p:cNvPr id="4" name="Oval 3">
                <a:extLst>
                  <a:ext uri="{FF2B5EF4-FFF2-40B4-BE49-F238E27FC236}">
                    <a16:creationId xmlns:a16="http://schemas.microsoft.com/office/drawing/2014/main" id="{9F7CFB71-44C4-18AC-B923-C58EE3215B1E}"/>
                  </a:ext>
                </a:extLst>
              </p:cNvPr>
              <p:cNvSpPr/>
              <p:nvPr/>
            </p:nvSpPr>
            <p:spPr>
              <a:xfrm>
                <a:off x="9360310" y="4542503"/>
                <a:ext cx="186813" cy="22614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BD71818-0C3C-B109-B9E7-C666C3432514}"/>
                  </a:ext>
                </a:extLst>
              </p:cNvPr>
              <p:cNvSpPr/>
              <p:nvPr/>
            </p:nvSpPr>
            <p:spPr>
              <a:xfrm>
                <a:off x="9950437" y="4969469"/>
                <a:ext cx="186813" cy="22614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D13EE1D-BD73-CE1C-6641-86FD04419E6A}"/>
                  </a:ext>
                </a:extLst>
              </p:cNvPr>
              <p:cNvCxnSpPr>
                <a:endCxn id="4" idx="3"/>
              </p:cNvCxnSpPr>
              <p:nvPr/>
            </p:nvCxnSpPr>
            <p:spPr>
              <a:xfrm flipV="1">
                <a:off x="7767484" y="4735527"/>
                <a:ext cx="1620184" cy="5345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13CEC8-ECC9-6B4E-F28B-61E4643F2028}"/>
                  </a:ext>
                </a:extLst>
              </p:cNvPr>
              <p:cNvCxnSpPr>
                <a:cxnSpLocks/>
                <a:endCxn id="7" idx="3"/>
              </p:cNvCxnSpPr>
              <p:nvPr/>
            </p:nvCxnSpPr>
            <p:spPr>
              <a:xfrm flipV="1">
                <a:off x="7767483" y="5162493"/>
                <a:ext cx="2210312" cy="1012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Content Placeholder 15">
              <a:extLst>
                <a:ext uri="{FF2B5EF4-FFF2-40B4-BE49-F238E27FC236}">
                  <a16:creationId xmlns:a16="http://schemas.microsoft.com/office/drawing/2014/main" id="{FB305C63-6168-F878-FFB4-9DC227D1F29C}"/>
                </a:ext>
              </a:extLst>
            </p:cNvPr>
            <p:cNvSpPr txBox="1">
              <a:spLocks/>
            </p:cNvSpPr>
            <p:nvPr/>
          </p:nvSpPr>
          <p:spPr>
            <a:xfrm>
              <a:off x="5928852" y="5082539"/>
              <a:ext cx="2107837" cy="98208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Write computer program to calculate growth rate from images</a:t>
              </a:r>
            </a:p>
          </p:txBody>
        </p:sp>
      </p:grpSp>
      <p:sp>
        <p:nvSpPr>
          <p:cNvPr id="15" name="Content Placeholder 14">
            <a:extLst>
              <a:ext uri="{FF2B5EF4-FFF2-40B4-BE49-F238E27FC236}">
                <a16:creationId xmlns:a16="http://schemas.microsoft.com/office/drawing/2014/main" id="{256BA0A6-3F10-3D30-7C15-E7453A379E25}"/>
              </a:ext>
            </a:extLst>
          </p:cNvPr>
          <p:cNvSpPr>
            <a:spLocks noGrp="1"/>
          </p:cNvSpPr>
          <p:nvPr>
            <p:ph idx="1"/>
          </p:nvPr>
        </p:nvSpPr>
        <p:spPr>
          <a:xfrm>
            <a:off x="838200" y="4586271"/>
            <a:ext cx="10515600" cy="1590691"/>
          </a:xfrm>
        </p:spPr>
        <p:txBody>
          <a:bodyPr/>
          <a:lstStyle/>
          <a:p>
            <a:pPr marL="0" indent="0" algn="ctr">
              <a:buNone/>
            </a:pPr>
            <a:r>
              <a:rPr lang="en-US" dirty="0"/>
              <a:t>Growth rates are calculated from imaging data.</a:t>
            </a:r>
          </a:p>
        </p:txBody>
      </p:sp>
    </p:spTree>
    <p:extLst>
      <p:ext uri="{BB962C8B-B14F-4D97-AF65-F5344CB8AC3E}">
        <p14:creationId xmlns:p14="http://schemas.microsoft.com/office/powerpoint/2010/main" val="891309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1267</Words>
  <Application>Microsoft Macintosh PowerPoint</Application>
  <PresentationFormat>Widescreen</PresentationFormat>
  <Paragraphs>100</Paragraphs>
  <Slides>11</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Adobe Caslon Pro</vt:lpstr>
      <vt:lpstr>Aptos</vt:lpstr>
      <vt:lpstr>Aptos Display</vt:lpstr>
      <vt:lpstr>Arial</vt:lpstr>
      <vt:lpstr>Calibri</vt:lpstr>
      <vt:lpstr>Calibri Light</vt:lpstr>
      <vt:lpstr>Cambria Math</vt:lpstr>
      <vt:lpstr>Office Theme</vt:lpstr>
      <vt:lpstr>PowerPoint Presentation</vt:lpstr>
      <vt:lpstr>Glass Lenses are Everywhere.</vt:lpstr>
      <vt:lpstr>PowerPoint Presentation</vt:lpstr>
      <vt:lpstr>Nature May Hold the Solution.</vt:lpstr>
      <vt:lpstr>Self-Assembling Bioglass Can Act Like a Lens.</vt:lpstr>
      <vt:lpstr>Simulating Microgravity Complicates Things.</vt:lpstr>
      <vt:lpstr>How do you microscopically image something in constant motion?</vt:lpstr>
      <vt:lpstr>Use custom imaging modules that fit inside microgravity simulators.</vt:lpstr>
      <vt:lpstr>Digital Images Allow Us To Quantify Growth. </vt:lpstr>
      <vt:lpstr>Functional Tunability is the Challenge Ahead.</vt:lpstr>
      <vt:lpstr>On-the-fly Optics in Space as a Strategic Capability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Graves</dc:creator>
  <cp:lastModifiedBy>John Graves</cp:lastModifiedBy>
  <cp:revision>1</cp:revision>
  <dcterms:created xsi:type="dcterms:W3CDTF">2025-10-06T14:12:52Z</dcterms:created>
  <dcterms:modified xsi:type="dcterms:W3CDTF">2025-10-06T14:13:04Z</dcterms:modified>
</cp:coreProperties>
</file>