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498" r:id="rId2"/>
    <p:sldId id="113675" r:id="rId3"/>
    <p:sldId id="113676" r:id="rId4"/>
    <p:sldId id="113677" r:id="rId5"/>
    <p:sldId id="113678" r:id="rId6"/>
    <p:sldId id="113686" r:id="rId7"/>
    <p:sldId id="113680" r:id="rId8"/>
    <p:sldId id="113681" r:id="rId9"/>
    <p:sldId id="113682" r:id="rId10"/>
    <p:sldId id="113687" r:id="rId11"/>
    <p:sldId id="11368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2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fsu-my.sharepoint.com/personal/sc23cq_fsu_edu/Documents/Desktop/LASI-HRS/6.%20Cognition-%20STAC%20R/Results%20and%20Manuscript/Resul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fsu-my.sharepoint.com/personal/sc23cq_fsu_edu/Documents/Desktop/LASI-HRS/6.%20Cognition-%20STAC%20R/Results%20and%20Manuscript/Resul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'Fig 1 numeracy margins'!$L$4</c:f>
              <c:strCache>
                <c:ptCount val="1"/>
                <c:pt idx="0">
                  <c:v>USA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'Fig 1 numeracy margins'!$P$5:$P$22</c:f>
                <c:numCache>
                  <c:formatCode>General</c:formatCode>
                  <c:ptCount val="18"/>
                  <c:pt idx="0">
                    <c:v>5.1007000000000025E-2</c:v>
                  </c:pt>
                  <c:pt idx="1">
                    <c:v>4.7295500000000046E-2</c:v>
                  </c:pt>
                  <c:pt idx="2">
                    <c:v>4.3605999999999923E-2</c:v>
                  </c:pt>
                  <c:pt idx="3">
                    <c:v>3.9945000000000008E-2</c:v>
                  </c:pt>
                  <c:pt idx="4">
                    <c:v>3.6320149999999995E-2</c:v>
                  </c:pt>
                  <c:pt idx="5">
                    <c:v>3.2744050000000025E-2</c:v>
                  </c:pt>
                  <c:pt idx="6">
                    <c:v>2.923454999999997E-2</c:v>
                  </c:pt>
                  <c:pt idx="7">
                    <c:v>2.5818649999999999E-2</c:v>
                  </c:pt>
                  <c:pt idx="8">
                    <c:v>2.2539200000000037E-2</c:v>
                  </c:pt>
                  <c:pt idx="9">
                    <c:v>1.9465049999999984E-2</c:v>
                  </c:pt>
                  <c:pt idx="10">
                    <c:v>1.6710000000000003E-2</c:v>
                  </c:pt>
                  <c:pt idx="11">
                    <c:v>1.4457700000000004E-2</c:v>
                  </c:pt>
                  <c:pt idx="12">
                    <c:v>1.2972600000000001E-2</c:v>
                  </c:pt>
                  <c:pt idx="13">
                    <c:v>1.2530600000000001E-2</c:v>
                  </c:pt>
                  <c:pt idx="14">
                    <c:v>1.323655E-2</c:v>
                  </c:pt>
                  <c:pt idx="15">
                    <c:v>1.492845000000001E-2</c:v>
                  </c:pt>
                  <c:pt idx="16">
                    <c:v>1.7319799999999996E-2</c:v>
                  </c:pt>
                  <c:pt idx="17">
                    <c:v>2.0163199999999992E-2</c:v>
                  </c:pt>
                </c:numCache>
              </c:numRef>
            </c:plus>
            <c:minus>
              <c:numRef>
                <c:f>'Fig 1 numeracy margins'!$P$5:$P$22</c:f>
                <c:numCache>
                  <c:formatCode>General</c:formatCode>
                  <c:ptCount val="18"/>
                  <c:pt idx="0">
                    <c:v>5.1007000000000025E-2</c:v>
                  </c:pt>
                  <c:pt idx="1">
                    <c:v>4.7295500000000046E-2</c:v>
                  </c:pt>
                  <c:pt idx="2">
                    <c:v>4.3605999999999923E-2</c:v>
                  </c:pt>
                  <c:pt idx="3">
                    <c:v>3.9945000000000008E-2</c:v>
                  </c:pt>
                  <c:pt idx="4">
                    <c:v>3.6320149999999995E-2</c:v>
                  </c:pt>
                  <c:pt idx="5">
                    <c:v>3.2744050000000025E-2</c:v>
                  </c:pt>
                  <c:pt idx="6">
                    <c:v>2.923454999999997E-2</c:v>
                  </c:pt>
                  <c:pt idx="7">
                    <c:v>2.5818649999999999E-2</c:v>
                  </c:pt>
                  <c:pt idx="8">
                    <c:v>2.2539200000000037E-2</c:v>
                  </c:pt>
                  <c:pt idx="9">
                    <c:v>1.9465049999999984E-2</c:v>
                  </c:pt>
                  <c:pt idx="10">
                    <c:v>1.6710000000000003E-2</c:v>
                  </c:pt>
                  <c:pt idx="11">
                    <c:v>1.4457700000000004E-2</c:v>
                  </c:pt>
                  <c:pt idx="12">
                    <c:v>1.2972600000000001E-2</c:v>
                  </c:pt>
                  <c:pt idx="13">
                    <c:v>1.2530600000000001E-2</c:v>
                  </c:pt>
                  <c:pt idx="14">
                    <c:v>1.323655E-2</c:v>
                  </c:pt>
                  <c:pt idx="15">
                    <c:v>1.492845000000001E-2</c:v>
                  </c:pt>
                  <c:pt idx="16">
                    <c:v>1.7319799999999996E-2</c:v>
                  </c:pt>
                  <c:pt idx="17">
                    <c:v>2.0163199999999992E-2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'Fig 1 numeracy margins'!$K$5:$K$22</c:f>
              <c:numCache>
                <c:formatCode>General</c:formatCode>
                <c:ptCount val="1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</c:numCache>
            </c:numRef>
          </c:cat>
          <c:val>
            <c:numRef>
              <c:f>'Fig 1 numeracy margins'!$L$5:$L$22</c:f>
              <c:numCache>
                <c:formatCode>General</c:formatCode>
                <c:ptCount val="18"/>
                <c:pt idx="0">
                  <c:v>-1.385181</c:v>
                </c:pt>
                <c:pt idx="1">
                  <c:v>-1.277852</c:v>
                </c:pt>
                <c:pt idx="2">
                  <c:v>-1.1705239999999999</c:v>
                </c:pt>
                <c:pt idx="3">
                  <c:v>-1.063196</c:v>
                </c:pt>
                <c:pt idx="4">
                  <c:v>-0.95586729999999998</c:v>
                </c:pt>
                <c:pt idx="5">
                  <c:v>-0.84853889999999998</c:v>
                </c:pt>
                <c:pt idx="6">
                  <c:v>-0.74121060000000005</c:v>
                </c:pt>
                <c:pt idx="7">
                  <c:v>-0.63388219999999995</c:v>
                </c:pt>
                <c:pt idx="8">
                  <c:v>-0.52655379999999996</c:v>
                </c:pt>
                <c:pt idx="9">
                  <c:v>-0.41922540000000003</c:v>
                </c:pt>
                <c:pt idx="10">
                  <c:v>-0.31189699999999998</c:v>
                </c:pt>
                <c:pt idx="11">
                  <c:v>-0.20456859999999999</c:v>
                </c:pt>
                <c:pt idx="12">
                  <c:v>-9.7240199999999999E-2</c:v>
                </c:pt>
                <c:pt idx="13">
                  <c:v>1.00882E-2</c:v>
                </c:pt>
                <c:pt idx="14">
                  <c:v>0.1174166</c:v>
                </c:pt>
                <c:pt idx="15">
                  <c:v>0.2247449</c:v>
                </c:pt>
                <c:pt idx="16">
                  <c:v>0.33207330000000002</c:v>
                </c:pt>
                <c:pt idx="17">
                  <c:v>0.43940170000000001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C3D-4BE7-87D5-5F766A6B183F}"/>
            </c:ext>
          </c:extLst>
        </c:ser>
        <c:ser>
          <c:idx val="1"/>
          <c:order val="1"/>
          <c:tx>
            <c:strRef>
              <c:f>'Fig 1 numeracy margins'!$M$4</c:f>
              <c:strCache>
                <c:ptCount val="1"/>
                <c:pt idx="0">
                  <c:v>Mexico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'Fig 1 numeracy margins'!$Q$5:$Q$22</c:f>
                <c:numCache>
                  <c:formatCode>General</c:formatCode>
                  <c:ptCount val="18"/>
                  <c:pt idx="0">
                    <c:v>2.2656750000000003E-2</c:v>
                  </c:pt>
                  <c:pt idx="1">
                    <c:v>2.0407450000000021E-2</c:v>
                  </c:pt>
                  <c:pt idx="2">
                    <c:v>1.8393949999999992E-2</c:v>
                  </c:pt>
                  <c:pt idx="3">
                    <c:v>1.6701750000000001E-2</c:v>
                  </c:pt>
                  <c:pt idx="4">
                    <c:v>1.5436899999999996E-2</c:v>
                  </c:pt>
                  <c:pt idx="5">
                    <c:v>1.4709949999999999E-2</c:v>
                  </c:pt>
                  <c:pt idx="6">
                    <c:v>1.4601600000000003E-2</c:v>
                  </c:pt>
                  <c:pt idx="7">
                    <c:v>1.5125000000000006E-2</c:v>
                  </c:pt>
                  <c:pt idx="8">
                    <c:v>1.6219199999999989E-2</c:v>
                  </c:pt>
                  <c:pt idx="9">
                    <c:v>1.7779199999999995E-2</c:v>
                  </c:pt>
                  <c:pt idx="10">
                    <c:v>1.9694450000000002E-2</c:v>
                  </c:pt>
                  <c:pt idx="11">
                    <c:v>2.18719E-2</c:v>
                  </c:pt>
                  <c:pt idx="12">
                    <c:v>2.4241049999999986E-2</c:v>
                  </c:pt>
                  <c:pt idx="13">
                    <c:v>2.6750949999999996E-2</c:v>
                  </c:pt>
                  <c:pt idx="14">
                    <c:v>2.9365499999999989E-2</c:v>
                  </c:pt>
                  <c:pt idx="15">
                    <c:v>3.2059149999999981E-2</c:v>
                  </c:pt>
                  <c:pt idx="16">
                    <c:v>3.48136E-2</c:v>
                  </c:pt>
                  <c:pt idx="17">
                    <c:v>3.7615399999999966E-2</c:v>
                  </c:pt>
                </c:numCache>
              </c:numRef>
            </c:plus>
            <c:minus>
              <c:numRef>
                <c:f>'Fig 1 numeracy margins'!$Q$5:$Q$22</c:f>
                <c:numCache>
                  <c:formatCode>General</c:formatCode>
                  <c:ptCount val="18"/>
                  <c:pt idx="0">
                    <c:v>2.2656750000000003E-2</c:v>
                  </c:pt>
                  <c:pt idx="1">
                    <c:v>2.0407450000000021E-2</c:v>
                  </c:pt>
                  <c:pt idx="2">
                    <c:v>1.8393949999999992E-2</c:v>
                  </c:pt>
                  <c:pt idx="3">
                    <c:v>1.6701750000000001E-2</c:v>
                  </c:pt>
                  <c:pt idx="4">
                    <c:v>1.5436899999999996E-2</c:v>
                  </c:pt>
                  <c:pt idx="5">
                    <c:v>1.4709949999999999E-2</c:v>
                  </c:pt>
                  <c:pt idx="6">
                    <c:v>1.4601600000000003E-2</c:v>
                  </c:pt>
                  <c:pt idx="7">
                    <c:v>1.5125000000000006E-2</c:v>
                  </c:pt>
                  <c:pt idx="8">
                    <c:v>1.6219199999999989E-2</c:v>
                  </c:pt>
                  <c:pt idx="9">
                    <c:v>1.7779199999999995E-2</c:v>
                  </c:pt>
                  <c:pt idx="10">
                    <c:v>1.9694450000000002E-2</c:v>
                  </c:pt>
                  <c:pt idx="11">
                    <c:v>2.18719E-2</c:v>
                  </c:pt>
                  <c:pt idx="12">
                    <c:v>2.4241049999999986E-2</c:v>
                  </c:pt>
                  <c:pt idx="13">
                    <c:v>2.6750949999999996E-2</c:v>
                  </c:pt>
                  <c:pt idx="14">
                    <c:v>2.9365499999999989E-2</c:v>
                  </c:pt>
                  <c:pt idx="15">
                    <c:v>3.2059149999999981E-2</c:v>
                  </c:pt>
                  <c:pt idx="16">
                    <c:v>3.48136E-2</c:v>
                  </c:pt>
                  <c:pt idx="17">
                    <c:v>3.7615399999999966E-2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'Fig 1 numeracy margins'!$K$5:$K$22</c:f>
              <c:numCache>
                <c:formatCode>General</c:formatCode>
                <c:ptCount val="1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</c:numCache>
            </c:numRef>
          </c:cat>
          <c:val>
            <c:numRef>
              <c:f>'Fig 1 numeracy margins'!$M$5:$M$22</c:f>
              <c:numCache>
                <c:formatCode>General</c:formatCode>
                <c:ptCount val="18"/>
                <c:pt idx="0">
                  <c:v>-0.37990499999999999</c:v>
                </c:pt>
                <c:pt idx="1">
                  <c:v>-0.3075022</c:v>
                </c:pt>
                <c:pt idx="2">
                  <c:v>-0.23509939999999999</c:v>
                </c:pt>
                <c:pt idx="3">
                  <c:v>-0.1626967</c:v>
                </c:pt>
                <c:pt idx="4">
                  <c:v>-9.0293899999999996E-2</c:v>
                </c:pt>
                <c:pt idx="5">
                  <c:v>-1.78911E-2</c:v>
                </c:pt>
                <c:pt idx="6">
                  <c:v>5.4511700000000003E-2</c:v>
                </c:pt>
                <c:pt idx="7">
                  <c:v>0.12691450000000001</c:v>
                </c:pt>
                <c:pt idx="8">
                  <c:v>0.1993173</c:v>
                </c:pt>
                <c:pt idx="9">
                  <c:v>0.27172010000000002</c:v>
                </c:pt>
                <c:pt idx="10">
                  <c:v>0.34412290000000001</c:v>
                </c:pt>
                <c:pt idx="11">
                  <c:v>0.4165257</c:v>
                </c:pt>
                <c:pt idx="12">
                  <c:v>0.48892849999999999</c:v>
                </c:pt>
                <c:pt idx="13">
                  <c:v>0.56133120000000003</c:v>
                </c:pt>
                <c:pt idx="14">
                  <c:v>0.63373400000000002</c:v>
                </c:pt>
                <c:pt idx="15">
                  <c:v>0.70613680000000001</c:v>
                </c:pt>
                <c:pt idx="16">
                  <c:v>0.7785396</c:v>
                </c:pt>
                <c:pt idx="17">
                  <c:v>0.85094239999999999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C3D-4BE7-87D5-5F766A6B183F}"/>
            </c:ext>
          </c:extLst>
        </c:ser>
        <c:ser>
          <c:idx val="2"/>
          <c:order val="2"/>
          <c:tx>
            <c:strRef>
              <c:f>'Fig 1 numeracy margins'!$N$4</c:f>
              <c:strCache>
                <c:ptCount val="1"/>
                <c:pt idx="0">
                  <c:v>India</c:v>
                </c:pt>
              </c:strCache>
            </c:strRef>
          </c:tx>
          <c:spPr>
            <a:ln w="28575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'Fig 1 numeracy margins'!$R$5:$R$22</c:f>
                <c:numCache>
                  <c:formatCode>General</c:formatCode>
                  <c:ptCount val="18"/>
                  <c:pt idx="0">
                    <c:v>1.0691349999999988E-2</c:v>
                  </c:pt>
                  <c:pt idx="1">
                    <c:v>9.7442999999999974E-3</c:v>
                  </c:pt>
                  <c:pt idx="2">
                    <c:v>9.0021500000000004E-3</c:v>
                  </c:pt>
                  <c:pt idx="3">
                    <c:v>8.5187499999999985E-3</c:v>
                  </c:pt>
                  <c:pt idx="4">
                    <c:v>8.3391499999999966E-3</c:v>
                  </c:pt>
                  <c:pt idx="5">
                    <c:v>8.4826499999999944E-3</c:v>
                  </c:pt>
                  <c:pt idx="6">
                    <c:v>8.9337499999999903E-3</c:v>
                  </c:pt>
                  <c:pt idx="7">
                    <c:v>9.649350000000001E-3</c:v>
                  </c:pt>
                  <c:pt idx="8">
                    <c:v>1.0575950000000001E-2</c:v>
                  </c:pt>
                  <c:pt idx="9">
                    <c:v>1.1663299999999988E-2</c:v>
                  </c:pt>
                  <c:pt idx="10">
                    <c:v>1.2870849999999989E-2</c:v>
                  </c:pt>
                  <c:pt idx="11">
                    <c:v>1.4167700000000005E-2</c:v>
                  </c:pt>
                  <c:pt idx="12">
                    <c:v>1.5531699999999982E-2</c:v>
                  </c:pt>
                  <c:pt idx="13">
                    <c:v>1.6946500000000031E-2</c:v>
                  </c:pt>
                  <c:pt idx="14">
                    <c:v>1.8400500000000042E-2</c:v>
                  </c:pt>
                  <c:pt idx="15">
                    <c:v>1.9885000000000042E-2</c:v>
                  </c:pt>
                  <c:pt idx="16">
                    <c:v>2.1394000000000024E-2</c:v>
                  </c:pt>
                  <c:pt idx="17">
                    <c:v>2.2921500000000039E-2</c:v>
                  </c:pt>
                </c:numCache>
              </c:numRef>
            </c:plus>
            <c:minus>
              <c:numRef>
                <c:f>'Fig 1 numeracy margins'!$R$5:$R$22</c:f>
                <c:numCache>
                  <c:formatCode>General</c:formatCode>
                  <c:ptCount val="18"/>
                  <c:pt idx="0">
                    <c:v>1.0691349999999988E-2</c:v>
                  </c:pt>
                  <c:pt idx="1">
                    <c:v>9.7442999999999974E-3</c:v>
                  </c:pt>
                  <c:pt idx="2">
                    <c:v>9.0021500000000004E-3</c:v>
                  </c:pt>
                  <c:pt idx="3">
                    <c:v>8.5187499999999985E-3</c:v>
                  </c:pt>
                  <c:pt idx="4">
                    <c:v>8.3391499999999966E-3</c:v>
                  </c:pt>
                  <c:pt idx="5">
                    <c:v>8.4826499999999944E-3</c:v>
                  </c:pt>
                  <c:pt idx="6">
                    <c:v>8.9337499999999903E-3</c:v>
                  </c:pt>
                  <c:pt idx="7">
                    <c:v>9.649350000000001E-3</c:v>
                  </c:pt>
                  <c:pt idx="8">
                    <c:v>1.0575950000000001E-2</c:v>
                  </c:pt>
                  <c:pt idx="9">
                    <c:v>1.1663299999999988E-2</c:v>
                  </c:pt>
                  <c:pt idx="10">
                    <c:v>1.2870849999999989E-2</c:v>
                  </c:pt>
                  <c:pt idx="11">
                    <c:v>1.4167700000000005E-2</c:v>
                  </c:pt>
                  <c:pt idx="12">
                    <c:v>1.5531699999999982E-2</c:v>
                  </c:pt>
                  <c:pt idx="13">
                    <c:v>1.6946500000000031E-2</c:v>
                  </c:pt>
                  <c:pt idx="14">
                    <c:v>1.8400500000000042E-2</c:v>
                  </c:pt>
                  <c:pt idx="15">
                    <c:v>1.9885000000000042E-2</c:v>
                  </c:pt>
                  <c:pt idx="16">
                    <c:v>2.1394000000000024E-2</c:v>
                  </c:pt>
                  <c:pt idx="17">
                    <c:v>2.2921500000000039E-2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'Fig 1 numeracy margins'!$K$5:$K$22</c:f>
              <c:numCache>
                <c:formatCode>General</c:formatCode>
                <c:ptCount val="1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</c:numCache>
            </c:numRef>
          </c:cat>
          <c:val>
            <c:numRef>
              <c:f>'Fig 1 numeracy margins'!$N$5:$N$22</c:f>
              <c:numCache>
                <c:formatCode>General</c:formatCode>
                <c:ptCount val="18"/>
                <c:pt idx="0">
                  <c:v>-0.30423329999999998</c:v>
                </c:pt>
                <c:pt idx="1">
                  <c:v>-0.20727950000000001</c:v>
                </c:pt>
                <c:pt idx="2">
                  <c:v>-0.1103257</c:v>
                </c:pt>
                <c:pt idx="3">
                  <c:v>-1.3372E-2</c:v>
                </c:pt>
                <c:pt idx="4">
                  <c:v>8.3581799999999998E-2</c:v>
                </c:pt>
                <c:pt idx="5">
                  <c:v>0.18053559999999999</c:v>
                </c:pt>
                <c:pt idx="6">
                  <c:v>0.27748929999999999</c:v>
                </c:pt>
                <c:pt idx="7">
                  <c:v>0.37444309999999997</c:v>
                </c:pt>
                <c:pt idx="8">
                  <c:v>0.4713968</c:v>
                </c:pt>
                <c:pt idx="9">
                  <c:v>0.56835060000000004</c:v>
                </c:pt>
                <c:pt idx="10">
                  <c:v>0.66530440000000002</c:v>
                </c:pt>
                <c:pt idx="11">
                  <c:v>0.76225810000000005</c:v>
                </c:pt>
                <c:pt idx="12">
                  <c:v>0.85921190000000003</c:v>
                </c:pt>
                <c:pt idx="13">
                  <c:v>0.95616559999999995</c:v>
                </c:pt>
                <c:pt idx="14">
                  <c:v>1.0531189999999999</c:v>
                </c:pt>
                <c:pt idx="15">
                  <c:v>1.1500729999999999</c:v>
                </c:pt>
                <c:pt idx="16">
                  <c:v>1.2470270000000001</c:v>
                </c:pt>
                <c:pt idx="17">
                  <c:v>1.3439810000000001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C3D-4BE7-87D5-5F766A6B183F}"/>
            </c:ext>
          </c:extLst>
        </c:ser>
        <c:ser>
          <c:idx val="3"/>
          <c:order val="3"/>
          <c:tx>
            <c:strRef>
              <c:f>'Fig 1 numeracy margins'!$O$4</c:f>
              <c:strCache>
                <c:ptCount val="1"/>
                <c:pt idx="0">
                  <c:v>EU</c:v>
                </c:pt>
              </c:strCache>
            </c:strRef>
          </c:tx>
          <c:spPr>
            <a:ln w="28575" cap="rnd">
              <a:solidFill>
                <a:srgbClr val="FF3399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'Fig 1 numeracy margins'!$S$5:$S$22</c:f>
                <c:numCache>
                  <c:formatCode>General</c:formatCode>
                  <c:ptCount val="18"/>
                  <c:pt idx="0">
                    <c:v>1.702555E-2</c:v>
                  </c:pt>
                  <c:pt idx="1">
                    <c:v>1.5655100000000033E-2</c:v>
                  </c:pt>
                  <c:pt idx="2">
                    <c:v>1.4311749999999984E-2</c:v>
                  </c:pt>
                  <c:pt idx="3">
                    <c:v>1.3004050000000017E-2</c:v>
                  </c:pt>
                  <c:pt idx="4">
                    <c:v>1.1743799999999999E-2</c:v>
                  </c:pt>
                  <c:pt idx="5">
                    <c:v>1.0548050000000003E-2</c:v>
                  </c:pt>
                  <c:pt idx="6">
                    <c:v>9.4414500000000179E-3</c:v>
                  </c:pt>
                  <c:pt idx="7">
                    <c:v>8.4589000000000053E-3</c:v>
                  </c:pt>
                  <c:pt idx="8">
                    <c:v>7.6484500000000011E-3</c:v>
                  </c:pt>
                  <c:pt idx="9">
                    <c:v>7.0695999999999953E-3</c:v>
                  </c:pt>
                  <c:pt idx="10">
                    <c:v>6.7817499999999996E-3</c:v>
                  </c:pt>
                  <c:pt idx="11">
                    <c:v>6.8219500000000002E-3</c:v>
                  </c:pt>
                  <c:pt idx="12">
                    <c:v>7.1847000000000022E-3</c:v>
                  </c:pt>
                  <c:pt idx="13">
                    <c:v>7.8251500000000029E-3</c:v>
                  </c:pt>
                  <c:pt idx="14">
                    <c:v>8.682200000000001E-3</c:v>
                  </c:pt>
                  <c:pt idx="15">
                    <c:v>9.6985500000000002E-3</c:v>
                  </c:pt>
                  <c:pt idx="16">
                    <c:v>1.082944999999999E-2</c:v>
                  </c:pt>
                  <c:pt idx="17">
                    <c:v>1.2042599999999987E-2</c:v>
                  </c:pt>
                </c:numCache>
              </c:numRef>
            </c:plus>
            <c:minus>
              <c:numRef>
                <c:f>'Fig 1 numeracy margins'!$S$5:$S$22</c:f>
                <c:numCache>
                  <c:formatCode>General</c:formatCode>
                  <c:ptCount val="18"/>
                  <c:pt idx="0">
                    <c:v>1.702555E-2</c:v>
                  </c:pt>
                  <c:pt idx="1">
                    <c:v>1.5655100000000033E-2</c:v>
                  </c:pt>
                  <c:pt idx="2">
                    <c:v>1.4311749999999984E-2</c:v>
                  </c:pt>
                  <c:pt idx="3">
                    <c:v>1.3004050000000017E-2</c:v>
                  </c:pt>
                  <c:pt idx="4">
                    <c:v>1.1743799999999999E-2</c:v>
                  </c:pt>
                  <c:pt idx="5">
                    <c:v>1.0548050000000003E-2</c:v>
                  </c:pt>
                  <c:pt idx="6">
                    <c:v>9.4414500000000179E-3</c:v>
                  </c:pt>
                  <c:pt idx="7">
                    <c:v>8.4589000000000053E-3</c:v>
                  </c:pt>
                  <c:pt idx="8">
                    <c:v>7.6484500000000011E-3</c:v>
                  </c:pt>
                  <c:pt idx="9">
                    <c:v>7.0695999999999953E-3</c:v>
                  </c:pt>
                  <c:pt idx="10">
                    <c:v>6.7817499999999996E-3</c:v>
                  </c:pt>
                  <c:pt idx="11">
                    <c:v>6.8219500000000002E-3</c:v>
                  </c:pt>
                  <c:pt idx="12">
                    <c:v>7.1847000000000022E-3</c:v>
                  </c:pt>
                  <c:pt idx="13">
                    <c:v>7.8251500000000029E-3</c:v>
                  </c:pt>
                  <c:pt idx="14">
                    <c:v>8.682200000000001E-3</c:v>
                  </c:pt>
                  <c:pt idx="15">
                    <c:v>9.6985500000000002E-3</c:v>
                  </c:pt>
                  <c:pt idx="16">
                    <c:v>1.082944999999999E-2</c:v>
                  </c:pt>
                  <c:pt idx="17">
                    <c:v>1.2042599999999987E-2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'Fig 1 numeracy margins'!$K$5:$K$22</c:f>
              <c:numCache>
                <c:formatCode>General</c:formatCode>
                <c:ptCount val="1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</c:numCache>
            </c:numRef>
          </c:cat>
          <c:val>
            <c:numRef>
              <c:f>'Fig 1 numeracy margins'!$O$5:$O$22</c:f>
              <c:numCache>
                <c:formatCode>General</c:formatCode>
                <c:ptCount val="18"/>
                <c:pt idx="0">
                  <c:v>-0.61645510000000003</c:v>
                </c:pt>
                <c:pt idx="1">
                  <c:v>-0.56002980000000002</c:v>
                </c:pt>
                <c:pt idx="2">
                  <c:v>-0.50360459999999996</c:v>
                </c:pt>
                <c:pt idx="3">
                  <c:v>-0.4471793</c:v>
                </c:pt>
                <c:pt idx="4">
                  <c:v>-0.39075409999999999</c:v>
                </c:pt>
                <c:pt idx="5">
                  <c:v>-0.33432889999999998</c:v>
                </c:pt>
                <c:pt idx="6">
                  <c:v>-0.27790359999999997</c:v>
                </c:pt>
                <c:pt idx="7">
                  <c:v>-0.22147839999999999</c:v>
                </c:pt>
                <c:pt idx="8">
                  <c:v>-0.16505310000000001</c:v>
                </c:pt>
                <c:pt idx="9">
                  <c:v>-0.1086279</c:v>
                </c:pt>
                <c:pt idx="10">
                  <c:v>-5.2202699999999998E-2</c:v>
                </c:pt>
                <c:pt idx="11">
                  <c:v>4.2226E-3</c:v>
                </c:pt>
                <c:pt idx="12">
                  <c:v>6.0647800000000002E-2</c:v>
                </c:pt>
                <c:pt idx="13">
                  <c:v>0.117073</c:v>
                </c:pt>
                <c:pt idx="14">
                  <c:v>0.17349829999999999</c:v>
                </c:pt>
                <c:pt idx="15">
                  <c:v>0.2299235</c:v>
                </c:pt>
                <c:pt idx="16">
                  <c:v>0.28634880000000001</c:v>
                </c:pt>
                <c:pt idx="17">
                  <c:v>0.34277400000000002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C3D-4BE7-87D5-5F766A6B18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57431824"/>
        <c:axId val="1357434704"/>
      </c:lineChart>
      <c:catAx>
        <c:axId val="13574318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Education (in years)</a:t>
                </a:r>
              </a:p>
              <a:p>
                <a:pPr>
                  <a:defRPr/>
                </a:pP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357434704"/>
        <c:crosses val="autoZero"/>
        <c:auto val="1"/>
        <c:lblAlgn val="ctr"/>
        <c:lblOffset val="100"/>
        <c:noMultiLvlLbl val="0"/>
      </c:catAx>
      <c:valAx>
        <c:axId val="1357434704"/>
        <c:scaling>
          <c:orientation val="minMax"/>
          <c:max val="1.5"/>
          <c:min val="-1.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dirty="0"/>
                  <a:t>Numeracy z-score</a:t>
                </a:r>
              </a:p>
              <a:p>
                <a:pPr>
                  <a:defRPr/>
                </a:pP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357431824"/>
        <c:crosses val="autoZero"/>
        <c:crossBetween val="between"/>
      </c:valAx>
      <c:spPr>
        <a:noFill/>
        <a:ln>
          <a:solidFill>
            <a:schemeClr val="accent2">
              <a:lumMod val="75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 b="1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'Fig 2 verbal fluency margins'!$L$5</c:f>
              <c:strCache>
                <c:ptCount val="1"/>
                <c:pt idx="0">
                  <c:v>USA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'Fig 2 verbal fluency margins'!$P$6:$P$23</c:f>
                <c:numCache>
                  <c:formatCode>General</c:formatCode>
                  <c:ptCount val="18"/>
                  <c:pt idx="0">
                    <c:v>5.0257150000000028E-2</c:v>
                  </c:pt>
                  <c:pt idx="1">
                    <c:v>4.6600300000000039E-2</c:v>
                  </c:pt>
                  <c:pt idx="2">
                    <c:v>4.2965000000000031E-2</c:v>
                  </c:pt>
                  <c:pt idx="3">
                    <c:v>3.9357300000000039E-2</c:v>
                  </c:pt>
                  <c:pt idx="4">
                    <c:v>3.5785599999999973E-2</c:v>
                  </c:pt>
                  <c:pt idx="5">
                    <c:v>3.2261849999999981E-2</c:v>
                  </c:pt>
                  <c:pt idx="6">
                    <c:v>2.8803599999999985E-2</c:v>
                  </c:pt>
                  <c:pt idx="7">
                    <c:v>2.5437650000000006E-2</c:v>
                  </c:pt>
                  <c:pt idx="8">
                    <c:v>2.2206000000000004E-2</c:v>
                  </c:pt>
                  <c:pt idx="9">
                    <c:v>1.917664999999999E-2</c:v>
                  </c:pt>
                  <c:pt idx="10">
                    <c:v>1.6461649999999994E-2</c:v>
                  </c:pt>
                  <c:pt idx="11">
                    <c:v>1.4241950000000003E-2</c:v>
                  </c:pt>
                  <c:pt idx="12">
                    <c:v>1.2778250000000005E-2</c:v>
                  </c:pt>
                  <c:pt idx="13">
                    <c:v>1.23426E-2</c:v>
                  </c:pt>
                  <c:pt idx="14">
                    <c:v>1.303845E-2</c:v>
                  </c:pt>
                  <c:pt idx="15">
                    <c:v>1.4706050000000005E-2</c:v>
                  </c:pt>
                  <c:pt idx="16">
                    <c:v>1.7062800000000003E-2</c:v>
                  </c:pt>
                  <c:pt idx="17">
                    <c:v>1.9864899999999991E-2</c:v>
                  </c:pt>
                </c:numCache>
              </c:numRef>
            </c:plus>
            <c:minus>
              <c:numRef>
                <c:f>'Fig 2 verbal fluency margins'!$P$6:$P$23</c:f>
                <c:numCache>
                  <c:formatCode>General</c:formatCode>
                  <c:ptCount val="18"/>
                  <c:pt idx="0">
                    <c:v>5.0257150000000028E-2</c:v>
                  </c:pt>
                  <c:pt idx="1">
                    <c:v>4.6600300000000039E-2</c:v>
                  </c:pt>
                  <c:pt idx="2">
                    <c:v>4.2965000000000031E-2</c:v>
                  </c:pt>
                  <c:pt idx="3">
                    <c:v>3.9357300000000039E-2</c:v>
                  </c:pt>
                  <c:pt idx="4">
                    <c:v>3.5785599999999973E-2</c:v>
                  </c:pt>
                  <c:pt idx="5">
                    <c:v>3.2261849999999981E-2</c:v>
                  </c:pt>
                  <c:pt idx="6">
                    <c:v>2.8803599999999985E-2</c:v>
                  </c:pt>
                  <c:pt idx="7">
                    <c:v>2.5437650000000006E-2</c:v>
                  </c:pt>
                  <c:pt idx="8">
                    <c:v>2.2206000000000004E-2</c:v>
                  </c:pt>
                  <c:pt idx="9">
                    <c:v>1.917664999999999E-2</c:v>
                  </c:pt>
                  <c:pt idx="10">
                    <c:v>1.6461649999999994E-2</c:v>
                  </c:pt>
                  <c:pt idx="11">
                    <c:v>1.4241950000000003E-2</c:v>
                  </c:pt>
                  <c:pt idx="12">
                    <c:v>1.2778250000000005E-2</c:v>
                  </c:pt>
                  <c:pt idx="13">
                    <c:v>1.23426E-2</c:v>
                  </c:pt>
                  <c:pt idx="14">
                    <c:v>1.303845E-2</c:v>
                  </c:pt>
                  <c:pt idx="15">
                    <c:v>1.4706050000000005E-2</c:v>
                  </c:pt>
                  <c:pt idx="16">
                    <c:v>1.7062800000000003E-2</c:v>
                  </c:pt>
                  <c:pt idx="17">
                    <c:v>1.9864899999999991E-2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'Fig 2 verbal fluency margins'!$K$6:$K$23</c:f>
              <c:numCache>
                <c:formatCode>General</c:formatCode>
                <c:ptCount val="1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</c:numCache>
            </c:numRef>
          </c:cat>
          <c:val>
            <c:numRef>
              <c:f>'Fig 2 verbal fluency margins'!$L$6:$L$23</c:f>
              <c:numCache>
                <c:formatCode>General</c:formatCode>
                <c:ptCount val="18"/>
                <c:pt idx="0">
                  <c:v>-0.98181289999999999</c:v>
                </c:pt>
                <c:pt idx="1">
                  <c:v>-0.90719640000000001</c:v>
                </c:pt>
                <c:pt idx="2">
                  <c:v>-0.83257979999999998</c:v>
                </c:pt>
                <c:pt idx="3">
                  <c:v>-0.75796330000000001</c:v>
                </c:pt>
                <c:pt idx="4">
                  <c:v>-0.68334669999999997</c:v>
                </c:pt>
                <c:pt idx="5">
                  <c:v>-0.6087302</c:v>
                </c:pt>
                <c:pt idx="6">
                  <c:v>-0.53411359999999997</c:v>
                </c:pt>
                <c:pt idx="7">
                  <c:v>-0.45949709999999999</c:v>
                </c:pt>
                <c:pt idx="8">
                  <c:v>-0.38488050000000001</c:v>
                </c:pt>
                <c:pt idx="9">
                  <c:v>-0.31026399999999998</c:v>
                </c:pt>
                <c:pt idx="10">
                  <c:v>-0.23564740000000001</c:v>
                </c:pt>
                <c:pt idx="11">
                  <c:v>-0.1610309</c:v>
                </c:pt>
                <c:pt idx="12">
                  <c:v>-8.6414299999999999E-2</c:v>
                </c:pt>
                <c:pt idx="13">
                  <c:v>-1.1797800000000001E-2</c:v>
                </c:pt>
                <c:pt idx="14">
                  <c:v>6.2818799999999994E-2</c:v>
                </c:pt>
                <c:pt idx="15">
                  <c:v>0.13743530000000001</c:v>
                </c:pt>
                <c:pt idx="16">
                  <c:v>0.21205189999999999</c:v>
                </c:pt>
                <c:pt idx="17">
                  <c:v>0.28666839999999999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CB9-4EBA-9BE6-262902D070B6}"/>
            </c:ext>
          </c:extLst>
        </c:ser>
        <c:ser>
          <c:idx val="1"/>
          <c:order val="1"/>
          <c:tx>
            <c:strRef>
              <c:f>'Fig 2 verbal fluency margins'!$M$5</c:f>
              <c:strCache>
                <c:ptCount val="1"/>
                <c:pt idx="0">
                  <c:v>Mexico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'Fig 2 verbal fluency margins'!$Q$6:$Q$23</c:f>
                <c:numCache>
                  <c:formatCode>General</c:formatCode>
                  <c:ptCount val="18"/>
                  <c:pt idx="0">
                    <c:v>2.2306999999999994E-2</c:v>
                  </c:pt>
                  <c:pt idx="1">
                    <c:v>2.0090900000000009E-2</c:v>
                  </c:pt>
                  <c:pt idx="2">
                    <c:v>1.8107349999999994E-2</c:v>
                  </c:pt>
                  <c:pt idx="3">
                    <c:v>1.6440500000000004E-2</c:v>
                  </c:pt>
                  <c:pt idx="4">
                    <c:v>1.5195099999999996E-2</c:v>
                  </c:pt>
                  <c:pt idx="5">
                    <c:v>1.4480199999999999E-2</c:v>
                  </c:pt>
                  <c:pt idx="6">
                    <c:v>1.4375300000000001E-2</c:v>
                  </c:pt>
                  <c:pt idx="7">
                    <c:v>1.4893200000000002E-2</c:v>
                  </c:pt>
                  <c:pt idx="8">
                    <c:v>1.597345E-2</c:v>
                  </c:pt>
                  <c:pt idx="9">
                    <c:v>1.7512299999999995E-2</c:v>
                  </c:pt>
                  <c:pt idx="10">
                    <c:v>1.9400850000000025E-2</c:v>
                  </c:pt>
                  <c:pt idx="11">
                    <c:v>2.1547499999999997E-2</c:v>
                  </c:pt>
                  <c:pt idx="12">
                    <c:v>2.3882649999999978E-2</c:v>
                  </c:pt>
                  <c:pt idx="13">
                    <c:v>2.6356249999999998E-2</c:v>
                  </c:pt>
                  <c:pt idx="14">
                    <c:v>2.893285000000001E-2</c:v>
                  </c:pt>
                  <c:pt idx="15">
                    <c:v>3.1587200000000037E-2</c:v>
                  </c:pt>
                  <c:pt idx="16">
                    <c:v>3.4301350000000008E-2</c:v>
                  </c:pt>
                  <c:pt idx="17">
                    <c:v>3.7062050000000013E-2</c:v>
                  </c:pt>
                </c:numCache>
              </c:numRef>
            </c:plus>
            <c:minus>
              <c:numRef>
                <c:f>'Fig 2 verbal fluency margins'!$Q$6:$Q$23</c:f>
                <c:numCache>
                  <c:formatCode>General</c:formatCode>
                  <c:ptCount val="18"/>
                  <c:pt idx="0">
                    <c:v>2.2306999999999994E-2</c:v>
                  </c:pt>
                  <c:pt idx="1">
                    <c:v>2.0090900000000009E-2</c:v>
                  </c:pt>
                  <c:pt idx="2">
                    <c:v>1.8107349999999994E-2</c:v>
                  </c:pt>
                  <c:pt idx="3">
                    <c:v>1.6440500000000004E-2</c:v>
                  </c:pt>
                  <c:pt idx="4">
                    <c:v>1.5195099999999996E-2</c:v>
                  </c:pt>
                  <c:pt idx="5">
                    <c:v>1.4480199999999999E-2</c:v>
                  </c:pt>
                  <c:pt idx="6">
                    <c:v>1.4375300000000001E-2</c:v>
                  </c:pt>
                  <c:pt idx="7">
                    <c:v>1.4893200000000002E-2</c:v>
                  </c:pt>
                  <c:pt idx="8">
                    <c:v>1.597345E-2</c:v>
                  </c:pt>
                  <c:pt idx="9">
                    <c:v>1.7512299999999995E-2</c:v>
                  </c:pt>
                  <c:pt idx="10">
                    <c:v>1.9400850000000025E-2</c:v>
                  </c:pt>
                  <c:pt idx="11">
                    <c:v>2.1547499999999997E-2</c:v>
                  </c:pt>
                  <c:pt idx="12">
                    <c:v>2.3882649999999978E-2</c:v>
                  </c:pt>
                  <c:pt idx="13">
                    <c:v>2.6356249999999998E-2</c:v>
                  </c:pt>
                  <c:pt idx="14">
                    <c:v>2.893285000000001E-2</c:v>
                  </c:pt>
                  <c:pt idx="15">
                    <c:v>3.1587200000000037E-2</c:v>
                  </c:pt>
                  <c:pt idx="16">
                    <c:v>3.4301350000000008E-2</c:v>
                  </c:pt>
                  <c:pt idx="17">
                    <c:v>3.7062050000000013E-2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'Fig 2 verbal fluency margins'!$K$6:$K$23</c:f>
              <c:numCache>
                <c:formatCode>General</c:formatCode>
                <c:ptCount val="1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</c:numCache>
            </c:numRef>
          </c:cat>
          <c:val>
            <c:numRef>
              <c:f>'Fig 2 verbal fluency margins'!$M$6:$M$23</c:f>
              <c:numCache>
                <c:formatCode>General</c:formatCode>
                <c:ptCount val="18"/>
                <c:pt idx="0">
                  <c:v>-0.27960550000000001</c:v>
                </c:pt>
                <c:pt idx="1">
                  <c:v>-0.22256809999999999</c:v>
                </c:pt>
                <c:pt idx="2">
                  <c:v>-0.16553080000000001</c:v>
                </c:pt>
                <c:pt idx="3">
                  <c:v>-0.1084934</c:v>
                </c:pt>
                <c:pt idx="4">
                  <c:v>-5.1456099999999998E-2</c:v>
                </c:pt>
                <c:pt idx="5">
                  <c:v>5.5813E-3</c:v>
                </c:pt>
                <c:pt idx="6">
                  <c:v>6.2618599999999996E-2</c:v>
                </c:pt>
                <c:pt idx="7">
                  <c:v>0.119656</c:v>
                </c:pt>
                <c:pt idx="8">
                  <c:v>0.1766933</c:v>
                </c:pt>
                <c:pt idx="9">
                  <c:v>0.23373070000000001</c:v>
                </c:pt>
                <c:pt idx="10">
                  <c:v>0.29076800000000003</c:v>
                </c:pt>
                <c:pt idx="11">
                  <c:v>0.34780539999999999</c:v>
                </c:pt>
                <c:pt idx="12">
                  <c:v>0.4048427</c:v>
                </c:pt>
                <c:pt idx="13">
                  <c:v>0.46188010000000002</c:v>
                </c:pt>
                <c:pt idx="14">
                  <c:v>0.51891739999999997</c:v>
                </c:pt>
                <c:pt idx="15">
                  <c:v>0.57595479999999999</c:v>
                </c:pt>
                <c:pt idx="16">
                  <c:v>0.63299209999999995</c:v>
                </c:pt>
                <c:pt idx="17">
                  <c:v>0.69002949999999996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CB9-4EBA-9BE6-262902D070B6}"/>
            </c:ext>
          </c:extLst>
        </c:ser>
        <c:ser>
          <c:idx val="2"/>
          <c:order val="2"/>
          <c:tx>
            <c:strRef>
              <c:f>'Fig 2 verbal fluency margins'!$N$5</c:f>
              <c:strCache>
                <c:ptCount val="1"/>
                <c:pt idx="0">
                  <c:v>India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'Fig 2 verbal fluency margins'!$V$32</c:f>
                <c:numCache>
                  <c:formatCode>General</c:formatCode>
                  <c:ptCount val="1"/>
                </c:numCache>
              </c:numRef>
            </c:plus>
            <c:minus>
              <c:numRef>
                <c:f>'Fig 2 verbal fluency margins'!$R$6:$R$23</c:f>
                <c:numCache>
                  <c:formatCode>General</c:formatCode>
                  <c:ptCount val="18"/>
                  <c:pt idx="0">
                    <c:v>1.0518E-2</c:v>
                  </c:pt>
                  <c:pt idx="1">
                    <c:v>9.5882000000000051E-3</c:v>
                  </c:pt>
                  <c:pt idx="2">
                    <c:v>8.8606499999999977E-3</c:v>
                  </c:pt>
                  <c:pt idx="3">
                    <c:v>8.3882000000000002E-3</c:v>
                  </c:pt>
                  <c:pt idx="4">
                    <c:v>8.2149499999999986E-3</c:v>
                  </c:pt>
                  <c:pt idx="5">
                    <c:v>8.3595500000000073E-3</c:v>
                  </c:pt>
                  <c:pt idx="6">
                    <c:v>8.806300000000003E-3</c:v>
                  </c:pt>
                  <c:pt idx="7">
                    <c:v>9.5128000000000157E-3</c:v>
                  </c:pt>
                  <c:pt idx="8">
                    <c:v>1.0426299999999999E-2</c:v>
                  </c:pt>
                  <c:pt idx="9">
                    <c:v>1.1497599999999997E-2</c:v>
                  </c:pt>
                  <c:pt idx="10">
                    <c:v>1.2686799999999998E-2</c:v>
                  </c:pt>
                  <c:pt idx="11">
                    <c:v>1.3963849999999972E-2</c:v>
                  </c:pt>
                  <c:pt idx="12">
                    <c:v>1.5306700000000006E-2</c:v>
                  </c:pt>
                  <c:pt idx="13">
                    <c:v>1.6699500000000034E-2</c:v>
                  </c:pt>
                  <c:pt idx="14">
                    <c:v>1.8130800000000002E-2</c:v>
                  </c:pt>
                  <c:pt idx="15">
                    <c:v>1.9592100000000001E-2</c:v>
                  </c:pt>
                  <c:pt idx="16">
                    <c:v>2.1077200000000018E-2</c:v>
                  </c:pt>
                  <c:pt idx="17">
                    <c:v>2.2581400000000029E-2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'Fig 2 verbal fluency margins'!$K$6:$K$23</c:f>
              <c:numCache>
                <c:formatCode>General</c:formatCode>
                <c:ptCount val="1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</c:numCache>
            </c:numRef>
          </c:cat>
          <c:val>
            <c:numRef>
              <c:f>'Fig 2 verbal fluency margins'!$N$6:$N$23</c:f>
              <c:numCache>
                <c:formatCode>General</c:formatCode>
                <c:ptCount val="18"/>
                <c:pt idx="0">
                  <c:v>-0.20727000000000001</c:v>
                </c:pt>
                <c:pt idx="1">
                  <c:v>-0.14223150000000001</c:v>
                </c:pt>
                <c:pt idx="2">
                  <c:v>-7.7192999999999998E-2</c:v>
                </c:pt>
                <c:pt idx="3">
                  <c:v>-1.21545E-2</c:v>
                </c:pt>
                <c:pt idx="4">
                  <c:v>5.2884E-2</c:v>
                </c:pt>
                <c:pt idx="5">
                  <c:v>0.1179225</c:v>
                </c:pt>
                <c:pt idx="6">
                  <c:v>0.18296100000000001</c:v>
                </c:pt>
                <c:pt idx="7">
                  <c:v>0.24799950000000001</c:v>
                </c:pt>
                <c:pt idx="8">
                  <c:v>0.31303799999999998</c:v>
                </c:pt>
                <c:pt idx="9">
                  <c:v>0.37807649999999998</c:v>
                </c:pt>
                <c:pt idx="10">
                  <c:v>0.44311499999999998</c:v>
                </c:pt>
                <c:pt idx="11">
                  <c:v>0.50815350000000004</c:v>
                </c:pt>
                <c:pt idx="12">
                  <c:v>0.57319200000000003</c:v>
                </c:pt>
                <c:pt idx="13">
                  <c:v>0.63823050000000003</c:v>
                </c:pt>
                <c:pt idx="14">
                  <c:v>0.70326900000000003</c:v>
                </c:pt>
                <c:pt idx="15">
                  <c:v>0.76830750000000003</c:v>
                </c:pt>
                <c:pt idx="16">
                  <c:v>0.83334600000000003</c:v>
                </c:pt>
                <c:pt idx="17">
                  <c:v>0.89838450000000003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CB9-4EBA-9BE6-262902D070B6}"/>
            </c:ext>
          </c:extLst>
        </c:ser>
        <c:ser>
          <c:idx val="3"/>
          <c:order val="3"/>
          <c:tx>
            <c:strRef>
              <c:f>'Fig 2 verbal fluency margins'!$O$5</c:f>
              <c:strCache>
                <c:ptCount val="1"/>
                <c:pt idx="0">
                  <c:v>EU</c:v>
                </c:pt>
              </c:strCache>
            </c:strRef>
          </c:tx>
          <c:spPr>
            <a:ln w="28575" cap="rnd">
              <a:solidFill>
                <a:srgbClr val="FF3399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'Fig 2 verbal fluency margins'!$S$6:$S$23</c:f>
                <c:numCache>
                  <c:formatCode>General</c:formatCode>
                  <c:ptCount val="18"/>
                  <c:pt idx="0">
                    <c:v>1.5962650000000023E-2</c:v>
                  </c:pt>
                  <c:pt idx="1">
                    <c:v>1.4670249999999996E-2</c:v>
                  </c:pt>
                  <c:pt idx="2">
                    <c:v>1.3405449999999985E-2</c:v>
                  </c:pt>
                  <c:pt idx="3">
                    <c:v>1.2176799999999988E-2</c:v>
                  </c:pt>
                  <c:pt idx="4">
                    <c:v>1.0996550000000022E-2</c:v>
                  </c:pt>
                  <c:pt idx="5">
                    <c:v>9.8819500000000005E-3</c:v>
                  </c:pt>
                  <c:pt idx="6">
                    <c:v>8.857799999999999E-3</c:v>
                  </c:pt>
                  <c:pt idx="7">
                    <c:v>7.959250000000001E-3</c:v>
                  </c:pt>
                  <c:pt idx="8">
                    <c:v>7.2331000000000062E-3</c:v>
                  </c:pt>
                  <c:pt idx="9">
                    <c:v>6.7353999999999956E-3</c:v>
                  </c:pt>
                  <c:pt idx="10">
                    <c:v>6.5187000000000005E-3</c:v>
                  </c:pt>
                  <c:pt idx="11">
                    <c:v>6.6106499999999992E-3</c:v>
                  </c:pt>
                  <c:pt idx="12">
                    <c:v>6.9991000000000012E-3</c:v>
                  </c:pt>
                  <c:pt idx="13">
                    <c:v>7.6390000000000069E-3</c:v>
                  </c:pt>
                  <c:pt idx="14">
                    <c:v>8.4735500000000102E-3</c:v>
                  </c:pt>
                  <c:pt idx="15">
                    <c:v>9.4512999999999958E-3</c:v>
                  </c:pt>
                  <c:pt idx="16">
                    <c:v>1.05325E-2</c:v>
                  </c:pt>
                  <c:pt idx="17">
                    <c:v>1.1688449999999989E-2</c:v>
                  </c:pt>
                </c:numCache>
              </c:numRef>
            </c:plus>
            <c:minus>
              <c:numRef>
                <c:f>'Fig 2 verbal fluency margins'!$S$6:$S$23</c:f>
                <c:numCache>
                  <c:formatCode>General</c:formatCode>
                  <c:ptCount val="18"/>
                  <c:pt idx="0">
                    <c:v>1.5962650000000023E-2</c:v>
                  </c:pt>
                  <c:pt idx="1">
                    <c:v>1.4670249999999996E-2</c:v>
                  </c:pt>
                  <c:pt idx="2">
                    <c:v>1.3405449999999985E-2</c:v>
                  </c:pt>
                  <c:pt idx="3">
                    <c:v>1.2176799999999988E-2</c:v>
                  </c:pt>
                  <c:pt idx="4">
                    <c:v>1.0996550000000022E-2</c:v>
                  </c:pt>
                  <c:pt idx="5">
                    <c:v>9.8819500000000005E-3</c:v>
                  </c:pt>
                  <c:pt idx="6">
                    <c:v>8.857799999999999E-3</c:v>
                  </c:pt>
                  <c:pt idx="7">
                    <c:v>7.959250000000001E-3</c:v>
                  </c:pt>
                  <c:pt idx="8">
                    <c:v>7.2331000000000062E-3</c:v>
                  </c:pt>
                  <c:pt idx="9">
                    <c:v>6.7353999999999956E-3</c:v>
                  </c:pt>
                  <c:pt idx="10">
                    <c:v>6.5187000000000005E-3</c:v>
                  </c:pt>
                  <c:pt idx="11">
                    <c:v>6.6106499999999992E-3</c:v>
                  </c:pt>
                  <c:pt idx="12">
                    <c:v>6.9991000000000012E-3</c:v>
                  </c:pt>
                  <c:pt idx="13">
                    <c:v>7.6390000000000069E-3</c:v>
                  </c:pt>
                  <c:pt idx="14">
                    <c:v>8.4735500000000102E-3</c:v>
                  </c:pt>
                  <c:pt idx="15">
                    <c:v>9.4512999999999958E-3</c:v>
                  </c:pt>
                  <c:pt idx="16">
                    <c:v>1.05325E-2</c:v>
                  </c:pt>
                  <c:pt idx="17">
                    <c:v>1.1688449999999989E-2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'Fig 2 verbal fluency margins'!$K$6:$K$23</c:f>
              <c:numCache>
                <c:formatCode>General</c:formatCode>
                <c:ptCount val="1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</c:numCache>
            </c:numRef>
          </c:cat>
          <c:val>
            <c:numRef>
              <c:f>'Fig 2 verbal fluency margins'!$O$6:$O$23</c:f>
              <c:numCache>
                <c:formatCode>General</c:formatCode>
                <c:ptCount val="18"/>
                <c:pt idx="0">
                  <c:v>-0.65026030000000001</c:v>
                </c:pt>
                <c:pt idx="1">
                  <c:v>-0.58845749999999997</c:v>
                </c:pt>
                <c:pt idx="2">
                  <c:v>-0.52665479999999998</c:v>
                </c:pt>
                <c:pt idx="3">
                  <c:v>-0.46485199999999999</c:v>
                </c:pt>
                <c:pt idx="4">
                  <c:v>-0.4030492</c:v>
                </c:pt>
                <c:pt idx="5">
                  <c:v>-0.34124650000000001</c:v>
                </c:pt>
                <c:pt idx="6">
                  <c:v>-0.27944370000000002</c:v>
                </c:pt>
                <c:pt idx="7">
                  <c:v>-0.2176409</c:v>
                </c:pt>
                <c:pt idx="8">
                  <c:v>-0.15583820000000001</c:v>
                </c:pt>
                <c:pt idx="9">
                  <c:v>-9.4035400000000005E-2</c:v>
                </c:pt>
                <c:pt idx="10">
                  <c:v>-3.22326E-2</c:v>
                </c:pt>
                <c:pt idx="11">
                  <c:v>2.9570099999999998E-2</c:v>
                </c:pt>
                <c:pt idx="12">
                  <c:v>9.1372900000000007E-2</c:v>
                </c:pt>
                <c:pt idx="13">
                  <c:v>0.1531757</c:v>
                </c:pt>
                <c:pt idx="14">
                  <c:v>0.21497839999999999</c:v>
                </c:pt>
                <c:pt idx="15">
                  <c:v>0.27678120000000001</c:v>
                </c:pt>
                <c:pt idx="16">
                  <c:v>0.338584</c:v>
                </c:pt>
                <c:pt idx="17">
                  <c:v>0.40038669999999998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CB9-4EBA-9BE6-262902D070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93541888"/>
        <c:axId val="1893540928"/>
      </c:lineChart>
      <c:catAx>
        <c:axId val="18935418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Education (In years)</a:t>
                </a:r>
              </a:p>
              <a:p>
                <a:pPr>
                  <a:defRPr/>
                </a:pP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893540928"/>
        <c:crosses val="autoZero"/>
        <c:auto val="1"/>
        <c:lblAlgn val="ctr"/>
        <c:lblOffset val="100"/>
        <c:noMultiLvlLbl val="0"/>
      </c:catAx>
      <c:valAx>
        <c:axId val="18935409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verbal fluency z-score</a:t>
                </a:r>
              </a:p>
              <a:p>
                <a:pPr>
                  <a:defRPr/>
                </a:pP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893541888"/>
        <c:crosses val="autoZero"/>
        <c:crossBetween val="between"/>
      </c:valAx>
      <c:spPr>
        <a:noFill/>
        <a:ln>
          <a:solidFill>
            <a:srgbClr val="FF0000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 b="1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 3 serial 7 figure'!$H$5</c:f>
              <c:strCache>
                <c:ptCount val="1"/>
                <c:pt idx="0">
                  <c:v>Gain from 0-5 years</c:v>
                </c:pt>
              </c:strCache>
            </c:strRef>
          </c:tx>
          <c:spPr>
            <a:solidFill>
              <a:srgbClr val="00FFFF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'Fig 3 serial 7 figure'!$M$5:$P$5</c:f>
                <c:numCache>
                  <c:formatCode>General</c:formatCode>
                  <c:ptCount val="4"/>
                  <c:pt idx="0">
                    <c:v>0.30500000000000005</c:v>
                  </c:pt>
                  <c:pt idx="1">
                    <c:v>0.11499999999999999</c:v>
                  </c:pt>
                  <c:pt idx="2">
                    <c:v>3.999999999999998E-2</c:v>
                  </c:pt>
                  <c:pt idx="3">
                    <c:v>8.500000000000002E-2</c:v>
                  </c:pt>
                </c:numCache>
              </c:numRef>
            </c:plus>
            <c:minus>
              <c:numRef>
                <c:f>'Fig 3 serial 7 figure'!$M$5:$P$5</c:f>
                <c:numCache>
                  <c:formatCode>General</c:formatCode>
                  <c:ptCount val="4"/>
                  <c:pt idx="0">
                    <c:v>0.30500000000000005</c:v>
                  </c:pt>
                  <c:pt idx="1">
                    <c:v>0.11499999999999999</c:v>
                  </c:pt>
                  <c:pt idx="2">
                    <c:v>3.999999999999998E-2</c:v>
                  </c:pt>
                  <c:pt idx="3">
                    <c:v>8.500000000000002E-2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'Fig 3 serial 7 figure'!$I$4:$L$4</c:f>
              <c:strCache>
                <c:ptCount val="4"/>
                <c:pt idx="0">
                  <c:v>USA</c:v>
                </c:pt>
                <c:pt idx="1">
                  <c:v>Mexico</c:v>
                </c:pt>
                <c:pt idx="2">
                  <c:v>India</c:v>
                </c:pt>
                <c:pt idx="3">
                  <c:v>EU</c:v>
                </c:pt>
              </c:strCache>
            </c:strRef>
          </c:cat>
          <c:val>
            <c:numRef>
              <c:f>'Fig 3 serial 7 figure'!$I$5:$L$5</c:f>
              <c:numCache>
                <c:formatCode>General</c:formatCode>
                <c:ptCount val="4"/>
                <c:pt idx="0">
                  <c:v>0.26</c:v>
                </c:pt>
                <c:pt idx="1">
                  <c:v>0.5</c:v>
                </c:pt>
                <c:pt idx="2">
                  <c:v>0.67</c:v>
                </c:pt>
                <c:pt idx="3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E5-4E66-BCA0-80A383E6E942}"/>
            </c:ext>
          </c:extLst>
        </c:ser>
        <c:ser>
          <c:idx val="1"/>
          <c:order val="1"/>
          <c:tx>
            <c:strRef>
              <c:f>'Fig 3 serial 7 figure'!$H$6</c:f>
              <c:strCache>
                <c:ptCount val="1"/>
                <c:pt idx="0">
                  <c:v>Gain from 0-10 years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'Fig 3 serial 7 figure'!$M$6:$P$6</c:f>
                <c:numCache>
                  <c:formatCode>General</c:formatCode>
                  <c:ptCount val="4"/>
                  <c:pt idx="0">
                    <c:v>0.22499999999999998</c:v>
                  </c:pt>
                  <c:pt idx="1">
                    <c:v>0.26000000000000006</c:v>
                  </c:pt>
                  <c:pt idx="2">
                    <c:v>4.4999999999999929E-2</c:v>
                  </c:pt>
                  <c:pt idx="3">
                    <c:v>7.999999999999996E-2</c:v>
                  </c:pt>
                </c:numCache>
              </c:numRef>
            </c:plus>
            <c:minus>
              <c:numRef>
                <c:f>'Fig 3 serial 7 figure'!$M$6:$P$6</c:f>
                <c:numCache>
                  <c:formatCode>General</c:formatCode>
                  <c:ptCount val="4"/>
                  <c:pt idx="0">
                    <c:v>0.22499999999999998</c:v>
                  </c:pt>
                  <c:pt idx="1">
                    <c:v>0.26000000000000006</c:v>
                  </c:pt>
                  <c:pt idx="2">
                    <c:v>4.4999999999999929E-2</c:v>
                  </c:pt>
                  <c:pt idx="3">
                    <c:v>7.999999999999996E-2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'Fig 3 serial 7 figure'!$I$4:$L$4</c:f>
              <c:strCache>
                <c:ptCount val="4"/>
                <c:pt idx="0">
                  <c:v>USA</c:v>
                </c:pt>
                <c:pt idx="1">
                  <c:v>Mexico</c:v>
                </c:pt>
                <c:pt idx="2">
                  <c:v>India</c:v>
                </c:pt>
                <c:pt idx="3">
                  <c:v>EU</c:v>
                </c:pt>
              </c:strCache>
            </c:strRef>
          </c:cat>
          <c:val>
            <c:numRef>
              <c:f>'Fig 3 serial 7 figure'!$I$6:$L$6</c:f>
              <c:numCache>
                <c:formatCode>General</c:formatCode>
                <c:ptCount val="4"/>
                <c:pt idx="0">
                  <c:v>0.63</c:v>
                </c:pt>
                <c:pt idx="1">
                  <c:v>0.84</c:v>
                </c:pt>
                <c:pt idx="2">
                  <c:v>1.1100000000000001</c:v>
                </c:pt>
                <c:pt idx="3">
                  <c:v>1.1200000000000001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E5-4E66-BCA0-80A383E6E942}"/>
            </c:ext>
          </c:extLst>
        </c:ser>
        <c:ser>
          <c:idx val="2"/>
          <c:order val="2"/>
          <c:tx>
            <c:strRef>
              <c:f>'Fig 3 serial 7 figure'!$H$7</c:f>
              <c:strCache>
                <c:ptCount val="1"/>
                <c:pt idx="0">
                  <c:v>Gain from 0-15 years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'Fig 3 serial 7 figure'!$M$7:$P$7</c:f>
                <c:numCache>
                  <c:formatCode>General</c:formatCode>
                  <c:ptCount val="4"/>
                  <c:pt idx="0">
                    <c:v>0.22499999999999998</c:v>
                  </c:pt>
                  <c:pt idx="1">
                    <c:v>0.26500000000000001</c:v>
                  </c:pt>
                  <c:pt idx="2">
                    <c:v>6.5000000000000058E-2</c:v>
                  </c:pt>
                  <c:pt idx="3">
                    <c:v>7.999999999999996E-2</c:v>
                  </c:pt>
                </c:numCache>
              </c:numRef>
            </c:plus>
            <c:minus>
              <c:numRef>
                <c:f>'Fig 3 serial 7 figure'!$M$7:$P$7</c:f>
                <c:numCache>
                  <c:formatCode>General</c:formatCode>
                  <c:ptCount val="4"/>
                  <c:pt idx="0">
                    <c:v>0.22499999999999998</c:v>
                  </c:pt>
                  <c:pt idx="1">
                    <c:v>0.26500000000000001</c:v>
                  </c:pt>
                  <c:pt idx="2">
                    <c:v>6.5000000000000058E-2</c:v>
                  </c:pt>
                  <c:pt idx="3">
                    <c:v>7.999999999999996E-2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'Fig 3 serial 7 figure'!$I$4:$L$4</c:f>
              <c:strCache>
                <c:ptCount val="4"/>
                <c:pt idx="0">
                  <c:v>USA</c:v>
                </c:pt>
                <c:pt idx="1">
                  <c:v>Mexico</c:v>
                </c:pt>
                <c:pt idx="2">
                  <c:v>India</c:v>
                </c:pt>
                <c:pt idx="3">
                  <c:v>EU</c:v>
                </c:pt>
              </c:strCache>
            </c:strRef>
          </c:cat>
          <c:val>
            <c:numRef>
              <c:f>'Fig 3 serial 7 figure'!$I$7:$L$7</c:f>
              <c:numCache>
                <c:formatCode>General</c:formatCode>
                <c:ptCount val="4"/>
                <c:pt idx="0">
                  <c:v>1.41</c:v>
                </c:pt>
                <c:pt idx="1">
                  <c:v>1.08</c:v>
                </c:pt>
                <c:pt idx="2">
                  <c:v>1.3</c:v>
                </c:pt>
                <c:pt idx="3">
                  <c:v>1.38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E5-4E66-BCA0-80A383E6E9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35573551"/>
        <c:axId val="1172200031"/>
      </c:barChart>
      <c:catAx>
        <c:axId val="16355735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172200031"/>
        <c:crosses val="autoZero"/>
        <c:auto val="1"/>
        <c:lblAlgn val="ctr"/>
        <c:lblOffset val="100"/>
        <c:noMultiLvlLbl val="0"/>
      </c:catAx>
      <c:valAx>
        <c:axId val="1172200031"/>
        <c:scaling>
          <c:orientation val="minMax"/>
          <c:max val="1.7000000000000002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635573551"/>
        <c:crosses val="autoZero"/>
        <c:crossBetween val="between"/>
        <c:majorUnit val="0.4"/>
      </c:valAx>
      <c:spPr>
        <a:noFill/>
        <a:ln>
          <a:solidFill>
            <a:schemeClr val="accent5">
              <a:lumMod val="60000"/>
              <a:lumOff val="40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 4 Cog 20 figure'!$E$5</c:f>
              <c:strCache>
                <c:ptCount val="1"/>
                <c:pt idx="0">
                  <c:v>Gain from 0-5 years</c:v>
                </c:pt>
              </c:strCache>
            </c:strRef>
          </c:tx>
          <c:spPr>
            <a:solidFill>
              <a:srgbClr val="00FFFF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'Fig 4 Cog 20 figure'!$J$5:$M$5</c:f>
                <c:numCache>
                  <c:formatCode>General</c:formatCode>
                  <c:ptCount val="4"/>
                  <c:pt idx="0">
                    <c:v>0.3</c:v>
                  </c:pt>
                  <c:pt idx="1">
                    <c:v>0.11499999999999999</c:v>
                  </c:pt>
                  <c:pt idx="2">
                    <c:v>3.999999999999998E-2</c:v>
                  </c:pt>
                  <c:pt idx="3">
                    <c:v>6.9999999999999979E-2</c:v>
                  </c:pt>
                </c:numCache>
              </c:numRef>
            </c:plus>
            <c:minus>
              <c:numRef>
                <c:f>'Fig 4 Cog 20 figure'!$J$5:$M$5</c:f>
                <c:numCache>
                  <c:formatCode>General</c:formatCode>
                  <c:ptCount val="4"/>
                  <c:pt idx="0">
                    <c:v>0.3</c:v>
                  </c:pt>
                  <c:pt idx="1">
                    <c:v>0.11499999999999999</c:v>
                  </c:pt>
                  <c:pt idx="2">
                    <c:v>3.999999999999998E-2</c:v>
                  </c:pt>
                  <c:pt idx="3">
                    <c:v>6.9999999999999979E-2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'Fig 4 Cog 20 figure'!$F$4:$I$4</c:f>
              <c:strCache>
                <c:ptCount val="4"/>
                <c:pt idx="0">
                  <c:v>USA</c:v>
                </c:pt>
                <c:pt idx="1">
                  <c:v>Mexico</c:v>
                </c:pt>
                <c:pt idx="2">
                  <c:v>India</c:v>
                </c:pt>
                <c:pt idx="3">
                  <c:v>EU</c:v>
                </c:pt>
              </c:strCache>
            </c:strRef>
          </c:cat>
          <c:val>
            <c:numRef>
              <c:f>'Fig 4 Cog 20 figure'!$F$5:$I$5</c:f>
              <c:numCache>
                <c:formatCode>General</c:formatCode>
                <c:ptCount val="4"/>
                <c:pt idx="0">
                  <c:v>-0.06</c:v>
                </c:pt>
                <c:pt idx="1">
                  <c:v>0.37</c:v>
                </c:pt>
                <c:pt idx="2">
                  <c:v>0.32</c:v>
                </c:pt>
                <c:pt idx="3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21-416F-8B6F-50B3CCDDEDEC}"/>
            </c:ext>
          </c:extLst>
        </c:ser>
        <c:ser>
          <c:idx val="1"/>
          <c:order val="1"/>
          <c:tx>
            <c:strRef>
              <c:f>'Fig 4 Cog 20 figure'!$E$6</c:f>
              <c:strCache>
                <c:ptCount val="1"/>
                <c:pt idx="0">
                  <c:v>Gain from 0-10 years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'Fig 4 Cog 20 figure'!$J$6:$M$6</c:f>
                <c:numCache>
                  <c:formatCode>General</c:formatCode>
                  <c:ptCount val="4"/>
                  <c:pt idx="0">
                    <c:v>0.22</c:v>
                  </c:pt>
                  <c:pt idx="1">
                    <c:v>0.26</c:v>
                  </c:pt>
                  <c:pt idx="2">
                    <c:v>4.0000000000000036E-2</c:v>
                  </c:pt>
                  <c:pt idx="3">
                    <c:v>7.0000000000000007E-2</c:v>
                  </c:pt>
                </c:numCache>
              </c:numRef>
            </c:plus>
            <c:minus>
              <c:numRef>
                <c:f>'Fig 4 Cog 20 figure'!$J$6:$M$6</c:f>
                <c:numCache>
                  <c:formatCode>General</c:formatCode>
                  <c:ptCount val="4"/>
                  <c:pt idx="0">
                    <c:v>0.22</c:v>
                  </c:pt>
                  <c:pt idx="1">
                    <c:v>0.26</c:v>
                  </c:pt>
                  <c:pt idx="2">
                    <c:v>4.0000000000000036E-2</c:v>
                  </c:pt>
                  <c:pt idx="3">
                    <c:v>7.0000000000000007E-2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'Fig 4 Cog 20 figure'!$F$4:$I$4</c:f>
              <c:strCache>
                <c:ptCount val="4"/>
                <c:pt idx="0">
                  <c:v>USA</c:v>
                </c:pt>
                <c:pt idx="1">
                  <c:v>Mexico</c:v>
                </c:pt>
                <c:pt idx="2">
                  <c:v>India</c:v>
                </c:pt>
                <c:pt idx="3">
                  <c:v>EU</c:v>
                </c:pt>
              </c:strCache>
            </c:strRef>
          </c:cat>
          <c:val>
            <c:numRef>
              <c:f>'Fig 4 Cog 20 figure'!$F$6:$I$6</c:f>
              <c:numCache>
                <c:formatCode>General</c:formatCode>
                <c:ptCount val="4"/>
                <c:pt idx="0">
                  <c:v>0.24</c:v>
                </c:pt>
                <c:pt idx="1">
                  <c:v>0.66</c:v>
                </c:pt>
                <c:pt idx="2">
                  <c:v>0.75</c:v>
                </c:pt>
                <c:pt idx="3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21-416F-8B6F-50B3CCDDEDEC}"/>
            </c:ext>
          </c:extLst>
        </c:ser>
        <c:ser>
          <c:idx val="2"/>
          <c:order val="2"/>
          <c:tx>
            <c:strRef>
              <c:f>'Fig 4 Cog 20 figure'!$E$7</c:f>
              <c:strCache>
                <c:ptCount val="1"/>
                <c:pt idx="0">
                  <c:v>Gain from 0-15 years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'Fig 4 Cog 20 figure'!$J$7:$M$7</c:f>
                <c:numCache>
                  <c:formatCode>General</c:formatCode>
                  <c:ptCount val="4"/>
                  <c:pt idx="0">
                    <c:v>0.21500000000000002</c:v>
                  </c:pt>
                  <c:pt idx="1">
                    <c:v>0.26500000000000001</c:v>
                  </c:pt>
                  <c:pt idx="2">
                    <c:v>6.5000000000000002E-2</c:v>
                  </c:pt>
                  <c:pt idx="3">
                    <c:v>6.9999999999999951E-2</c:v>
                  </c:pt>
                </c:numCache>
              </c:numRef>
            </c:plus>
            <c:minus>
              <c:numRef>
                <c:f>'Fig 4 Cog 20 figure'!$J$7:$M$7</c:f>
                <c:numCache>
                  <c:formatCode>General</c:formatCode>
                  <c:ptCount val="4"/>
                  <c:pt idx="0">
                    <c:v>0.21500000000000002</c:v>
                  </c:pt>
                  <c:pt idx="1">
                    <c:v>0.26500000000000001</c:v>
                  </c:pt>
                  <c:pt idx="2">
                    <c:v>6.5000000000000002E-2</c:v>
                  </c:pt>
                  <c:pt idx="3">
                    <c:v>6.9999999999999951E-2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'Fig 4 Cog 20 figure'!$F$4:$I$4</c:f>
              <c:strCache>
                <c:ptCount val="4"/>
                <c:pt idx="0">
                  <c:v>USA</c:v>
                </c:pt>
                <c:pt idx="1">
                  <c:v>Mexico</c:v>
                </c:pt>
                <c:pt idx="2">
                  <c:v>India</c:v>
                </c:pt>
                <c:pt idx="3">
                  <c:v>EU</c:v>
                </c:pt>
              </c:strCache>
            </c:strRef>
          </c:cat>
          <c:val>
            <c:numRef>
              <c:f>'Fig 4 Cog 20 figure'!$F$7:$I$7</c:f>
              <c:numCache>
                <c:formatCode>General</c:formatCode>
                <c:ptCount val="4"/>
                <c:pt idx="0">
                  <c:v>0.69</c:v>
                </c:pt>
                <c:pt idx="1">
                  <c:v>0.79</c:v>
                </c:pt>
                <c:pt idx="2">
                  <c:v>0.93</c:v>
                </c:pt>
                <c:pt idx="3">
                  <c:v>1.08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21-416F-8B6F-50B3CCDDED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43148159"/>
        <c:axId val="1943155359"/>
      </c:barChart>
      <c:catAx>
        <c:axId val="1943148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943155359"/>
        <c:crosses val="autoZero"/>
        <c:auto val="1"/>
        <c:lblAlgn val="ctr"/>
        <c:lblOffset val="100"/>
        <c:noMultiLvlLbl val="0"/>
      </c:catAx>
      <c:valAx>
        <c:axId val="1943155359"/>
        <c:scaling>
          <c:orientation val="minMax"/>
          <c:max val="1.6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943148159"/>
        <c:crosses val="autoZero"/>
        <c:crossBetween val="between"/>
        <c:majorUnit val="0.4"/>
      </c:valAx>
      <c:spPr>
        <a:noFill/>
        <a:ln>
          <a:solidFill>
            <a:srgbClr val="FF3399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55323007710689"/>
          <c:y val="8.4390049789145882E-3"/>
          <c:w val="0.76957898137113367"/>
          <c:h val="0.874941086824945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'country 55+ num vs fluency'!$G$5</c:f>
              <c:strCache>
                <c:ptCount val="1"/>
                <c:pt idx="0">
                  <c:v>Numeracy</c:v>
                </c:pt>
              </c:strCache>
            </c:strRef>
          </c:tx>
          <c:spPr>
            <a:solidFill>
              <a:srgbClr val="722E0C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'country 55+ num vs fluency'!$I$6:$I$28</c:f>
                <c:numCache>
                  <c:formatCode>General</c:formatCode>
                  <c:ptCount val="23"/>
                  <c:pt idx="0">
                    <c:v>2.2068900000000002E-2</c:v>
                  </c:pt>
                  <c:pt idx="1">
                    <c:v>3.4115100000000002E-2</c:v>
                  </c:pt>
                  <c:pt idx="2">
                    <c:v>4.9797349999999997E-2</c:v>
                  </c:pt>
                  <c:pt idx="3">
                    <c:v>4.5154350000000003E-2</c:v>
                  </c:pt>
                  <c:pt idx="4">
                    <c:v>4.5558849999999998E-2</c:v>
                  </c:pt>
                  <c:pt idx="5">
                    <c:v>3.8610199999999997E-2</c:v>
                  </c:pt>
                  <c:pt idx="6">
                    <c:v>5.3474750000000001E-2</c:v>
                  </c:pt>
                  <c:pt idx="7">
                    <c:v>7.4760550000000009E-2</c:v>
                  </c:pt>
                  <c:pt idx="8">
                    <c:v>6.1077900000000004E-2</c:v>
                  </c:pt>
                  <c:pt idx="9">
                    <c:v>4.5426149999999998E-2</c:v>
                  </c:pt>
                  <c:pt idx="10">
                    <c:v>4.9156449999999997E-2</c:v>
                  </c:pt>
                  <c:pt idx="11">
                    <c:v>4.1701500000000002E-2</c:v>
                  </c:pt>
                  <c:pt idx="12">
                    <c:v>6.7643449999999994E-2</c:v>
                  </c:pt>
                  <c:pt idx="13">
                    <c:v>5.6736100000000005E-2</c:v>
                  </c:pt>
                  <c:pt idx="14">
                    <c:v>4.3565600000000003E-2</c:v>
                  </c:pt>
                  <c:pt idx="15">
                    <c:v>4.0302549999999999E-2</c:v>
                  </c:pt>
                  <c:pt idx="16">
                    <c:v>4.0028300000000003E-2</c:v>
                  </c:pt>
                  <c:pt idx="17">
                    <c:v>4.0931350000000005E-2</c:v>
                  </c:pt>
                  <c:pt idx="18">
                    <c:v>7.0206350000000001E-2</c:v>
                  </c:pt>
                  <c:pt idx="19">
                    <c:v>4.263285E-2</c:v>
                  </c:pt>
                  <c:pt idx="20">
                    <c:v>2.5259799999999999E-2</c:v>
                  </c:pt>
                  <c:pt idx="21">
                    <c:v>1.2922799999999984E-2</c:v>
                  </c:pt>
                  <c:pt idx="22">
                    <c:v>3.2373800000000001E-2</c:v>
                  </c:pt>
                </c:numCache>
              </c:numRef>
            </c:plus>
            <c:minus>
              <c:numRef>
                <c:f>'country 55+ num vs fluency'!$I$6:$I$28</c:f>
                <c:numCache>
                  <c:formatCode>General</c:formatCode>
                  <c:ptCount val="23"/>
                  <c:pt idx="0">
                    <c:v>2.2068900000000002E-2</c:v>
                  </c:pt>
                  <c:pt idx="1">
                    <c:v>3.4115100000000002E-2</c:v>
                  </c:pt>
                  <c:pt idx="2">
                    <c:v>4.9797349999999997E-2</c:v>
                  </c:pt>
                  <c:pt idx="3">
                    <c:v>4.5154350000000003E-2</c:v>
                  </c:pt>
                  <c:pt idx="4">
                    <c:v>4.5558849999999998E-2</c:v>
                  </c:pt>
                  <c:pt idx="5">
                    <c:v>3.8610199999999997E-2</c:v>
                  </c:pt>
                  <c:pt idx="6">
                    <c:v>5.3474750000000001E-2</c:v>
                  </c:pt>
                  <c:pt idx="7">
                    <c:v>7.4760550000000009E-2</c:v>
                  </c:pt>
                  <c:pt idx="8">
                    <c:v>6.1077900000000004E-2</c:v>
                  </c:pt>
                  <c:pt idx="9">
                    <c:v>4.5426149999999998E-2</c:v>
                  </c:pt>
                  <c:pt idx="10">
                    <c:v>4.9156449999999997E-2</c:v>
                  </c:pt>
                  <c:pt idx="11">
                    <c:v>4.1701500000000002E-2</c:v>
                  </c:pt>
                  <c:pt idx="12">
                    <c:v>6.7643449999999994E-2</c:v>
                  </c:pt>
                  <c:pt idx="13">
                    <c:v>5.6736100000000005E-2</c:v>
                  </c:pt>
                  <c:pt idx="14">
                    <c:v>4.3565600000000003E-2</c:v>
                  </c:pt>
                  <c:pt idx="15">
                    <c:v>4.0302549999999999E-2</c:v>
                  </c:pt>
                  <c:pt idx="16">
                    <c:v>4.0028300000000003E-2</c:v>
                  </c:pt>
                  <c:pt idx="17">
                    <c:v>4.0931350000000005E-2</c:v>
                  </c:pt>
                  <c:pt idx="18">
                    <c:v>7.0206350000000001E-2</c:v>
                  </c:pt>
                  <c:pt idx="19">
                    <c:v>4.263285E-2</c:v>
                  </c:pt>
                  <c:pt idx="20">
                    <c:v>2.5259799999999999E-2</c:v>
                  </c:pt>
                  <c:pt idx="21">
                    <c:v>1.2922799999999984E-2</c:v>
                  </c:pt>
                  <c:pt idx="22">
                    <c:v>3.2373800000000001E-2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'country 55+ num vs fluency'!$F$6:$F$28</c:f>
              <c:strCache>
                <c:ptCount val="23"/>
                <c:pt idx="0">
                  <c:v>USA</c:v>
                </c:pt>
                <c:pt idx="1">
                  <c:v>England</c:v>
                </c:pt>
                <c:pt idx="2">
                  <c:v>Austria</c:v>
                </c:pt>
                <c:pt idx="3">
                  <c:v>Germany</c:v>
                </c:pt>
                <c:pt idx="4">
                  <c:v>France</c:v>
                </c:pt>
                <c:pt idx="5">
                  <c:v>Belgium</c:v>
                </c:pt>
                <c:pt idx="6">
                  <c:v>Switzerland</c:v>
                </c:pt>
                <c:pt idx="7">
                  <c:v>Luxembourg</c:v>
                </c:pt>
                <c:pt idx="8">
                  <c:v>Israel</c:v>
                </c:pt>
                <c:pt idx="9">
                  <c:v>Sweden</c:v>
                </c:pt>
                <c:pt idx="10">
                  <c:v>Denmark</c:v>
                </c:pt>
                <c:pt idx="11">
                  <c:v>Czech Republic</c:v>
                </c:pt>
                <c:pt idx="12">
                  <c:v>Poland</c:v>
                </c:pt>
                <c:pt idx="13">
                  <c:v>Croatia</c:v>
                </c:pt>
                <c:pt idx="14">
                  <c:v>Slovenia</c:v>
                </c:pt>
                <c:pt idx="15">
                  <c:v>Estonia</c:v>
                </c:pt>
                <c:pt idx="16">
                  <c:v>Italy</c:v>
                </c:pt>
                <c:pt idx="17">
                  <c:v>Spain</c:v>
                </c:pt>
                <c:pt idx="18">
                  <c:v>Portugal</c:v>
                </c:pt>
                <c:pt idx="19">
                  <c:v>Greece</c:v>
                </c:pt>
                <c:pt idx="20">
                  <c:v>Mexico</c:v>
                </c:pt>
                <c:pt idx="21">
                  <c:v>India</c:v>
                </c:pt>
                <c:pt idx="22">
                  <c:v>China</c:v>
                </c:pt>
              </c:strCache>
            </c:strRef>
          </c:cat>
          <c:val>
            <c:numRef>
              <c:f>'country 55+ num vs fluency'!$G$6:$G$28</c:f>
              <c:numCache>
                <c:formatCode>General</c:formatCode>
                <c:ptCount val="23"/>
                <c:pt idx="0">
                  <c:v>-0.19163330000000001</c:v>
                </c:pt>
                <c:pt idx="1">
                  <c:v>-0.14507139999999999</c:v>
                </c:pt>
                <c:pt idx="2">
                  <c:v>2.1428099999999999E-2</c:v>
                </c:pt>
                <c:pt idx="3">
                  <c:v>4.0903799999999997E-2</c:v>
                </c:pt>
                <c:pt idx="4">
                  <c:v>-9.74936E-2</c:v>
                </c:pt>
                <c:pt idx="5">
                  <c:v>-0.15081929999999999</c:v>
                </c:pt>
                <c:pt idx="6">
                  <c:v>-7.0239700000000002E-2</c:v>
                </c:pt>
                <c:pt idx="7">
                  <c:v>-1.7021000000000001E-2</c:v>
                </c:pt>
                <c:pt idx="8">
                  <c:v>-0.25138959999999999</c:v>
                </c:pt>
                <c:pt idx="9">
                  <c:v>-0.17332700000000001</c:v>
                </c:pt>
                <c:pt idx="10">
                  <c:v>-0.1269161</c:v>
                </c:pt>
                <c:pt idx="11">
                  <c:v>4.3493200000000003E-2</c:v>
                </c:pt>
                <c:pt idx="12">
                  <c:v>1.7948700000000001E-2</c:v>
                </c:pt>
                <c:pt idx="13">
                  <c:v>-0.1810282</c:v>
                </c:pt>
                <c:pt idx="14">
                  <c:v>-2.2926700000000001E-2</c:v>
                </c:pt>
                <c:pt idx="15">
                  <c:v>2.1034999999999999E-3</c:v>
                </c:pt>
                <c:pt idx="16">
                  <c:v>-0.25584859999999998</c:v>
                </c:pt>
                <c:pt idx="17">
                  <c:v>-0.31696770000000002</c:v>
                </c:pt>
                <c:pt idx="18">
                  <c:v>-0.32307920000000001</c:v>
                </c:pt>
                <c:pt idx="19">
                  <c:v>-0.230492</c:v>
                </c:pt>
                <c:pt idx="20">
                  <c:v>-0.1290028</c:v>
                </c:pt>
                <c:pt idx="21">
                  <c:v>-0.37721739999999998</c:v>
                </c:pt>
                <c:pt idx="22">
                  <c:v>-0.11250209999999999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EF-4847-82CE-113C90C9F4F7}"/>
            </c:ext>
          </c:extLst>
        </c:ser>
        <c:ser>
          <c:idx val="1"/>
          <c:order val="1"/>
          <c:tx>
            <c:strRef>
              <c:f>'country 55+ num vs fluency'!$H$5</c:f>
              <c:strCache>
                <c:ptCount val="1"/>
                <c:pt idx="0">
                  <c:v>Verbal Fluency</c:v>
                </c:pt>
              </c:strCache>
            </c:strRef>
          </c:tx>
          <c:spPr>
            <a:solidFill>
              <a:srgbClr val="D68C14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'country 55+ num vs fluency'!$J$6:$J$28</c:f>
                <c:numCache>
                  <c:formatCode>General</c:formatCode>
                  <c:ptCount val="23"/>
                  <c:pt idx="0">
                    <c:v>2.1732499999999988E-2</c:v>
                  </c:pt>
                  <c:pt idx="1">
                    <c:v>2.9360599999999987E-2</c:v>
                  </c:pt>
                  <c:pt idx="2">
                    <c:v>4.52399E-2</c:v>
                  </c:pt>
                  <c:pt idx="3">
                    <c:v>3.9950349999999996E-2</c:v>
                  </c:pt>
                  <c:pt idx="4">
                    <c:v>3.957985E-2</c:v>
                  </c:pt>
                  <c:pt idx="5">
                    <c:v>3.4172300000000017E-2</c:v>
                  </c:pt>
                  <c:pt idx="6">
                    <c:v>4.7217949999999981E-2</c:v>
                  </c:pt>
                  <c:pt idx="7">
                    <c:v>6.7270500000000011E-2</c:v>
                  </c:pt>
                  <c:pt idx="8">
                    <c:v>5.6273400000000001E-2</c:v>
                  </c:pt>
                  <c:pt idx="9">
                    <c:v>4.0889150000000013E-2</c:v>
                  </c:pt>
                  <c:pt idx="10">
                    <c:v>4.3377449999999984E-2</c:v>
                  </c:pt>
                  <c:pt idx="11">
                    <c:v>3.7544049999999995E-2</c:v>
                  </c:pt>
                  <c:pt idx="12">
                    <c:v>6.0937949999999991E-2</c:v>
                  </c:pt>
                  <c:pt idx="13">
                    <c:v>5.3593399999999999E-2</c:v>
                  </c:pt>
                  <c:pt idx="14">
                    <c:v>3.8689699999999994E-2</c:v>
                  </c:pt>
                  <c:pt idx="15">
                    <c:v>3.5916050000000005E-2</c:v>
                  </c:pt>
                  <c:pt idx="16">
                    <c:v>3.7090100000000001E-2</c:v>
                  </c:pt>
                  <c:pt idx="17">
                    <c:v>3.4747200000000006E-2</c:v>
                  </c:pt>
                  <c:pt idx="18">
                    <c:v>6.2397749999999995E-2</c:v>
                  </c:pt>
                  <c:pt idx="19">
                    <c:v>4.01882E-2</c:v>
                  </c:pt>
                  <c:pt idx="20">
                    <c:v>2.4119350000000012E-2</c:v>
                  </c:pt>
                  <c:pt idx="21">
                    <c:v>1.368925E-2</c:v>
                  </c:pt>
                  <c:pt idx="22">
                    <c:v>2.7885199999999999E-2</c:v>
                  </c:pt>
                </c:numCache>
              </c:numRef>
            </c:plus>
            <c:minus>
              <c:numRef>
                <c:f>'country 55+ num vs fluency'!$J$6:$J$28</c:f>
                <c:numCache>
                  <c:formatCode>General</c:formatCode>
                  <c:ptCount val="23"/>
                  <c:pt idx="0">
                    <c:v>2.1732499999999988E-2</c:v>
                  </c:pt>
                  <c:pt idx="1">
                    <c:v>2.9360599999999987E-2</c:v>
                  </c:pt>
                  <c:pt idx="2">
                    <c:v>4.52399E-2</c:v>
                  </c:pt>
                  <c:pt idx="3">
                    <c:v>3.9950349999999996E-2</c:v>
                  </c:pt>
                  <c:pt idx="4">
                    <c:v>3.957985E-2</c:v>
                  </c:pt>
                  <c:pt idx="5">
                    <c:v>3.4172300000000017E-2</c:v>
                  </c:pt>
                  <c:pt idx="6">
                    <c:v>4.7217949999999981E-2</c:v>
                  </c:pt>
                  <c:pt idx="7">
                    <c:v>6.7270500000000011E-2</c:v>
                  </c:pt>
                  <c:pt idx="8">
                    <c:v>5.6273400000000001E-2</c:v>
                  </c:pt>
                  <c:pt idx="9">
                    <c:v>4.0889150000000013E-2</c:v>
                  </c:pt>
                  <c:pt idx="10">
                    <c:v>4.3377449999999984E-2</c:v>
                  </c:pt>
                  <c:pt idx="11">
                    <c:v>3.7544049999999995E-2</c:v>
                  </c:pt>
                  <c:pt idx="12">
                    <c:v>6.0937949999999991E-2</c:v>
                  </c:pt>
                  <c:pt idx="13">
                    <c:v>5.3593399999999999E-2</c:v>
                  </c:pt>
                  <c:pt idx="14">
                    <c:v>3.8689699999999994E-2</c:v>
                  </c:pt>
                  <c:pt idx="15">
                    <c:v>3.5916050000000005E-2</c:v>
                  </c:pt>
                  <c:pt idx="16">
                    <c:v>3.7090100000000001E-2</c:v>
                  </c:pt>
                  <c:pt idx="17">
                    <c:v>3.4747200000000006E-2</c:v>
                  </c:pt>
                  <c:pt idx="18">
                    <c:v>6.2397749999999995E-2</c:v>
                  </c:pt>
                  <c:pt idx="19">
                    <c:v>4.01882E-2</c:v>
                  </c:pt>
                  <c:pt idx="20">
                    <c:v>2.4119350000000012E-2</c:v>
                  </c:pt>
                  <c:pt idx="21">
                    <c:v>1.368925E-2</c:v>
                  </c:pt>
                  <c:pt idx="22">
                    <c:v>2.7885199999999999E-2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'country 55+ num vs fluency'!$F$6:$F$28</c:f>
              <c:strCache>
                <c:ptCount val="23"/>
                <c:pt idx="0">
                  <c:v>USA</c:v>
                </c:pt>
                <c:pt idx="1">
                  <c:v>England</c:v>
                </c:pt>
                <c:pt idx="2">
                  <c:v>Austria</c:v>
                </c:pt>
                <c:pt idx="3">
                  <c:v>Germany</c:v>
                </c:pt>
                <c:pt idx="4">
                  <c:v>France</c:v>
                </c:pt>
                <c:pt idx="5">
                  <c:v>Belgium</c:v>
                </c:pt>
                <c:pt idx="6">
                  <c:v>Switzerland</c:v>
                </c:pt>
                <c:pt idx="7">
                  <c:v>Luxembourg</c:v>
                </c:pt>
                <c:pt idx="8">
                  <c:v>Israel</c:v>
                </c:pt>
                <c:pt idx="9">
                  <c:v>Sweden</c:v>
                </c:pt>
                <c:pt idx="10">
                  <c:v>Denmark</c:v>
                </c:pt>
                <c:pt idx="11">
                  <c:v>Czech Republic</c:v>
                </c:pt>
                <c:pt idx="12">
                  <c:v>Poland</c:v>
                </c:pt>
                <c:pt idx="13">
                  <c:v>Croatia</c:v>
                </c:pt>
                <c:pt idx="14">
                  <c:v>Slovenia</c:v>
                </c:pt>
                <c:pt idx="15">
                  <c:v>Estonia</c:v>
                </c:pt>
                <c:pt idx="16">
                  <c:v>Italy</c:v>
                </c:pt>
                <c:pt idx="17">
                  <c:v>Spain</c:v>
                </c:pt>
                <c:pt idx="18">
                  <c:v>Portugal</c:v>
                </c:pt>
                <c:pt idx="19">
                  <c:v>Greece</c:v>
                </c:pt>
                <c:pt idx="20">
                  <c:v>Mexico</c:v>
                </c:pt>
                <c:pt idx="21">
                  <c:v>India</c:v>
                </c:pt>
                <c:pt idx="22">
                  <c:v>China</c:v>
                </c:pt>
              </c:strCache>
            </c:strRef>
          </c:cat>
          <c:val>
            <c:numRef>
              <c:f>'country 55+ num vs fluency'!$H$6:$H$28</c:f>
              <c:numCache>
                <c:formatCode>General</c:formatCode>
                <c:ptCount val="23"/>
                <c:pt idx="0">
                  <c:v>0.2972342</c:v>
                </c:pt>
                <c:pt idx="1">
                  <c:v>0.29267749999999998</c:v>
                </c:pt>
                <c:pt idx="2">
                  <c:v>0.29919879999999999</c:v>
                </c:pt>
                <c:pt idx="3">
                  <c:v>0.40654400000000002</c:v>
                </c:pt>
                <c:pt idx="4">
                  <c:v>0.35522310000000001</c:v>
                </c:pt>
                <c:pt idx="5">
                  <c:v>0.26062069999999998</c:v>
                </c:pt>
                <c:pt idx="6">
                  <c:v>0.3796137</c:v>
                </c:pt>
                <c:pt idx="7">
                  <c:v>0.40018680000000001</c:v>
                </c:pt>
                <c:pt idx="8">
                  <c:v>1.51586E-2</c:v>
                </c:pt>
                <c:pt idx="9">
                  <c:v>0.3737934</c:v>
                </c:pt>
                <c:pt idx="10">
                  <c:v>0.32615329999999998</c:v>
                </c:pt>
                <c:pt idx="11">
                  <c:v>0.2490532</c:v>
                </c:pt>
                <c:pt idx="12">
                  <c:v>0.1955731</c:v>
                </c:pt>
                <c:pt idx="13">
                  <c:v>9.5036399999999993E-2</c:v>
                </c:pt>
                <c:pt idx="14">
                  <c:v>0.2317515</c:v>
                </c:pt>
                <c:pt idx="15">
                  <c:v>0.32331680000000002</c:v>
                </c:pt>
                <c:pt idx="16">
                  <c:v>4.6398799999999997E-2</c:v>
                </c:pt>
                <c:pt idx="17">
                  <c:v>3.7071699999999999E-2</c:v>
                </c:pt>
                <c:pt idx="18">
                  <c:v>7.2647000000000003E-2</c:v>
                </c:pt>
                <c:pt idx="19">
                  <c:v>9.6278000000000006E-3</c:v>
                </c:pt>
                <c:pt idx="20">
                  <c:v>0.40974569999999999</c:v>
                </c:pt>
                <c:pt idx="21">
                  <c:v>2.9676999999999999E-2</c:v>
                </c:pt>
                <c:pt idx="22">
                  <c:v>6.1055900000000003E-2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EF-4847-82CE-113C90C9F4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34813904"/>
        <c:axId val="1234827824"/>
      </c:barChart>
      <c:catAx>
        <c:axId val="1234813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234827824"/>
        <c:crosses val="autoZero"/>
        <c:auto val="1"/>
        <c:lblAlgn val="ctr"/>
        <c:lblOffset val="100"/>
        <c:noMultiLvlLbl val="0"/>
      </c:catAx>
      <c:valAx>
        <c:axId val="1234827824"/>
        <c:scaling>
          <c:orientation val="minMax"/>
          <c:min val="-0.60000000000000009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23481390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9676735533290108"/>
          <c:y val="0.944174741746028"/>
          <c:w val="0.37387963686061665"/>
          <c:h val="3.79815327588475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 b="1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5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0.19744</cdr:x>
      <cdr:y>0.27769</cdr:y>
    </cdr:from>
    <cdr:to>
      <cdr:x>0.42707</cdr:x>
      <cdr:y>0.34782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EC39D2D1-3D03-576F-CE2A-EA758DB00472}"/>
            </a:ext>
          </a:extLst>
        </cdr:cNvPr>
        <cdr:cNvSpPr txBox="1"/>
      </cdr:nvSpPr>
      <cdr:spPr>
        <a:xfrm xmlns:a="http://schemas.openxmlformats.org/drawingml/2006/main">
          <a:off x="1257280" y="1778776"/>
          <a:ext cx="1462273" cy="449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b="1" kern="1200" dirty="0">
              <a:solidFill>
                <a:srgbClr val="993300"/>
              </a:solidFill>
            </a:rPr>
            <a:t>Numeracy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94D68-7E90-BD49-88E5-FE476ACD264F}" type="datetimeFigureOut">
              <a:rPr lang="en-US" smtClean="0"/>
              <a:t>10/6/25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A56D4-A5A3-4747-A3D8-AA9AB40E9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64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CB89A-3033-4035-AE32-F28A8631F6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630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9B983-23CD-5711-7EBB-ACE5BC2839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E6E62A-BC9F-5C27-896E-94C5770102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885F9-8EC0-2B2A-99C0-92A1F50EC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258F-BD34-7D40-BCB4-89F7D0BE9C08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F53C5-932C-199C-C61A-2E37E7EA9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E8495-14C2-2D3D-1E2B-ECEEA8B41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501C7-CD3E-5348-BC18-C3339F768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25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592B5-0723-BD9B-84DB-1A6469E9F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736B75-2A75-1A31-F06C-6E3E3085F0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EADF7-87E9-EA9A-0EAF-E1306008D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258F-BD34-7D40-BCB4-89F7D0BE9C08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C608E-1BF6-CFD7-D3D0-062060F06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03E31-62A8-C877-9EB8-D0ADE8CDA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501C7-CD3E-5348-BC18-C3339F768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14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754AFB-92C3-AD2A-2CED-79F0030930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ACA806-6036-8B47-73E5-4080A163F0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F0A15-7EB8-B685-396E-B310A5853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258F-BD34-7D40-BCB4-89F7D0BE9C08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93240-DC16-EBF9-9754-FDEC32413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56AD2-9E64-486F-40D6-D26DA7F84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501C7-CD3E-5348-BC18-C3339F768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29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1656B-5C73-34FB-BAC1-F034CAB2E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75E25-9C38-EFA9-8FBC-D8672052C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6E578-8AA1-FEB8-9A51-E8FDF33F0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258F-BD34-7D40-BCB4-89F7D0BE9C08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8C199-A1B5-3323-9430-353509668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B9153-E0D5-9FCB-7B5D-FC8BA4450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501C7-CD3E-5348-BC18-C3339F768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73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FB63F-9B96-125D-045F-E7FD061EF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089066-BCA4-34D6-F98F-C17D4E70F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9C2E4-AC25-E023-ED55-721CECE82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258F-BD34-7D40-BCB4-89F7D0BE9C08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72A32-1E47-7994-25F4-A65B64F95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9CADD9-E4A2-3261-27B6-42C50847D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501C7-CD3E-5348-BC18-C3339F768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79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DD0F5-9E2F-5B9C-8B4A-90FFAE8E9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55420-338A-144C-EC87-178551F468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C6CF9-AE9F-DB31-82F1-A3CB8A476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029DDD-30FB-CB3D-C9B3-20D0874EB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258F-BD34-7D40-BCB4-89F7D0BE9C08}" type="datetimeFigureOut">
              <a:rPr lang="en-US" smtClean="0"/>
              <a:t>10/6/25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7AF958-FF59-72D6-88E5-2473AE839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66E92-791C-4D08-3DC4-20203F658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501C7-CD3E-5348-BC18-C3339F768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71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0EFFA-176B-6442-E37B-B74AB5592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6A541E-DD08-3F8D-24D0-BEF86D003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3ED617-BD52-E43A-9C92-0ECCD3E915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0C9B8C-015C-1E81-EB76-01FC2CF1D1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0E05E6-112C-D9B1-050E-C7B070A883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5D386A-C5AE-EB60-78D3-095405519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258F-BD34-7D40-BCB4-89F7D0BE9C08}" type="datetimeFigureOut">
              <a:rPr lang="en-US" smtClean="0"/>
              <a:t>10/6/25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073CDC-F627-42C7-03A6-F8F916616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C876F9-D019-7EB9-0735-991F52B7C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501C7-CD3E-5348-BC18-C3339F768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32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CE2D3-31FC-3372-74BB-3F1216D68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939141-FAEC-AF08-3C9E-302025317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258F-BD34-7D40-BCB4-89F7D0BE9C08}" type="datetimeFigureOut">
              <a:rPr lang="en-US" smtClean="0"/>
              <a:t>10/6/25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59E315-E9D8-9123-5498-A6D30D6F3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5DC5C4-4C80-8B31-2697-E7CCC10E1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501C7-CD3E-5348-BC18-C3339F768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11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1B5D1E-D743-5325-D58C-9AA5533F5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258F-BD34-7D40-BCB4-89F7D0BE9C08}" type="datetimeFigureOut">
              <a:rPr lang="en-US" smtClean="0"/>
              <a:t>10/6/25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A83628-8BAD-EC51-0FC2-D8FAA8CF1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50FD31-FD22-E1AB-A1B8-623000E3E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501C7-CD3E-5348-BC18-C3339F768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14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6DA2A-4E29-AF98-CC75-C5FF6E424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3CB9B-4185-E849-63E0-28DCAE039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BC7E4F-9759-8FBA-F3CB-8CD232C920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652816-36A9-33BF-CBEF-304CB840A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258F-BD34-7D40-BCB4-89F7D0BE9C08}" type="datetimeFigureOut">
              <a:rPr lang="en-US" smtClean="0"/>
              <a:t>10/6/25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A24BCB-84EC-00BC-CA78-4508E793D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B87DBF-6122-AC71-1C0C-AC6F01460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501C7-CD3E-5348-BC18-C3339F768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96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63572-8420-BD19-3D96-64147937B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51A486-7E6B-E567-81CF-A593A524CD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3255E2-ABCE-47A7-C44F-4AA71D3F2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9CE951-6C34-AEEA-905D-24037E130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4258F-BD34-7D40-BCB4-89F7D0BE9C08}" type="datetimeFigureOut">
              <a:rPr lang="en-US" smtClean="0"/>
              <a:t>10/6/25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43B49E-99AF-DE67-84AC-645AA566F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7004E2-4966-F999-9465-7ACE7933C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501C7-CD3E-5348-BC18-C3339F768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268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BCD07B-D36C-9F18-4232-CDEAECA2D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537C99-8B5E-8E15-211E-70F5977AE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62F11-B3E5-8C1A-9570-55286C903E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B4258F-BD34-7D40-BCB4-89F7D0BE9C08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56C0A-AD73-E588-7C4B-8A28E2F364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3748A-6CF5-656B-7456-F00C052CE2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E501C7-CD3E-5348-BC18-C3339F768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82F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9050" tIns="9525" rIns="19050" bIns="95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Parallelogram 38"/>
          <p:cNvSpPr/>
          <p:nvPr/>
        </p:nvSpPr>
        <p:spPr>
          <a:xfrm>
            <a:off x="7556666" y="0"/>
            <a:ext cx="2650960" cy="6858000"/>
          </a:xfrm>
          <a:prstGeom prst="parallelogram">
            <a:avLst/>
          </a:prstGeom>
          <a:gradFill>
            <a:gsLst>
              <a:gs pos="12000">
                <a:srgbClr val="B64862"/>
              </a:gs>
              <a:gs pos="25000">
                <a:srgbClr val="782F40"/>
              </a:gs>
              <a:gs pos="49000">
                <a:srgbClr val="4B1D28"/>
              </a:gs>
              <a:gs pos="76000">
                <a:srgbClr val="B64862"/>
              </a:gs>
            </a:gsLst>
            <a:lin ang="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050" tIns="9525" rIns="19050" bIns="9525" rtlCol="0" anchor="ctr"/>
          <a:lstStyle/>
          <a:p>
            <a:pPr marL="0" marR="0" lvl="0" indent="0" algn="ctr" defTabSz="9144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Parallelogram 31"/>
          <p:cNvSpPr/>
          <p:nvPr/>
        </p:nvSpPr>
        <p:spPr>
          <a:xfrm>
            <a:off x="4651541" y="0"/>
            <a:ext cx="2650960" cy="6858000"/>
          </a:xfrm>
          <a:prstGeom prst="parallelogram">
            <a:avLst/>
          </a:prstGeom>
          <a:gradFill>
            <a:gsLst>
              <a:gs pos="12000">
                <a:srgbClr val="B64862"/>
              </a:gs>
              <a:gs pos="25000">
                <a:srgbClr val="782F40"/>
              </a:gs>
              <a:gs pos="49000">
                <a:srgbClr val="4B1D28"/>
              </a:gs>
              <a:gs pos="76000">
                <a:srgbClr val="B64862"/>
              </a:gs>
            </a:gsLst>
            <a:lin ang="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050" tIns="9525" rIns="19050" bIns="9525" rtlCol="0" anchor="ctr"/>
          <a:lstStyle/>
          <a:p>
            <a:pPr marL="0" marR="0" lvl="0" indent="0" algn="ctr" defTabSz="9144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Parallelogram 39"/>
          <p:cNvSpPr/>
          <p:nvPr/>
        </p:nvSpPr>
        <p:spPr>
          <a:xfrm>
            <a:off x="1794041" y="0"/>
            <a:ext cx="2650960" cy="6858000"/>
          </a:xfrm>
          <a:prstGeom prst="parallelogram">
            <a:avLst/>
          </a:prstGeom>
          <a:gradFill>
            <a:gsLst>
              <a:gs pos="12000">
                <a:srgbClr val="B64862"/>
              </a:gs>
              <a:gs pos="25000">
                <a:srgbClr val="782F40"/>
              </a:gs>
              <a:gs pos="49000">
                <a:srgbClr val="4B1D28"/>
              </a:gs>
              <a:gs pos="76000">
                <a:srgbClr val="B64862"/>
              </a:gs>
            </a:gsLst>
            <a:lin ang="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050" tIns="9525" rIns="19050" bIns="9525" rtlCol="0" anchor="ctr"/>
          <a:lstStyle/>
          <a:p>
            <a:pPr marL="0" marR="0" lvl="0" indent="0" algn="ctr" defTabSz="9144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64949"/>
            <a:ext cx="12192000" cy="6858000"/>
          </a:xfrm>
          <a:prstGeom prst="rect">
            <a:avLst/>
          </a:prstGeom>
          <a:gradFill>
            <a:gsLst>
              <a:gs pos="14167">
                <a:srgbClr val="B64862">
                  <a:alpha val="0"/>
                </a:srgbClr>
              </a:gs>
              <a:gs pos="64590">
                <a:srgbClr val="973B52">
                  <a:alpha val="26000"/>
                </a:srgbClr>
              </a:gs>
              <a:gs pos="63000">
                <a:srgbClr val="9B3D54"/>
              </a:gs>
              <a:gs pos="31000">
                <a:srgbClr val="B64862">
                  <a:alpha val="20000"/>
                </a:srgbClr>
              </a:gs>
              <a:gs pos="93000">
                <a:srgbClr val="4B1D2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050" tIns="9525" rIns="19050" bIns="9525" rtlCol="0" anchor="ctr"/>
          <a:lstStyle/>
          <a:p>
            <a:pPr marL="0" marR="0" lvl="0" indent="0" algn="ctr" defTabSz="9144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682833" y="6327199"/>
            <a:ext cx="8588375" cy="391197"/>
          </a:xfrm>
          <a:prstGeom prst="rect">
            <a:avLst/>
          </a:prstGeom>
          <a:noFill/>
        </p:spPr>
        <p:txBody>
          <a:bodyPr wrap="square" lIns="19050" tIns="9525" rIns="19050" bIns="9525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srgbClr val="CEB8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Caslon Pro" pitchFamily="18" charset="0"/>
                <a:ea typeface="+mn-ea"/>
                <a:cs typeface="+mn-cs"/>
              </a:rPr>
              <a:t>The Graduate School | Florida State University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73225" y="5866824"/>
            <a:ext cx="8588375" cy="391197"/>
          </a:xfrm>
          <a:prstGeom prst="rect">
            <a:avLst/>
          </a:prstGeom>
          <a:noFill/>
        </p:spPr>
        <p:txBody>
          <a:bodyPr wrap="square" lIns="19050" tIns="9525" rIns="19050" bIns="9525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srgbClr val="CEB8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Caslon Pro" pitchFamily="18" charset="0"/>
                <a:ea typeface="+mn-ea"/>
                <a:cs typeface="+mn-cs"/>
              </a:rPr>
              <a:t>The Office of Postdoctoral Affairs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91083" y="2073220"/>
            <a:ext cx="8443965" cy="2925288"/>
          </a:xfrm>
          <a:prstGeom prst="rect">
            <a:avLst/>
          </a:prstGeom>
          <a:noFill/>
        </p:spPr>
        <p:txBody>
          <a:bodyPr wrap="square" lIns="19050" tIns="9525" rIns="19050" bIns="9525" rtlCol="0">
            <a:spAutoFit/>
          </a:bodyPr>
          <a:lstStyle/>
          <a:p>
            <a:pPr defTabSz="914454">
              <a:defRPr/>
            </a:pPr>
            <a:r>
              <a:rPr lang="en-US" sz="4800" b="1" dirty="0">
                <a:solidFill>
                  <a:prstClr val="white"/>
                </a:solidFill>
                <a:latin typeface="Adobe Caslon Pro" panose="0205050205050A020403"/>
              </a:rPr>
              <a:t>Shekhar Chauhan</a:t>
            </a:r>
          </a:p>
          <a:p>
            <a:pPr marL="0" marR="0" lvl="0" indent="0" algn="l" defTabSz="9144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obe Caslon Pro" pitchFamily="18" charset="0"/>
                <a:ea typeface="+mn-ea"/>
                <a:cs typeface="+mn-cs"/>
              </a:rPr>
              <a:t>College of Social Science </a:t>
            </a:r>
            <a:r>
              <a:rPr lang="en-US" sz="3667" dirty="0">
                <a:solidFill>
                  <a:prstClr val="white"/>
                </a:solidFill>
                <a:latin typeface="Adobe Caslon Pro" pitchFamily="18" charset="0"/>
              </a:rPr>
              <a:t>&amp; Public Policy</a:t>
            </a:r>
            <a:endParaRPr kumimoji="0" lang="en-US" sz="36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dobe Caslon Pro" pitchFamily="18" charset="0"/>
              <a:ea typeface="+mn-ea"/>
              <a:cs typeface="+mn-cs"/>
            </a:endParaRPr>
          </a:p>
          <a:p>
            <a:pPr marL="0" marR="0" lvl="0" indent="0" algn="l" defTabSz="9144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dobe Caslon Pro" pitchFamily="18" charset="0"/>
              <a:ea typeface="+mn-ea"/>
              <a:cs typeface="+mn-cs"/>
            </a:endParaRPr>
          </a:p>
          <a:p>
            <a:pPr lvl="0" defTabSz="914454">
              <a:defRPr/>
            </a:pPr>
            <a:r>
              <a:rPr lang="en-US" sz="2750" i="1" dirty="0">
                <a:solidFill>
                  <a:prstClr val="white"/>
                </a:solidFill>
                <a:latin typeface="Adobe Caslon Pro" panose="0205050205050A020403" pitchFamily="18" charset="0"/>
              </a:rPr>
              <a:t>Memory and Math Across the Nations</a:t>
            </a:r>
          </a:p>
          <a:p>
            <a:pPr lvl="0" defTabSz="914454">
              <a:defRPr/>
            </a:pP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dobe Caslon Pro" pitchFamily="18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669208-CD4D-930B-388C-148DB90C9D3F}"/>
              </a:ext>
            </a:extLst>
          </p:cNvPr>
          <p:cNvSpPr/>
          <p:nvPr/>
        </p:nvSpPr>
        <p:spPr>
          <a:xfrm>
            <a:off x="0" y="-15549"/>
            <a:ext cx="12192000" cy="1285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55700" dist="495300" dir="4620000" sx="103000" sy="103000" algn="t" rotWithShape="0">
              <a:prstClr val="black">
                <a:alpha val="5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050" tIns="9525" rIns="19050" bIns="9525" rtlCol="0" anchor="ctr"/>
          <a:lstStyle/>
          <a:p>
            <a:pPr marL="0" marR="0" lvl="0" indent="0" algn="ctr" defTabSz="9144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9EECBFD-324A-AE5A-2837-A34717F90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641" y="-46768"/>
            <a:ext cx="2067052" cy="12850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FB10B3-3600-9789-ED36-52D6B2410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43181" y="-15549"/>
            <a:ext cx="2215178" cy="1253799"/>
          </a:xfrm>
          <a:prstGeom prst="rect">
            <a:avLst/>
          </a:prstGeom>
          <a:effectLst>
            <a:outerShdw dir="5400000" algn="ctr" rotWithShape="0">
              <a:schemeClr val="bg1">
                <a:lumMod val="9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8647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1DCDFF-0D1D-FD24-0564-AF6637D64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FB02D-C607-F7E9-4ADB-65ACF2353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5.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Average </a:t>
            </a:r>
            <a:r>
              <a:rPr lang="en-US" sz="40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Female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Relative to 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Male 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Cognitive Score By Countries Among Adults Aged 55+ Years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AFC3BFD-27E9-432C-4D44-E112CC24A10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78246" y="392869"/>
          <a:ext cx="6367913" cy="6405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B753DB6-21E3-6ECC-3DC3-43379F07012C}"/>
              </a:ext>
            </a:extLst>
          </p:cNvPr>
          <p:cNvSpPr txBox="1"/>
          <p:nvPr/>
        </p:nvSpPr>
        <p:spPr>
          <a:xfrm>
            <a:off x="10022004" y="2218737"/>
            <a:ext cx="2253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Verbal Fluency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2C010D-B3A6-0138-8946-C28B8050F6BA}"/>
              </a:ext>
            </a:extLst>
          </p:cNvPr>
          <p:cNvSpPr/>
          <p:nvPr/>
        </p:nvSpPr>
        <p:spPr>
          <a:xfrm>
            <a:off x="6066041" y="59518"/>
            <a:ext cx="2608059" cy="37628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6EDE24-59EA-87E2-BCC0-13EA4F3DABD1}"/>
              </a:ext>
            </a:extLst>
          </p:cNvPr>
          <p:cNvSpPr txBox="1"/>
          <p:nvPr/>
        </p:nvSpPr>
        <p:spPr>
          <a:xfrm>
            <a:off x="6096001" y="-25861"/>
            <a:ext cx="2578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Males are higher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7C7A23-7034-71EE-DFE2-34745E2B3A33}"/>
              </a:ext>
            </a:extLst>
          </p:cNvPr>
          <p:cNvSpPr/>
          <p:nvPr/>
        </p:nvSpPr>
        <p:spPr>
          <a:xfrm>
            <a:off x="8838100" y="59518"/>
            <a:ext cx="2934799" cy="37628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733140-EB1E-FDA0-89A0-79B8953850E6}"/>
              </a:ext>
            </a:extLst>
          </p:cNvPr>
          <p:cNvSpPr txBox="1"/>
          <p:nvPr/>
        </p:nvSpPr>
        <p:spPr>
          <a:xfrm>
            <a:off x="8907231" y="-2323"/>
            <a:ext cx="27029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Females are higher</a:t>
            </a:r>
          </a:p>
        </p:txBody>
      </p:sp>
    </p:spTree>
    <p:extLst>
      <p:ext uri="{BB962C8B-B14F-4D97-AF65-F5344CB8AC3E}">
        <p14:creationId xmlns:p14="http://schemas.microsoft.com/office/powerpoint/2010/main" val="3660896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695FC-390D-15F6-73EB-8E1ED00E8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en-US" sz="7200" dirty="0"/>
              <a:t>Thank You…</a:t>
            </a:r>
          </a:p>
        </p:txBody>
      </p:sp>
      <p:pic>
        <p:nvPicPr>
          <p:cNvPr id="37" name="Graphic 36" descr="Handshake">
            <a:extLst>
              <a:ext uri="{FF2B5EF4-FFF2-40B4-BE49-F238E27FC236}">
                <a16:creationId xmlns:a16="http://schemas.microsoft.com/office/drawing/2014/main" id="{D5559F92-2483-58A5-CE62-5352B8B0B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30117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9FCD7-7431-9016-053B-88A3DBC5D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Scaffolding Theory of Aging and Cognition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3BF87B-63A3-73C3-C770-C3F580526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78" y="2054901"/>
            <a:ext cx="10909643" cy="68740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Brain builds backup pathways with age =  </a:t>
            </a:r>
            <a:r>
              <a:rPr lang="en-US" sz="3600" dirty="0"/>
              <a:t>S</a:t>
            </a: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trengthened by </a:t>
            </a:r>
            <a:r>
              <a:rPr lang="en-US" sz="3600" dirty="0"/>
              <a:t>E</a:t>
            </a: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xperience &amp; </a:t>
            </a:r>
            <a:r>
              <a:rPr lang="en-US" sz="3600" dirty="0"/>
              <a:t>W</a:t>
            </a: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eakened by Stress</a:t>
            </a:r>
          </a:p>
        </p:txBody>
      </p:sp>
      <p:pic>
        <p:nvPicPr>
          <p:cNvPr id="4100" name="Picture 4" descr="The Complete Guide to Lev Vygotsky's Learning Theories">
            <a:extLst>
              <a:ext uri="{FF2B5EF4-FFF2-40B4-BE49-F238E27FC236}">
                <a16:creationId xmlns:a16="http://schemas.microsoft.com/office/drawing/2014/main" id="{7B8A6E60-F270-32E5-8ABC-2E234BFF8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9126" y="3046645"/>
            <a:ext cx="8229150" cy="358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354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ttle of the Brain: Men Vs. Women [Infographic] | Northwestern Medicine">
            <a:extLst>
              <a:ext uri="{FF2B5EF4-FFF2-40B4-BE49-F238E27FC236}">
                <a16:creationId xmlns:a16="http://schemas.microsoft.com/office/drawing/2014/main" id="{66832C9D-FDC0-C7EB-47EF-032516AB26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EF945AD-CF25-C75F-44A3-D05C0CC03CFE}"/>
              </a:ext>
            </a:extLst>
          </p:cNvPr>
          <p:cNvSpPr/>
          <p:nvPr/>
        </p:nvSpPr>
        <p:spPr>
          <a:xfrm>
            <a:off x="69850" y="4095750"/>
            <a:ext cx="9309099" cy="254635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Male and female brains share more similarities than differences, but one subtle twist stands out, and it’s the key takeaway of this study</a:t>
            </a:r>
            <a:endParaRPr kumimoji="0" lang="en-US" sz="32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9745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A3D8DFA-41D7-9317-3742-85D0180A4D86}"/>
              </a:ext>
            </a:extLst>
          </p:cNvPr>
          <p:cNvSpPr/>
          <p:nvPr/>
        </p:nvSpPr>
        <p:spPr>
          <a:xfrm>
            <a:off x="2708920" y="5641332"/>
            <a:ext cx="8045765" cy="9139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Men (Numeracy)             vs              Women (Verbal Fluency)</a:t>
            </a:r>
          </a:p>
        </p:txBody>
      </p:sp>
      <p:pic>
        <p:nvPicPr>
          <p:cNvPr id="3076" name="Picture 4" descr="Mathematics Brain Stock Illustrations ...">
            <a:extLst>
              <a:ext uri="{FF2B5EF4-FFF2-40B4-BE49-F238E27FC236}">
                <a16:creationId xmlns:a16="http://schemas.microsoft.com/office/drawing/2014/main" id="{4A113622-747E-47A0-F5CF-AC4344D50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" r="2208"/>
          <a:stretch>
            <a:fillRect/>
          </a:stretch>
        </p:blipFill>
        <p:spPr bwMode="auto">
          <a:xfrm>
            <a:off x="2708921" y="876300"/>
            <a:ext cx="3259103" cy="366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Vector Visual Inside Womans Brain Stock Vector (Royalty Free) 100834810 |  Shutterstock">
            <a:extLst>
              <a:ext uri="{FF2B5EF4-FFF2-40B4-BE49-F238E27FC236}">
                <a16:creationId xmlns:a16="http://schemas.microsoft.com/office/drawing/2014/main" id="{58427165-BB4D-6C89-F611-58B1B740E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6430"/>
          <a:stretch>
            <a:fillRect/>
          </a:stretch>
        </p:blipFill>
        <p:spPr bwMode="auto">
          <a:xfrm>
            <a:off x="6234184" y="876300"/>
            <a:ext cx="3260827" cy="366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296B15B-7C1C-764B-3253-DD35C9B93E22}"/>
              </a:ext>
            </a:extLst>
          </p:cNvPr>
          <p:cNvSpPr/>
          <p:nvPr/>
        </p:nvSpPr>
        <p:spPr>
          <a:xfrm rot="20802230">
            <a:off x="6985758" y="1025468"/>
            <a:ext cx="976574" cy="62269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CAT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2ACFEF5-2693-8400-3804-97BD1B3852B1}"/>
              </a:ext>
            </a:extLst>
          </p:cNvPr>
          <p:cNvSpPr/>
          <p:nvPr/>
        </p:nvSpPr>
        <p:spPr>
          <a:xfrm rot="3959061">
            <a:off x="6311972" y="2422902"/>
            <a:ext cx="981174" cy="668811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TREE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DA8D37A-968E-FBC7-F3E0-6B9D7DAF3D65}"/>
              </a:ext>
            </a:extLst>
          </p:cNvPr>
          <p:cNvSpPr/>
          <p:nvPr/>
        </p:nvSpPr>
        <p:spPr>
          <a:xfrm rot="20802230">
            <a:off x="6897681" y="1669291"/>
            <a:ext cx="1135384" cy="859191"/>
          </a:xfrm>
          <a:prstGeom prst="ellipse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GOLD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22C0B71-F4A6-84A1-7541-E4FF7E75752C}"/>
              </a:ext>
            </a:extLst>
          </p:cNvPr>
          <p:cNvSpPr/>
          <p:nvPr/>
        </p:nvSpPr>
        <p:spPr>
          <a:xfrm rot="20017080">
            <a:off x="7739358" y="1195165"/>
            <a:ext cx="979108" cy="622699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DOG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9715B6C-93B5-FD2C-4306-79CE52164469}"/>
              </a:ext>
            </a:extLst>
          </p:cNvPr>
          <p:cNvSpPr/>
          <p:nvPr/>
        </p:nvSpPr>
        <p:spPr>
          <a:xfrm rot="18634304">
            <a:off x="7201761" y="2350130"/>
            <a:ext cx="1211349" cy="62856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CHAIR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386CB2F-454B-441D-5C66-7999C7ECF6E2}"/>
              </a:ext>
            </a:extLst>
          </p:cNvPr>
          <p:cNvSpPr/>
          <p:nvPr/>
        </p:nvSpPr>
        <p:spPr>
          <a:xfrm rot="19955255">
            <a:off x="7656421" y="1606515"/>
            <a:ext cx="1567340" cy="63350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SCHOOL</a:t>
            </a:r>
          </a:p>
        </p:txBody>
      </p:sp>
    </p:spTree>
    <p:extLst>
      <p:ext uri="{BB962C8B-B14F-4D97-AF65-F5344CB8AC3E}">
        <p14:creationId xmlns:p14="http://schemas.microsoft.com/office/powerpoint/2010/main" val="3363032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E9AB6-2AA5-5BE9-2DEC-23BE68B66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Hypothesis…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5AA0B-B68B-8DFA-19E4-93FDE31B4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H1a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Higher educational attainment is positively associated with cognitive function within each country.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H1b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Individuals in developed regions (e.g., the United States, European Union) will exhibit higher cognitive function than those in developing contexts (e.g., India, Mexico)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 descr="Complex math formulas on a blackboard">
            <a:extLst>
              <a:ext uri="{FF2B5EF4-FFF2-40B4-BE49-F238E27FC236}">
                <a16:creationId xmlns:a16="http://schemas.microsoft.com/office/drawing/2014/main" id="{ED8AFF57-CB27-9623-B8F6-C453514730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748" r="5945" b="-2"/>
          <a:stretch>
            <a:fillRect/>
          </a:stretch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648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6B63B-1C0C-9148-8D5B-B8FC0336D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1.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Predicted 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Numeracy 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Scores by Years of Education Across Countries/Region (H1a)</a:t>
            </a:r>
            <a:b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5D7D6C3-2323-1F58-F44E-BD99D5E515E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055814"/>
          <a:ext cx="10515600" cy="4706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0607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B320D5-266D-8EB2-84AE-1E2C1D316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02C95-818F-7199-83E4-103E920BA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2.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Predicted 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Verbal Fluency 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Scores by Years of Education Across Countries/Region (H1a)</a:t>
            </a:r>
            <a:b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78B5BF6-D55D-E4AB-4B91-4885D56A8EC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228087"/>
          <a:ext cx="10515600" cy="424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4086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71C84-E4F8-FBAF-B399-906285EAE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3EF51-FEE8-5CE8-8927-1709B1E4E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Country/Region Estimates in 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Numeracy 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Number of Additional Years of Educational Attainment (H1b)</a:t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CBA939D-5EC5-A73E-90FE-65C169A0209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228087"/>
          <a:ext cx="10515600" cy="3948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74789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D7AC5-24EC-C390-99C6-7269F9E24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18D5F-3383-2843-1183-BF582C002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4.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Country/Region Estimates in </a:t>
            </a:r>
            <a:r>
              <a:rPr 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Verbal Fluency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Number of Additional Years of Educational Attainment (H1b)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F679A81-5671-1192-6934-E3AE73D86A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228087"/>
          <a:ext cx="10515600" cy="3948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5006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269</Words>
  <Application>Microsoft Macintosh PowerPoint</Application>
  <PresentationFormat>Widescreen</PresentationFormat>
  <Paragraphs>35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Adobe Caslon Pro</vt:lpstr>
      <vt:lpstr>Aptos</vt:lpstr>
      <vt:lpstr>Aptos Display</vt:lpstr>
      <vt:lpstr>Arial</vt:lpstr>
      <vt:lpstr>Calibri</vt:lpstr>
      <vt:lpstr>Times New Roman</vt:lpstr>
      <vt:lpstr>Office Theme</vt:lpstr>
      <vt:lpstr>PowerPoint Presentation</vt:lpstr>
      <vt:lpstr>Scaffolding Theory of Aging and Cognition</vt:lpstr>
      <vt:lpstr>PowerPoint Presentation</vt:lpstr>
      <vt:lpstr>PowerPoint Presentation</vt:lpstr>
      <vt:lpstr>Hypothesis…</vt:lpstr>
      <vt:lpstr> Figure 1. Predicted Numeracy Scores by Years of Education Across Countries/Region (H1a) </vt:lpstr>
      <vt:lpstr>Figure 2. Predicted Verbal Fluency Scores by Years of Education Across Countries/Region (H1a) </vt:lpstr>
      <vt:lpstr>Figure 3. Country/Region Estimates in Numeracy By Number of Additional Years of Educational Attainment (H1b)  </vt:lpstr>
      <vt:lpstr>Figure 4. Country/Region Estimates in Verbal Fluency By Number of Additional Years of Educational Attainment (H1b)</vt:lpstr>
      <vt:lpstr>Figure 5. Average Female Relative to Male Cognitive Score By Countries Among Adults Aged 55+ Years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Graves</dc:creator>
  <cp:lastModifiedBy>John Graves</cp:lastModifiedBy>
  <cp:revision>1</cp:revision>
  <dcterms:created xsi:type="dcterms:W3CDTF">2025-10-06T14:15:49Z</dcterms:created>
  <dcterms:modified xsi:type="dcterms:W3CDTF">2025-10-06T14:16:04Z</dcterms:modified>
</cp:coreProperties>
</file>