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02" r:id="rId2"/>
    <p:sldId id="113685" r:id="rId3"/>
    <p:sldId id="508" r:id="rId4"/>
    <p:sldId id="268" r:id="rId5"/>
    <p:sldId id="297" r:id="rId6"/>
    <p:sldId id="294" r:id="rId7"/>
    <p:sldId id="287" r:id="rId8"/>
    <p:sldId id="29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94"/>
  </p:normalViewPr>
  <p:slideViewPr>
    <p:cSldViewPr snapToGrid="0">
      <p:cViewPr varScale="1">
        <p:scale>
          <a:sx n="91" d="100"/>
          <a:sy n="91" d="100"/>
        </p:scale>
        <p:origin x="192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B018E-D8B3-554D-B446-A1267C8D13F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873D1-6A8F-C849-A70E-D7E26DB2C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DCCC9-3845-4130-B000-8822EF88D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6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05899-D315-FA0A-31CC-F8EA279A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51A97D-345B-878D-55E4-DCB7873E8F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6ECF37-AE12-29DB-0049-16565B114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C9D8D-1B01-64D1-5D9B-F3D8238A2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1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70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DBC0F-0671-92EA-2DE4-8EADF87AB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0B12871-DBA5-6639-0C1D-160DB8EF7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FAF068F-2697-BE7F-5BCC-65ECAC3E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82171B9-E3A8-2B88-3455-07277823D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39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1ED8-AC31-E81A-FC0F-420BD5BEE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DE1AA-038B-A129-8A1E-A7BCB4394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5D4A40-BA8D-B5BD-F735-91856464B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D5258-0D9F-5D55-703C-EC8AC7896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3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EC3BA-9FBF-DAD3-8177-454A72DB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FC9E755-A327-691F-8759-1A3C12ACB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FBC41FC-C460-205A-D8DE-6D2C8002A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6C5176-19E3-B890-1281-FEEDACDC6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A3FBE-B5B8-47C5-0A1D-5462C4196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05018A3-4496-6D7C-A041-67354E194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BB3BDC7-290E-A7AE-6BC5-060BBC28A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9521266-5B7B-6632-89A5-F9C784C9B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DCCC9-3845-4130-B000-8822EF88D0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172-996B-7B38-048E-D1B10448A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268B7-5D1B-B186-D0EE-22D6A4A8C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BFDF8-66D0-8C5F-09FD-F50368424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3F44-16AD-20D3-ED12-B9BB31B8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7204-E7EA-7494-1C5E-C024F47A1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2031-9D0E-4E06-A613-D4986F1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752E2-0452-4D54-1F5E-4CEB3F46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66B03-2E83-BE16-690E-73E2D66D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EFC4B-8BCA-E881-682D-2B4AF707A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47D10-596C-9C69-479E-8733D773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DD1AA-68D3-1958-3895-F6BA26A57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F2E45-407E-E7F8-A7EC-769B6F085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C6E17-9BFA-EE65-8909-83F9B3F2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78919-CA9E-52B5-4815-B6D0EC57E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62FE-CB75-B789-AEE6-3229252A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4D5F-05B4-89A8-E0A0-BF90889D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BCB7-AEA9-399A-6593-E63F6827C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02058-67D1-4F77-6F57-A73FFC25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1E371-4561-D6E8-409C-5B454B75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901C-9AE4-5EBD-5D0D-7B6F5D226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A3F-019C-7850-890D-82E58782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8C32B-1588-3AEE-015F-885D42D9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7E91E-6DE1-F260-E443-61600ABE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32E05-D4D4-8F61-52BA-E33CE572B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201E4-261A-448D-E0F3-B4EB956F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466E-098D-E986-2BB5-87A63A92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0BD60-2110-6C6E-5A1B-6A00883C9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EFE37-DEA2-774F-7CB6-254D1D2E6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46BFA-97BB-94C0-5285-1B739191E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3ACC3-E534-0783-16E2-1D96C31A1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C213-AFA7-E7D3-8BD1-2298E1A4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02076-5BEC-F567-7CEF-C5C4B7D7C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A5F08-C00F-8117-1E64-CCBEDAB9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038EC-EB7E-572F-665D-AF41A953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563E2-876C-1104-77F2-3E3770D43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3B987-7E27-EFB6-7C6F-9EDBD860D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21EC1-852E-E6B0-BE62-3D0C4AFB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1D2772-B4F4-059C-9E24-A273AF42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D0641-5E44-8B62-933C-E582F411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F71B-51AB-E509-A181-6EDDD1989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987A2-ABBE-EBAB-C797-FBCB81B4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D4B2F-6C14-8E8C-0CAC-2520DA06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87CB3-002F-AD5F-A18C-4123107D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6FE34-6097-96EF-5AA5-3D6AB05F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F5A5A-7AA7-D322-5C0C-1822BA08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B121-6294-BF96-21D7-A4221B0B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C9DD-A470-9F2A-465D-0334C82E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C97E-D0BC-15CE-BA89-744C5430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3393B-A886-FA8A-20C4-28CA81AC2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56860-12F3-0F33-5718-2A851BF37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4BFE3-FD0F-1944-8166-2CF9779B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67EB3-0E4D-1197-C259-DA411539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DC7E5-2DD0-C7BF-448B-7341948A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017554-A6FC-E8EC-22DF-59B917052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DC37B-12B4-37BC-98FB-3A5E8B71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D00D3-B463-18D2-E010-D121B44D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1C873-E565-F995-F678-A2F5E69D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2356FF-A64D-C4BC-6E75-3CBA5D95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3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986A4C-0776-60ED-5A1D-4CAAC272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90862-B44E-84F7-E906-8AA25DB1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F0B1-1975-6800-EB04-F0A0A0844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674F62-4D51-2048-A9E2-14D94CD46CB7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CDB28-448A-A62C-2EC2-1C3328DE2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3D666-3845-4855-FD5F-4B89FD5A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0B2BD-B21C-BD41-BA95-B35BAC897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5.sv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5.sv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6.png"/><Relationship Id="rId26" Type="http://schemas.openxmlformats.org/officeDocument/2006/relationships/image" Target="../media/image31.png"/><Relationship Id="rId3" Type="http://schemas.openxmlformats.org/officeDocument/2006/relationships/tags" Target="../tags/tag4.xml"/><Relationship Id="rId21" Type="http://schemas.openxmlformats.org/officeDocument/2006/relationships/image" Target="../media/image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5.png"/><Relationship Id="rId25" Type="http://schemas.openxmlformats.org/officeDocument/2006/relationships/image" Target="../media/image30.png"/><Relationship Id="rId2" Type="http://schemas.openxmlformats.org/officeDocument/2006/relationships/tags" Target="../tags/tag3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5.sv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8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11" Type="http://schemas.openxmlformats.org/officeDocument/2006/relationships/image" Target="../media/image37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2F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9050" tIns="9525" rIns="19050" bIns="9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7556666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46515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Parallelogram 39"/>
          <p:cNvSpPr/>
          <p:nvPr/>
        </p:nvSpPr>
        <p:spPr>
          <a:xfrm>
            <a:off x="17940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4167">
                <a:srgbClr val="B64862">
                  <a:alpha val="0"/>
                </a:srgbClr>
              </a:gs>
              <a:gs pos="64590">
                <a:srgbClr val="973B52">
                  <a:alpha val="26000"/>
                </a:srgbClr>
              </a:gs>
              <a:gs pos="63000">
                <a:srgbClr val="9B3D54"/>
              </a:gs>
              <a:gs pos="31000">
                <a:srgbClr val="B64862">
                  <a:alpha val="20000"/>
                </a:srgbClr>
              </a:gs>
              <a:gs pos="93000">
                <a:srgbClr val="4B1D2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5549"/>
            <a:ext cx="12192000" cy="128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495300" dir="4620000" sx="103000" sy="10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2833" y="6327199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CEB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Graduate School | Florida State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225" y="5866824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srgbClr val="CEB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Office of Postdoctoral Affairs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4821" y="2361541"/>
            <a:ext cx="8318500" cy="2605200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</a:bodyPr>
          <a:lstStyle/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34" b="1" dirty="0">
                <a:solidFill>
                  <a:prstClr val="white"/>
                </a:solidFill>
                <a:latin typeface="Adobe Caslon Pro" pitchFamily="18" charset="0"/>
              </a:rPr>
              <a:t>Yu-Jou Chou</a:t>
            </a:r>
            <a:endParaRPr kumimoji="0" lang="en-US" sz="483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defTabSz="914454">
              <a:defRPr/>
            </a:pPr>
            <a:r>
              <a:rPr lang="en-US" sz="3670" dirty="0">
                <a:solidFill>
                  <a:prstClr val="white"/>
                </a:solidFill>
                <a:latin typeface="Adobe Caslon Pro" panose="0205050205050A020403" pitchFamily="18" charset="0"/>
              </a:rPr>
              <a:t>Health, Nutrition, and Food Science</a:t>
            </a: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defTabSz="914454">
              <a:defRPr/>
            </a:pPr>
            <a:r>
              <a:rPr lang="en-US" sz="2800" i="1" dirty="0">
                <a:solidFill>
                  <a:prstClr val="white"/>
                </a:solidFill>
                <a:latin typeface="Adobe Caslon Pro" panose="0205050205050A020403" pitchFamily="18" charset="0"/>
              </a:rPr>
              <a:t>Plastic in Our Plates, Plastic in Our Bodies?</a:t>
            </a:r>
            <a:endParaRPr lang="en-US" sz="4000" i="1" dirty="0">
              <a:solidFill>
                <a:prstClr val="white"/>
              </a:solidFill>
              <a:latin typeface="Adobe Caslon Pro" pitchFamily="18" charset="0"/>
            </a:endParaRP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7F8DBEF-A799-4E65-9064-0E6CC155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1" y="-46768"/>
            <a:ext cx="2067052" cy="128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BBA28A-088B-ABBB-BBF7-DABB2994D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181" y="-15549"/>
            <a:ext cx="2215178" cy="1253799"/>
          </a:xfrm>
          <a:prstGeom prst="rect">
            <a:avLst/>
          </a:prstGeom>
          <a:effectLst>
            <a:outerShdw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12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amel Dinner Plate 26cm - White - Blue Rim | Cater Supplies Direct">
            <a:extLst>
              <a:ext uri="{FF2B5EF4-FFF2-40B4-BE49-F238E27FC236}">
                <a16:creationId xmlns:a16="http://schemas.microsoft.com/office/drawing/2014/main" id="{90842471-CE95-153F-A04B-081A5371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574" y="1906871"/>
            <a:ext cx="6753716" cy="390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E0BCF6C-F221-CD42-53CA-4837D8C4329A}"/>
              </a:ext>
            </a:extLst>
          </p:cNvPr>
          <p:cNvSpPr txBox="1">
            <a:spLocks/>
          </p:cNvSpPr>
          <p:nvPr/>
        </p:nvSpPr>
        <p:spPr>
          <a:xfrm>
            <a:off x="457199" y="474999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新細明體" panose="02020500000000000000" pitchFamily="18" charset="-120"/>
                <a:cs typeface="+mj-cs"/>
              </a:rPr>
              <a:t>Would You Eat a Credit Card?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EF7832-BFDD-79BB-2406-430ABAE4C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80A93B-EBA1-AA2A-9BC0-CF72CEF8218E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Travel Credit Cards | World Mastercard - Best Credit Card for International  Travel">
            <a:extLst>
              <a:ext uri="{FF2B5EF4-FFF2-40B4-BE49-F238E27FC236}">
                <a16:creationId xmlns:a16="http://schemas.microsoft.com/office/drawing/2014/main" id="{FE684C71-DB03-D854-FAB8-54B87559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56" y="2398389"/>
            <a:ext cx="4935308" cy="2776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prstMaterial="matte">
            <a:bevelT w="101600" h="101600"/>
            <a:contourClr>
              <a:srgbClr val="969696"/>
            </a:contourClr>
          </a:sp3d>
        </p:spPr>
      </p:pic>
      <p:pic>
        <p:nvPicPr>
          <p:cNvPr id="1038" name="Picture 14" descr="Hands hold a knife with a fork on a white table isolated. view from above |  Premium Photo">
            <a:extLst>
              <a:ext uri="{FF2B5EF4-FFF2-40B4-BE49-F238E27FC236}">
                <a16:creationId xmlns:a16="http://schemas.microsoft.com/office/drawing/2014/main" id="{578C9597-F627-2143-A0E0-0D3FB1482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92" b="95204" l="9744" r="89776">
                        <a14:foregroundMark x1="26358" y1="93046" x2="30831" y2="80576"/>
                        <a14:foregroundMark x1="71246" y1="95204" x2="71246" y2="95204"/>
                        <a14:foregroundMark x1="65016" y1="67866" x2="69489" y2="92086"/>
                        <a14:foregroundMark x1="40096" y1="53477" x2="40096" y2="53477"/>
                        <a14:foregroundMark x1="51118" y1="28777" x2="55272" y2="40288"/>
                        <a14:foregroundMark x1="60863" y1="52998" x2="61661" y2="55635"/>
                        <a14:foregroundMark x1="38019" y1="54916" x2="40575" y2="51079"/>
                        <a14:foregroundMark x1="38978" y1="49880" x2="38978" y2="49880"/>
                        <a14:foregroundMark x1="40735" y1="52038" x2="40735" y2="52038"/>
                        <a14:foregroundMark x1="38818" y1="49161" x2="38818" y2="49161"/>
                        <a14:foregroundMark x1="42652" y1="52278" x2="44249" y2="50839"/>
                        <a14:foregroundMark x1="41214" y1="53717" x2="42652" y2="52038"/>
                        <a14:foregroundMark x1="39617" y1="50120" x2="46166" y2="41966"/>
                        <a14:foregroundMark x1="42652" y1="49640" x2="46965" y2="43405"/>
                        <a14:foregroundMark x1="42971" y1="51079" x2="48403" y2="44844"/>
                        <a14:foregroundMark x1="54952" y1="36451" x2="60224" y2="50600"/>
                        <a14:foregroundMark x1="35193" y1="58034" x2="34313" y2="59465"/>
                        <a14:foregroundMark x1="35783" y1="57074" x2="35193" y2="58034"/>
                        <a14:foregroundMark x1="41214" y1="45324" x2="43131" y2="43405"/>
                        <a14:backgroundMark x1="37061" y1="70983" x2="37061" y2="81535"/>
                        <a14:backgroundMark x1="74760" y1="64029" x2="79073" y2="70264"/>
                        <a14:backgroundMark x1="35942" y1="72902" x2="35942" y2="75779"/>
                        <a14:backgroundMark x1="32748" y1="89209" x2="32748" y2="89209"/>
                        <a14:backgroundMark x1="34665" y1="57074" x2="35463" y2="54916"/>
                        <a14:backgroundMark x1="34185" y1="58034" x2="34185" y2="58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442"/>
          <a:stretch>
            <a:fillRect/>
          </a:stretch>
        </p:blipFill>
        <p:spPr bwMode="auto">
          <a:xfrm>
            <a:off x="589393" y="1383006"/>
            <a:ext cx="4108337" cy="55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ands hold a knife with a fork on a white table isolated. view from above |  Premium Photo">
            <a:extLst>
              <a:ext uri="{FF2B5EF4-FFF2-40B4-BE49-F238E27FC236}">
                <a16:creationId xmlns:a16="http://schemas.microsoft.com/office/drawing/2014/main" id="{FD7F7FE7-BA4B-CDFB-0926-D9137E972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592" b="95204" l="9744" r="89776">
                        <a14:foregroundMark x1="26358" y1="93046" x2="30831" y2="80576"/>
                        <a14:foregroundMark x1="71246" y1="95204" x2="71246" y2="95204"/>
                        <a14:foregroundMark x1="65016" y1="67866" x2="69489" y2="92086"/>
                        <a14:foregroundMark x1="40096" y1="53477" x2="40096" y2="53477"/>
                        <a14:foregroundMark x1="51118" y1="28777" x2="55272" y2="40288"/>
                        <a14:foregroundMark x1="60863" y1="52998" x2="61661" y2="55635"/>
                        <a14:foregroundMark x1="38019" y1="54916" x2="40575" y2="51079"/>
                        <a14:foregroundMark x1="38978" y1="49880" x2="38978" y2="49880"/>
                        <a14:foregroundMark x1="40735" y1="52038" x2="40735" y2="52038"/>
                        <a14:foregroundMark x1="38818" y1="49161" x2="38818" y2="49161"/>
                        <a14:foregroundMark x1="42652" y1="52278" x2="44249" y2="50839"/>
                        <a14:foregroundMark x1="41214" y1="53717" x2="42652" y2="52038"/>
                        <a14:foregroundMark x1="39617" y1="50120" x2="46166" y2="41966"/>
                        <a14:foregroundMark x1="42652" y1="49640" x2="46965" y2="43405"/>
                        <a14:foregroundMark x1="42971" y1="51079" x2="48403" y2="44844"/>
                        <a14:foregroundMark x1="54952" y1="36451" x2="60224" y2="50600"/>
                        <a14:backgroundMark x1="37061" y1="70983" x2="37061" y2="81535"/>
                        <a14:backgroundMark x1="74760" y1="64029" x2="79073" y2="70264"/>
                        <a14:backgroundMark x1="35942" y1="72902" x2="35942" y2="75779"/>
                        <a14:backgroundMark x1="32748" y1="89209" x2="32748" y2="892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2" t="365" r="290" b="-365"/>
          <a:stretch>
            <a:fillRect/>
          </a:stretch>
        </p:blipFill>
        <p:spPr bwMode="auto">
          <a:xfrm>
            <a:off x="7824788" y="1727944"/>
            <a:ext cx="3950683" cy="52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DD57B6-8932-FA92-CA32-C19E55F78CFE}"/>
              </a:ext>
            </a:extLst>
          </p:cNvPr>
          <p:cNvSpPr/>
          <p:nvPr/>
        </p:nvSpPr>
        <p:spPr>
          <a:xfrm>
            <a:off x="767780" y="2860956"/>
            <a:ext cx="11013214" cy="185097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新細明體" panose="02020500000000000000" pitchFamily="18" charset="-120"/>
                <a:cs typeface="+mn-cs"/>
              </a:rPr>
              <a:t>A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 average person could be ingesting approximately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 grams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plastic every week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wwf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2019)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6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244D2-C40E-00BF-AE62-5A832A6BB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D2E7FF-7A99-6ECC-FF3B-9A2AFD913F1D}"/>
              </a:ext>
            </a:extLst>
          </p:cNvPr>
          <p:cNvSpPr txBox="1">
            <a:spLocks/>
          </p:cNvSpPr>
          <p:nvPr/>
        </p:nvSpPr>
        <p:spPr>
          <a:xfrm>
            <a:off x="457199" y="474999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>
                <a:solidFill>
                  <a:schemeClr val="tx1"/>
                </a:solidFill>
              </a:rPr>
              <a:t>How</a:t>
            </a: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altLang="zh-TW" b="1">
                <a:solidFill>
                  <a:schemeClr val="tx1"/>
                </a:solidFill>
              </a:rPr>
              <a:t>Does </a:t>
            </a:r>
            <a:r>
              <a:rPr lang="en-US" b="1">
                <a:solidFill>
                  <a:schemeClr val="tx1"/>
                </a:solidFill>
              </a:rPr>
              <a:t>Plastic Enters the Body</a:t>
            </a:r>
            <a:r>
              <a:rPr lang="en-US" altLang="zh-TW" b="1">
                <a:solidFill>
                  <a:schemeClr val="tx1"/>
                </a:solidFill>
              </a:rPr>
              <a:t>?</a:t>
            </a:r>
            <a:endParaRPr lang="en-US" sz="4400" b="1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0B2DAA-BFEF-0FB5-469B-B7B8E2B11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051D6D-A9A8-82CA-1FBA-FBF48398B681}"/>
              </a:ext>
            </a:extLst>
          </p:cNvPr>
          <p:cNvSpPr txBox="1"/>
          <p:nvPr/>
        </p:nvSpPr>
        <p:spPr>
          <a:xfrm>
            <a:off x="10918548" y="6581001"/>
            <a:ext cx="12829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(</a:t>
            </a:r>
            <a:r>
              <a:rPr lang="en-US" altLang="zh-TW" sz="1200">
                <a:solidFill>
                  <a:schemeClr val="tx1"/>
                </a:solidFill>
              </a:rPr>
              <a:t>Lee</a:t>
            </a:r>
            <a:r>
              <a:rPr lang="en-US" sz="1200">
                <a:solidFill>
                  <a:schemeClr val="tx1"/>
                </a:solidFill>
              </a:rPr>
              <a:t> et al. 2023) </a:t>
            </a:r>
            <a:endParaRPr lang="en-US" sz="12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23D5FA-653D-F10D-8F34-660A8C8B6CBD}"/>
              </a:ext>
            </a:extLst>
          </p:cNvPr>
          <p:cNvGrpSpPr/>
          <p:nvPr/>
        </p:nvGrpSpPr>
        <p:grpSpPr>
          <a:xfrm>
            <a:off x="4959360" y="2648109"/>
            <a:ext cx="2560320" cy="2560320"/>
            <a:chOff x="4831379" y="1411701"/>
            <a:chExt cx="2560320" cy="2560320"/>
          </a:xfrm>
        </p:grpSpPr>
        <p:pic>
          <p:nvPicPr>
            <p:cNvPr id="16" name="Image 0" descr="preencoded.png">
              <a:extLst>
                <a:ext uri="{FF2B5EF4-FFF2-40B4-BE49-F238E27FC236}">
                  <a16:creationId xmlns:a16="http://schemas.microsoft.com/office/drawing/2014/main" id="{FC668E04-75E5-0FFE-82E0-CD15076E709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5180733" y="1427006"/>
              <a:ext cx="1828868" cy="24688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E5641ED-6E0A-7DEC-CAB3-B2E73C317ABD}"/>
                </a:ext>
              </a:extLst>
            </p:cNvPr>
            <p:cNvSpPr/>
            <p:nvPr/>
          </p:nvSpPr>
          <p:spPr>
            <a:xfrm>
              <a:off x="4831379" y="1411701"/>
              <a:ext cx="2560320" cy="2560320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D4DCB8-540C-8286-3AAD-AB47C406D0BB}"/>
              </a:ext>
            </a:extLst>
          </p:cNvPr>
          <p:cNvSpPr/>
          <p:nvPr/>
        </p:nvSpPr>
        <p:spPr>
          <a:xfrm>
            <a:off x="8019262" y="1935382"/>
            <a:ext cx="4130064" cy="4645617"/>
          </a:xfrm>
          <a:prstGeom prst="round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09588" indent="231775" algn="just">
              <a:lnSpc>
                <a:spcPct val="250000"/>
              </a:lnSpc>
              <a:tabLst>
                <a:tab pos="798513" algn="l"/>
              </a:tabLst>
            </a:pPr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 dysfunction</a:t>
            </a:r>
          </a:p>
          <a:p>
            <a:pPr marL="509588" indent="231775" algn="just">
              <a:lnSpc>
                <a:spcPct val="250000"/>
              </a:lnSpc>
              <a:tabLst>
                <a:tab pos="798513" algn="l"/>
              </a:tabLst>
            </a:pPr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Metabolic disorder</a:t>
            </a:r>
          </a:p>
          <a:p>
            <a:pPr marL="509588" indent="231775" algn="just">
              <a:lnSpc>
                <a:spcPct val="250000"/>
              </a:lnSpc>
              <a:tabLst>
                <a:tab pos="798513" algn="l"/>
              </a:tabLst>
            </a:pPr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Immune response</a:t>
            </a:r>
          </a:p>
          <a:p>
            <a:pPr marL="509588" indent="231775" algn="just">
              <a:lnSpc>
                <a:spcPct val="250000"/>
              </a:lnSpc>
              <a:tabLst>
                <a:tab pos="798513" algn="l"/>
              </a:tabLst>
            </a:pPr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Toxicity</a:t>
            </a: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843D6A89-D0F3-C539-EC0C-136BDBDB0D2D}"/>
              </a:ext>
            </a:extLst>
          </p:cNvPr>
          <p:cNvSpPr txBox="1"/>
          <p:nvPr/>
        </p:nvSpPr>
        <p:spPr>
          <a:xfrm>
            <a:off x="1037226" y="1265441"/>
            <a:ext cx="24614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1" anchor="t">
            <a:spAutoFit/>
          </a:bodyPr>
          <a:lstStyle/>
          <a:p>
            <a:pPr algn="ctr"/>
            <a:r>
              <a:rPr lang="en-US" altLang="zh-TW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Expose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4" name="TextBox 3083">
            <a:extLst>
              <a:ext uri="{FF2B5EF4-FFF2-40B4-BE49-F238E27FC236}">
                <a16:creationId xmlns:a16="http://schemas.microsoft.com/office/drawing/2014/main" id="{BB0416B9-34EF-D811-35CF-9B55329C2684}"/>
              </a:ext>
            </a:extLst>
          </p:cNvPr>
          <p:cNvSpPr txBox="1"/>
          <p:nvPr/>
        </p:nvSpPr>
        <p:spPr>
          <a:xfrm>
            <a:off x="8697687" y="1272699"/>
            <a:ext cx="246141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1" anchor="t">
            <a:spAutoFit/>
          </a:bodyPr>
          <a:lstStyle/>
          <a:p>
            <a:pPr algn="ctr"/>
            <a:r>
              <a:rPr lang="en-US" altLang="zh-TW" sz="3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Toxicity</a:t>
            </a:r>
            <a:endParaRPr lang="en-US" sz="32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5830C86-C122-3E91-5742-DE44A139910E}"/>
              </a:ext>
            </a:extLst>
          </p:cNvPr>
          <p:cNvGrpSpPr/>
          <p:nvPr/>
        </p:nvGrpSpPr>
        <p:grpSpPr>
          <a:xfrm>
            <a:off x="2384521" y="2649223"/>
            <a:ext cx="731520" cy="731520"/>
            <a:chOff x="4604035" y="1543961"/>
            <a:chExt cx="731520" cy="73152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BCB50E9-64E7-D234-2DF9-4C049D4897DC}"/>
                </a:ext>
              </a:extLst>
            </p:cNvPr>
            <p:cNvSpPr/>
            <p:nvPr/>
          </p:nvSpPr>
          <p:spPr>
            <a:xfrm>
              <a:off x="4604035" y="1543961"/>
              <a:ext cx="731520" cy="731520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A black background with green leaves and wind&#10;&#10;AI-generated content may be incorrect.">
              <a:extLst>
                <a:ext uri="{FF2B5EF4-FFF2-40B4-BE49-F238E27FC236}">
                  <a16:creationId xmlns:a16="http://schemas.microsoft.com/office/drawing/2014/main" id="{D9CF1066-7C37-D482-1B69-309A1747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913" r="26730"/>
            <a:stretch>
              <a:fillRect/>
            </a:stretch>
          </p:blipFill>
          <p:spPr>
            <a:xfrm>
              <a:off x="4731565" y="1680947"/>
              <a:ext cx="548383" cy="4572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5459499-9413-EB9B-EFA0-74318EE0DD6B}"/>
              </a:ext>
            </a:extLst>
          </p:cNvPr>
          <p:cNvGrpSpPr/>
          <p:nvPr/>
        </p:nvGrpSpPr>
        <p:grpSpPr>
          <a:xfrm>
            <a:off x="1323724" y="4075375"/>
            <a:ext cx="731520" cy="731520"/>
            <a:chOff x="6255097" y="5448444"/>
            <a:chExt cx="731520" cy="731520"/>
          </a:xfrm>
        </p:grpSpPr>
        <p:pic>
          <p:nvPicPr>
            <p:cNvPr id="31" name="Picture 30" descr="A blue and white fish&#10;&#10;AI-generated content may be incorrect.">
              <a:extLst>
                <a:ext uri="{FF2B5EF4-FFF2-40B4-BE49-F238E27FC236}">
                  <a16:creationId xmlns:a16="http://schemas.microsoft.com/office/drawing/2014/main" id="{89C14C23-ACBB-A66D-9F1F-6B023903A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178" y="5561719"/>
              <a:ext cx="548640" cy="54864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843069C-072A-0125-5105-D500AE9A522B}"/>
                </a:ext>
              </a:extLst>
            </p:cNvPr>
            <p:cNvSpPr/>
            <p:nvPr/>
          </p:nvSpPr>
          <p:spPr>
            <a:xfrm>
              <a:off x="6255097" y="5448444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A1E623-FB91-351B-260C-3B7A1E43CEE0}"/>
              </a:ext>
            </a:extLst>
          </p:cNvPr>
          <p:cNvGrpSpPr/>
          <p:nvPr/>
        </p:nvGrpSpPr>
        <p:grpSpPr>
          <a:xfrm>
            <a:off x="2385827" y="4644915"/>
            <a:ext cx="731520" cy="731520"/>
            <a:chOff x="6909401" y="6115194"/>
            <a:chExt cx="731520" cy="731520"/>
          </a:xfrm>
        </p:grpSpPr>
        <p:pic>
          <p:nvPicPr>
            <p:cNvPr id="37" name="Picture 36" descr="A cartoon of a tube of liquid&#10;&#10;AI-generated content may be incorrect.">
              <a:extLst>
                <a:ext uri="{FF2B5EF4-FFF2-40B4-BE49-F238E27FC236}">
                  <a16:creationId xmlns:a16="http://schemas.microsoft.com/office/drawing/2014/main" id="{484E1AC6-A46A-A88E-0EFD-CA904CE59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319" y="6206634"/>
              <a:ext cx="548640" cy="548640"/>
            </a:xfrm>
            <a:prstGeom prst="rect">
              <a:avLst/>
            </a:prstGeom>
          </p:spPr>
        </p:pic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EB950A-DADB-5987-D205-A71747704B87}"/>
                </a:ext>
              </a:extLst>
            </p:cNvPr>
            <p:cNvSpPr/>
            <p:nvPr/>
          </p:nvSpPr>
          <p:spPr>
            <a:xfrm>
              <a:off x="6909401" y="6115194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0287B5-FA4F-F0EE-0235-737406F900F9}"/>
              </a:ext>
            </a:extLst>
          </p:cNvPr>
          <p:cNvGrpSpPr/>
          <p:nvPr/>
        </p:nvGrpSpPr>
        <p:grpSpPr>
          <a:xfrm>
            <a:off x="1327210" y="2878025"/>
            <a:ext cx="731520" cy="731520"/>
            <a:chOff x="7766514" y="5675710"/>
            <a:chExt cx="731520" cy="731520"/>
          </a:xfrm>
        </p:grpSpPr>
        <p:pic>
          <p:nvPicPr>
            <p:cNvPr id="33" name="Picture 32" descr="A couple of plastic bottles&#10;&#10;AI-generated content may be incorrect.">
              <a:extLst>
                <a:ext uri="{FF2B5EF4-FFF2-40B4-BE49-F238E27FC236}">
                  <a16:creationId xmlns:a16="http://schemas.microsoft.com/office/drawing/2014/main" id="{64122D1A-C87D-F29E-10CC-AB16D155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954" y="5761570"/>
              <a:ext cx="548640" cy="548640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7B53B53-3D87-160C-D46D-E3D50336FBDF}"/>
                </a:ext>
              </a:extLst>
            </p:cNvPr>
            <p:cNvSpPr/>
            <p:nvPr/>
          </p:nvSpPr>
          <p:spPr>
            <a:xfrm>
              <a:off x="7766514" y="5675710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261883-46AF-56F8-8028-A2F80E0EE5C4}"/>
              </a:ext>
            </a:extLst>
          </p:cNvPr>
          <p:cNvGrpSpPr/>
          <p:nvPr/>
        </p:nvGrpSpPr>
        <p:grpSpPr>
          <a:xfrm>
            <a:off x="1329347" y="5301880"/>
            <a:ext cx="731520" cy="731520"/>
            <a:chOff x="7126434" y="1444020"/>
            <a:chExt cx="731520" cy="731520"/>
          </a:xfrm>
        </p:grpSpPr>
        <p:pic>
          <p:nvPicPr>
            <p:cNvPr id="3080" name="Picture 8" descr="Inline 26oz 9x6x3 Clamshell Plastic Food Container Black Base Clear Lid 100pcs">
              <a:extLst>
                <a:ext uri="{FF2B5EF4-FFF2-40B4-BE49-F238E27FC236}">
                  <a16:creationId xmlns:a16="http://schemas.microsoft.com/office/drawing/2014/main" id="{5B22FBC0-4455-5D97-6AAE-C7606C749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874" y="1605885"/>
              <a:ext cx="548640" cy="39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3DE50C4-4819-3AD2-DA11-2327951EC53A}"/>
                </a:ext>
              </a:extLst>
            </p:cNvPr>
            <p:cNvSpPr/>
            <p:nvPr/>
          </p:nvSpPr>
          <p:spPr>
            <a:xfrm>
              <a:off x="7126434" y="1444020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8CAFB95-D658-A4F7-D651-85D7419BB64A}"/>
              </a:ext>
            </a:extLst>
          </p:cNvPr>
          <p:cNvSpPr txBox="1"/>
          <p:nvPr/>
        </p:nvSpPr>
        <p:spPr>
          <a:xfrm>
            <a:off x="202126" y="1798644"/>
            <a:ext cx="179422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Ingestion</a:t>
            </a:r>
            <a:endParaRPr lang="en-US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49077A-47F1-485D-3B40-6E0EECF13D16}"/>
              </a:ext>
            </a:extLst>
          </p:cNvPr>
          <p:cNvSpPr txBox="1"/>
          <p:nvPr/>
        </p:nvSpPr>
        <p:spPr>
          <a:xfrm>
            <a:off x="195305" y="3007372"/>
            <a:ext cx="106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Drink</a:t>
            </a:r>
            <a:endParaRPr lang="en-US" sz="2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1F91BE-8C13-2097-13CD-DD98CFF45538}"/>
              </a:ext>
            </a:extLst>
          </p:cNvPr>
          <p:cNvSpPr txBox="1"/>
          <p:nvPr/>
        </p:nvSpPr>
        <p:spPr>
          <a:xfrm>
            <a:off x="179807" y="4161285"/>
            <a:ext cx="106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  <a:endParaRPr lang="en-US" sz="2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F7B314-4B68-FBF7-5178-F5F05F3629B6}"/>
              </a:ext>
            </a:extLst>
          </p:cNvPr>
          <p:cNvSpPr txBox="1"/>
          <p:nvPr/>
        </p:nvSpPr>
        <p:spPr>
          <a:xfrm>
            <a:off x="-54235" y="5228571"/>
            <a:ext cx="15264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  <a:p>
            <a:pPr algn="ctr"/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container</a:t>
            </a:r>
            <a:endParaRPr lang="en-US" sz="24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7C6ABC-93E9-9175-96CB-C9C15C3B9FCA}"/>
              </a:ext>
            </a:extLst>
          </p:cNvPr>
          <p:cNvSpPr txBox="1"/>
          <p:nvPr/>
        </p:nvSpPr>
        <p:spPr>
          <a:xfrm>
            <a:off x="2484727" y="1798440"/>
            <a:ext cx="173105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Inhalation</a:t>
            </a:r>
            <a:endParaRPr lang="en-US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88ADB34-F009-CA02-B451-2A728CC7FC7E}"/>
              </a:ext>
            </a:extLst>
          </p:cNvPr>
          <p:cNvSpPr txBox="1"/>
          <p:nvPr/>
        </p:nvSpPr>
        <p:spPr>
          <a:xfrm>
            <a:off x="3172150" y="2772457"/>
            <a:ext cx="1064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</a:t>
            </a:r>
            <a:endParaRPr lang="en-US" sz="2400"/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08CC00DD-E5C2-6C7F-9594-52C887BDD03D}"/>
              </a:ext>
            </a:extLst>
          </p:cNvPr>
          <p:cNvSpPr txBox="1"/>
          <p:nvPr/>
        </p:nvSpPr>
        <p:spPr>
          <a:xfrm>
            <a:off x="2288340" y="3785614"/>
            <a:ext cx="208037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28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Skin contact</a:t>
            </a:r>
            <a:endParaRPr lang="en-US" sz="2800" b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3" name="TextBox 3072">
            <a:extLst>
              <a:ext uri="{FF2B5EF4-FFF2-40B4-BE49-F238E27FC236}">
                <a16:creationId xmlns:a16="http://schemas.microsoft.com/office/drawing/2014/main" id="{FC1D8067-5518-B553-FCC1-CC33426CB9A3}"/>
              </a:ext>
            </a:extLst>
          </p:cNvPr>
          <p:cNvSpPr txBox="1"/>
          <p:nvPr/>
        </p:nvSpPr>
        <p:spPr>
          <a:xfrm>
            <a:off x="3139183" y="4586766"/>
            <a:ext cx="1064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Facial wash</a:t>
            </a:r>
            <a:endParaRPr lang="en-US" sz="2400"/>
          </a:p>
        </p:txBody>
      </p:sp>
      <p:sp>
        <p:nvSpPr>
          <p:cNvPr id="3077" name="TextBox 3076">
            <a:extLst>
              <a:ext uri="{FF2B5EF4-FFF2-40B4-BE49-F238E27FC236}">
                <a16:creationId xmlns:a16="http://schemas.microsoft.com/office/drawing/2014/main" id="{E891116F-3D88-665B-79BC-CA1645AD58AF}"/>
              </a:ext>
            </a:extLst>
          </p:cNvPr>
          <p:cNvSpPr txBox="1"/>
          <p:nvPr/>
        </p:nvSpPr>
        <p:spPr>
          <a:xfrm>
            <a:off x="3116041" y="5693852"/>
            <a:ext cx="1162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Wound</a:t>
            </a:r>
            <a:endParaRPr lang="en-US" sz="2400"/>
          </a:p>
        </p:txBody>
      </p:sp>
      <p:grpSp>
        <p:nvGrpSpPr>
          <p:cNvPr id="3082" name="Group 3081">
            <a:extLst>
              <a:ext uri="{FF2B5EF4-FFF2-40B4-BE49-F238E27FC236}">
                <a16:creationId xmlns:a16="http://schemas.microsoft.com/office/drawing/2014/main" id="{DC3FFFDF-4AD0-1E0F-FD14-0F1DA130635A}"/>
              </a:ext>
            </a:extLst>
          </p:cNvPr>
          <p:cNvGrpSpPr/>
          <p:nvPr/>
        </p:nvGrpSpPr>
        <p:grpSpPr>
          <a:xfrm>
            <a:off x="2389767" y="5563346"/>
            <a:ext cx="731520" cy="731520"/>
            <a:chOff x="2676984" y="4817224"/>
            <a:chExt cx="731520" cy="731520"/>
          </a:xfrm>
        </p:grpSpPr>
        <p:sp>
          <p:nvSpPr>
            <p:cNvPr id="3076" name="Oval 3075">
              <a:extLst>
                <a:ext uri="{FF2B5EF4-FFF2-40B4-BE49-F238E27FC236}">
                  <a16:creationId xmlns:a16="http://schemas.microsoft.com/office/drawing/2014/main" id="{7081B1DA-7EEF-6071-B486-BA4EF99AC228}"/>
                </a:ext>
              </a:extLst>
            </p:cNvPr>
            <p:cNvSpPr/>
            <p:nvPr/>
          </p:nvSpPr>
          <p:spPr>
            <a:xfrm>
              <a:off x="2676984" y="4817224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1" name="Picture 3080" descr="A cartoon hand with a bloody face&#10;&#10;AI-generated content may be incorrect.">
              <a:extLst>
                <a:ext uri="{FF2B5EF4-FFF2-40B4-BE49-F238E27FC236}">
                  <a16:creationId xmlns:a16="http://schemas.microsoft.com/office/drawing/2014/main" id="{F1DAF608-040B-1EAC-14A9-D05DBA7EA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773" y="4922177"/>
              <a:ext cx="548640" cy="548640"/>
            </a:xfrm>
            <a:prstGeom prst="rect">
              <a:avLst/>
            </a:prstGeom>
          </p:spPr>
        </p:pic>
      </p:grpSp>
      <p:sp>
        <p:nvSpPr>
          <p:cNvPr id="3085" name="Rectangle: Rounded Corners 3084">
            <a:extLst>
              <a:ext uri="{FF2B5EF4-FFF2-40B4-BE49-F238E27FC236}">
                <a16:creationId xmlns:a16="http://schemas.microsoft.com/office/drawing/2014/main" id="{97A43F75-FE47-F81D-5D16-496CEF93E86F}"/>
              </a:ext>
            </a:extLst>
          </p:cNvPr>
          <p:cNvSpPr/>
          <p:nvPr/>
        </p:nvSpPr>
        <p:spPr>
          <a:xfrm>
            <a:off x="72055" y="1935383"/>
            <a:ext cx="2080370" cy="4645618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86" name="Rectangle: Rounded Corners 3085">
            <a:extLst>
              <a:ext uri="{FF2B5EF4-FFF2-40B4-BE49-F238E27FC236}">
                <a16:creationId xmlns:a16="http://schemas.microsoft.com/office/drawing/2014/main" id="{9AED33A1-F7C0-1649-CACF-C9BB9F4B15E6}"/>
              </a:ext>
            </a:extLst>
          </p:cNvPr>
          <p:cNvSpPr/>
          <p:nvPr/>
        </p:nvSpPr>
        <p:spPr>
          <a:xfrm>
            <a:off x="2238778" y="1935383"/>
            <a:ext cx="2192712" cy="1705930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87" name="Rectangle: Rounded Corners 3086">
            <a:extLst>
              <a:ext uri="{FF2B5EF4-FFF2-40B4-BE49-F238E27FC236}">
                <a16:creationId xmlns:a16="http://schemas.microsoft.com/office/drawing/2014/main" id="{538F0A85-7B94-D824-CCEE-36119C404FF9}"/>
              </a:ext>
            </a:extLst>
          </p:cNvPr>
          <p:cNvSpPr/>
          <p:nvPr/>
        </p:nvSpPr>
        <p:spPr>
          <a:xfrm>
            <a:off x="2238778" y="3719240"/>
            <a:ext cx="2192712" cy="2861759"/>
          </a:xfrm>
          <a:prstGeom prst="roundRect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92" name="Straight Arrow Connector 3091">
            <a:extLst>
              <a:ext uri="{FF2B5EF4-FFF2-40B4-BE49-F238E27FC236}">
                <a16:creationId xmlns:a16="http://schemas.microsoft.com/office/drawing/2014/main" id="{B4EDDF6B-8ED8-C05E-DE68-3FB32CF72911}"/>
              </a:ext>
            </a:extLst>
          </p:cNvPr>
          <p:cNvCxnSpPr>
            <a:cxnSpLocks/>
          </p:cNvCxnSpPr>
          <p:nvPr/>
        </p:nvCxnSpPr>
        <p:spPr>
          <a:xfrm>
            <a:off x="4431490" y="3976394"/>
            <a:ext cx="530808" cy="0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5" name="Straight Arrow Connector 3094">
            <a:extLst>
              <a:ext uri="{FF2B5EF4-FFF2-40B4-BE49-F238E27FC236}">
                <a16:creationId xmlns:a16="http://schemas.microsoft.com/office/drawing/2014/main" id="{B51A85AE-B614-C384-FC7F-48A9E52E3FC3}"/>
              </a:ext>
            </a:extLst>
          </p:cNvPr>
          <p:cNvCxnSpPr>
            <a:cxnSpLocks/>
          </p:cNvCxnSpPr>
          <p:nvPr/>
        </p:nvCxnSpPr>
        <p:spPr>
          <a:xfrm>
            <a:off x="7515163" y="3988384"/>
            <a:ext cx="489418" cy="3736"/>
          </a:xfrm>
          <a:prstGeom prst="straightConnector1">
            <a:avLst/>
          </a:prstGeom>
          <a:ln w="76200">
            <a:solidFill>
              <a:srgbClr val="FF5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0846A0-3E8C-6857-DBA7-3435F5CD6A42}"/>
              </a:ext>
            </a:extLst>
          </p:cNvPr>
          <p:cNvGrpSpPr/>
          <p:nvPr/>
        </p:nvGrpSpPr>
        <p:grpSpPr>
          <a:xfrm>
            <a:off x="8129706" y="2533049"/>
            <a:ext cx="837112" cy="3872137"/>
            <a:chOff x="8129706" y="2533049"/>
            <a:chExt cx="837112" cy="3872137"/>
          </a:xfrm>
        </p:grpSpPr>
        <p:pic>
          <p:nvPicPr>
            <p:cNvPr id="2052" name="Picture 4" descr="Organ Failure Icon Vector Illustration Stock Vector (Royalty Free)  2313008965 | Shutterstock">
              <a:extLst>
                <a:ext uri="{FF2B5EF4-FFF2-40B4-BE49-F238E27FC236}">
                  <a16:creationId xmlns:a16="http://schemas.microsoft.com/office/drawing/2014/main" id="{ADCE9E98-C764-5F58-1F0C-E79F3DE6F9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4"/>
            <a:stretch>
              <a:fillRect/>
            </a:stretch>
          </p:blipFill>
          <p:spPr bwMode="auto">
            <a:xfrm>
              <a:off x="8133121" y="2533049"/>
              <a:ext cx="811044" cy="77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Metabolic Syndrome Icon Vector Illustration Logo Stock Vector (Royalty  Free) 1426150373 | Shutterstock">
              <a:extLst>
                <a:ext uri="{FF2B5EF4-FFF2-40B4-BE49-F238E27FC236}">
                  <a16:creationId xmlns:a16="http://schemas.microsoft.com/office/drawing/2014/main" id="{02DDC554-92C6-8EF4-8C2E-9D2BA6430A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433"/>
            <a:stretch>
              <a:fillRect/>
            </a:stretch>
          </p:blipFill>
          <p:spPr bwMode="auto">
            <a:xfrm>
              <a:off x="8129706" y="3539910"/>
              <a:ext cx="837112" cy="7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immune system line icon, vector color illustration Stock Vector Image &amp; Art  - Alamy">
              <a:extLst>
                <a:ext uri="{FF2B5EF4-FFF2-40B4-BE49-F238E27FC236}">
                  <a16:creationId xmlns:a16="http://schemas.microsoft.com/office/drawing/2014/main" id="{36B3052D-5878-2BD0-B498-D861C5234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78" b="18558"/>
            <a:stretch>
              <a:fillRect/>
            </a:stretch>
          </p:blipFill>
          <p:spPr bwMode="auto">
            <a:xfrm>
              <a:off x="8155620" y="4655321"/>
              <a:ext cx="793333" cy="713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azard Acute Toxicity Icon SVG Vector &amp; PNG Free Download | UXWing">
              <a:extLst>
                <a:ext uri="{FF2B5EF4-FFF2-40B4-BE49-F238E27FC236}">
                  <a16:creationId xmlns:a16="http://schemas.microsoft.com/office/drawing/2014/main" id="{DFF9EDDA-96A6-31AA-8663-7DD4D40EF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0599" y="5730888"/>
              <a:ext cx="634107" cy="63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E80EA6-72BF-D542-B12C-A0DA66AC711E}"/>
                </a:ext>
              </a:extLst>
            </p:cNvPr>
            <p:cNvSpPr/>
            <p:nvPr/>
          </p:nvSpPr>
          <p:spPr>
            <a:xfrm>
              <a:off x="8192127" y="2541509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22EFC05-3544-4396-FDAA-AEEBDC187403}"/>
                </a:ext>
              </a:extLst>
            </p:cNvPr>
            <p:cNvSpPr/>
            <p:nvPr/>
          </p:nvSpPr>
          <p:spPr>
            <a:xfrm>
              <a:off x="8182078" y="3583921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CE6B49-44E8-DF2D-0988-9E3AC4EC54BE}"/>
                </a:ext>
              </a:extLst>
            </p:cNvPr>
            <p:cNvSpPr/>
            <p:nvPr/>
          </p:nvSpPr>
          <p:spPr>
            <a:xfrm>
              <a:off x="8182078" y="4680703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8CA777C-9C08-993E-A0F6-9D6EF89A13A6}"/>
                </a:ext>
              </a:extLst>
            </p:cNvPr>
            <p:cNvSpPr/>
            <p:nvPr/>
          </p:nvSpPr>
          <p:spPr>
            <a:xfrm>
              <a:off x="8182078" y="5673666"/>
              <a:ext cx="731520" cy="73152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CB5BCE-4AF7-D2F3-B294-3DDCF209B626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5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83" grpId="0"/>
      <p:bldP spid="3084" grpId="0"/>
      <p:bldP spid="55" grpId="0"/>
      <p:bldP spid="57" grpId="0"/>
      <p:bldP spid="58" grpId="0"/>
      <p:bldP spid="59" grpId="0"/>
      <p:bldP spid="62" grpId="0"/>
      <p:bldP spid="63" grpId="0"/>
      <p:bldP spid="3072" grpId="0"/>
      <p:bldP spid="3073" grpId="0"/>
      <p:bldP spid="3077" grpId="0"/>
      <p:bldP spid="3085" grpId="0" animBg="1"/>
      <p:bldP spid="3086" grpId="0" animBg="1"/>
      <p:bldP spid="3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DFDC5-1553-53DE-3221-25D7FD5F0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>
            <a:extLst>
              <a:ext uri="{FF2B5EF4-FFF2-40B4-BE49-F238E27FC236}">
                <a16:creationId xmlns:a16="http://schemas.microsoft.com/office/drawing/2014/main" id="{A3E8DEBB-F3E3-72B8-6CA9-305BAADAD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89"/>
          <a:stretch>
            <a:fillRect/>
          </a:stretch>
        </p:blipFill>
        <p:spPr bwMode="auto">
          <a:xfrm>
            <a:off x="1884983" y="1699153"/>
            <a:ext cx="8422034" cy="3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77DF6-9F44-8520-CA16-4AE0D9DAB4BD}"/>
              </a:ext>
            </a:extLst>
          </p:cNvPr>
          <p:cNvSpPr txBox="1">
            <a:spLocks/>
          </p:cNvSpPr>
          <p:nvPr/>
        </p:nvSpPr>
        <p:spPr>
          <a:xfrm>
            <a:off x="457200" y="1216622"/>
            <a:ext cx="11634376" cy="43314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6E5A45A-DA6A-C434-A248-F9519C1F58D8}"/>
              </a:ext>
            </a:extLst>
          </p:cNvPr>
          <p:cNvSpPr txBox="1">
            <a:spLocks/>
          </p:cNvSpPr>
          <p:nvPr/>
        </p:nvSpPr>
        <p:spPr>
          <a:xfrm>
            <a:off x="457199" y="431455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>
                <a:solidFill>
                  <a:schemeClr val="tx1"/>
                </a:solidFill>
              </a:rPr>
              <a:t>Your Tea May Contain Plastics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0B183D-65E2-8D11-3E7E-71BA37816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B3A4B90-A983-F216-8D2A-C901A65012EF}"/>
              </a:ext>
            </a:extLst>
          </p:cNvPr>
          <p:cNvSpPr/>
          <p:nvPr/>
        </p:nvSpPr>
        <p:spPr>
          <a:xfrm>
            <a:off x="4750974" y="5120640"/>
            <a:ext cx="2456155" cy="738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4F36B-2D86-2CB6-7E92-FACE8B789D25}"/>
              </a:ext>
            </a:extLst>
          </p:cNvPr>
          <p:cNvSpPr/>
          <p:nvPr/>
        </p:nvSpPr>
        <p:spPr>
          <a:xfrm>
            <a:off x="7863840" y="5120640"/>
            <a:ext cx="2456155" cy="7389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72E824-59D6-D5D4-CF25-22328C5D4C06}"/>
              </a:ext>
            </a:extLst>
          </p:cNvPr>
          <p:cNvSpPr txBox="1"/>
          <p:nvPr/>
        </p:nvSpPr>
        <p:spPr>
          <a:xfrm>
            <a:off x="1476375" y="5120640"/>
            <a:ext cx="28517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1"/>
              <a:t>Plastic</a:t>
            </a:r>
            <a:r>
              <a:rPr lang="en-US" altLang="zh-TW" sz="2800" b="1">
                <a:solidFill>
                  <a:schemeClr val="tx1"/>
                </a:solidFill>
              </a:rPr>
              <a:t> teabag soaked </a:t>
            </a:r>
            <a:r>
              <a:rPr lang="en-US" altLang="zh-TW" sz="2800" b="1">
                <a:solidFill>
                  <a:schemeClr val="tx1"/>
                </a:solidFill>
                <a:latin typeface="Aptos (Body)"/>
              </a:rPr>
              <a:t>at 95 </a:t>
            </a:r>
            <a:r>
              <a:rPr lang="en-US" altLang="zh-TW" sz="2800" b="1">
                <a:solidFill>
                  <a:schemeClr val="tx1"/>
                </a:solidFill>
                <a:latin typeface="Aptos (Body)"/>
                <a:cs typeface="Times New Roman" panose="02020603050405020304" pitchFamily="18" charset="0"/>
              </a:rPr>
              <a:t>°C</a:t>
            </a:r>
            <a:endParaRPr lang="en-US" sz="2800">
              <a:latin typeface="Aptos (Body)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91A01E-7A11-F488-48AE-78152E51A6E9}"/>
              </a:ext>
            </a:extLst>
          </p:cNvPr>
          <p:cNvSpPr txBox="1"/>
          <p:nvPr/>
        </p:nvSpPr>
        <p:spPr>
          <a:xfrm>
            <a:off x="4750974" y="5228520"/>
            <a:ext cx="2456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algn="ctr"/>
            <a:r>
              <a:rPr lang="en-US" altLang="zh-TW" dirty="0"/>
              <a:t>M</a:t>
            </a:r>
            <a:r>
              <a:rPr lang="en-US" dirty="0"/>
              <a:t>icroplastics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066561-BB2E-CE5D-6336-73CC2B40CEEE}"/>
              </a:ext>
            </a:extLst>
          </p:cNvPr>
          <p:cNvSpPr txBox="1"/>
          <p:nvPr/>
        </p:nvSpPr>
        <p:spPr>
          <a:xfrm>
            <a:off x="7863840" y="5228520"/>
            <a:ext cx="2456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algn="ctr"/>
            <a:r>
              <a:rPr lang="en-US" altLang="zh-TW" dirty="0" err="1"/>
              <a:t>Nan</a:t>
            </a:r>
            <a:r>
              <a:rPr lang="en-US" dirty="0" err="1"/>
              <a:t>oplastics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79290F-5906-CB73-89E2-8B87DF1FC6E5}"/>
              </a:ext>
            </a:extLst>
          </p:cNvPr>
          <p:cNvSpPr txBox="1"/>
          <p:nvPr/>
        </p:nvSpPr>
        <p:spPr>
          <a:xfrm>
            <a:off x="10577443" y="6596390"/>
            <a:ext cx="16145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(</a:t>
            </a:r>
            <a:r>
              <a:rPr lang="en-US" altLang="zh-TW" sz="1100"/>
              <a:t>Hernandez</a:t>
            </a:r>
            <a:r>
              <a:rPr lang="en-US" sz="1100">
                <a:solidFill>
                  <a:schemeClr val="tx1"/>
                </a:solidFill>
              </a:rPr>
              <a:t> et al. 2019) </a:t>
            </a:r>
            <a:endParaRPr lang="en-US" sz="110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32B5315-C1F4-A029-D017-90394F4D2CF5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33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E9C0-31A8-FBED-9706-A00A6423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EBABBB-F748-42C4-B3D8-528D78D8FC62}"/>
              </a:ext>
            </a:extLst>
          </p:cNvPr>
          <p:cNvCxnSpPr/>
          <p:nvPr/>
        </p:nvCxnSpPr>
        <p:spPr>
          <a:xfrm>
            <a:off x="457199" y="78391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9E5B100-C908-B1EC-BC67-00DDFF5C703E}"/>
              </a:ext>
            </a:extLst>
          </p:cNvPr>
          <p:cNvSpPr txBox="1">
            <a:spLocks/>
          </p:cNvSpPr>
          <p:nvPr/>
        </p:nvSpPr>
        <p:spPr>
          <a:xfrm>
            <a:off x="457199" y="224742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b="1">
                <a:solidFill>
                  <a:schemeClr val="tx1"/>
                </a:solidFill>
              </a:rPr>
              <a:t>What Damage Can Plastic</a:t>
            </a:r>
            <a:r>
              <a:rPr lang="zh-TW" altLang="en-US" b="1">
                <a:solidFill>
                  <a:schemeClr val="tx1"/>
                </a:solidFill>
              </a:rPr>
              <a:t> </a:t>
            </a:r>
            <a:r>
              <a:rPr lang="en-US" altLang="zh-TW" b="1">
                <a:solidFill>
                  <a:schemeClr val="tx1"/>
                </a:solidFill>
              </a:rPr>
              <a:t>Cause?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330219C-9ADB-526D-2439-2E14B8D22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C57A92-EBB4-9B3D-5872-47DF479C2B59}"/>
              </a:ext>
            </a:extLst>
          </p:cNvPr>
          <p:cNvSpPr txBox="1"/>
          <p:nvPr/>
        </p:nvSpPr>
        <p:spPr>
          <a:xfrm>
            <a:off x="949124" y="5923682"/>
            <a:ext cx="10150998" cy="83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sz="2400"/>
              <a:t>Fig 1. </a:t>
            </a:r>
            <a:r>
              <a:rPr lang="en-US" sz="2400"/>
              <a:t>Accumulation of different sizes of Microplastics in mice tissues after exposure for 28 days.</a:t>
            </a:r>
            <a:endParaRPr lang="en-US" sz="3200" b="1"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CAC4A2-156D-4E8E-3711-7517FA31E45B}"/>
              </a:ext>
            </a:extLst>
          </p:cNvPr>
          <p:cNvSpPr txBox="1"/>
          <p:nvPr/>
        </p:nvSpPr>
        <p:spPr>
          <a:xfrm>
            <a:off x="10880449" y="6596390"/>
            <a:ext cx="13115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</a:rPr>
              <a:t>(</a:t>
            </a:r>
            <a:r>
              <a:rPr lang="en-US" altLang="zh-TW" sz="1100">
                <a:solidFill>
                  <a:schemeClr val="tx1"/>
                </a:solidFill>
              </a:rPr>
              <a:t>Deng</a:t>
            </a:r>
            <a:r>
              <a:rPr lang="en-US" sz="1100">
                <a:solidFill>
                  <a:schemeClr val="tx1"/>
                </a:solidFill>
              </a:rPr>
              <a:t> et al. 2017) </a:t>
            </a:r>
            <a:endParaRPr lang="en-US" sz="11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AEE179-5D2A-FDD0-EBE0-5722A8F913F5}"/>
              </a:ext>
            </a:extLst>
          </p:cNvPr>
          <p:cNvGrpSpPr/>
          <p:nvPr/>
        </p:nvGrpSpPr>
        <p:grpSpPr>
          <a:xfrm>
            <a:off x="1205140" y="3563451"/>
            <a:ext cx="9638965" cy="2312690"/>
            <a:chOff x="1236067" y="3101479"/>
            <a:chExt cx="9638965" cy="2384092"/>
          </a:xfrm>
        </p:grpSpPr>
        <p:pic>
          <p:nvPicPr>
            <p:cNvPr id="1026" name="Picture 2" descr="圖1">
              <a:extLst>
                <a:ext uri="{FF2B5EF4-FFF2-40B4-BE49-F238E27FC236}">
                  <a16:creationId xmlns:a16="http://schemas.microsoft.com/office/drawing/2014/main" id="{00C98C38-61A8-44B3-B4A4-77AE148CFF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" t="46332" b="6161"/>
            <a:stretch>
              <a:fillRect/>
            </a:stretch>
          </p:blipFill>
          <p:spPr bwMode="auto">
            <a:xfrm>
              <a:off x="1236067" y="3166998"/>
              <a:ext cx="9638965" cy="2318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6791EEE-153F-428C-0099-EF71DC894FC7}"/>
                </a:ext>
              </a:extLst>
            </p:cNvPr>
            <p:cNvCxnSpPr/>
            <p:nvPr/>
          </p:nvCxnSpPr>
          <p:spPr>
            <a:xfrm flipH="1">
              <a:off x="3043148" y="3155678"/>
              <a:ext cx="350340" cy="5442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423B6D-A9CE-1E5C-E72B-B05FB5C33EDC}"/>
                </a:ext>
              </a:extLst>
            </p:cNvPr>
            <p:cNvCxnSpPr/>
            <p:nvPr/>
          </p:nvCxnSpPr>
          <p:spPr>
            <a:xfrm flipH="1">
              <a:off x="6481724" y="3101479"/>
              <a:ext cx="350340" cy="5442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BA665E7-8AAC-1F17-07F7-A21CF2164528}"/>
                </a:ext>
              </a:extLst>
            </p:cNvPr>
            <p:cNvCxnSpPr/>
            <p:nvPr/>
          </p:nvCxnSpPr>
          <p:spPr>
            <a:xfrm flipH="1">
              <a:off x="8522698" y="3625258"/>
              <a:ext cx="350340" cy="5442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22C716C-7192-4D04-F628-5B5C3E566CB0}"/>
                </a:ext>
              </a:extLst>
            </p:cNvPr>
            <p:cNvSpPr/>
            <p:nvPr/>
          </p:nvSpPr>
          <p:spPr>
            <a:xfrm>
              <a:off x="2570528" y="3767545"/>
              <a:ext cx="621392" cy="434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DF9328-BD66-642B-B71B-9909760E4D38}"/>
                </a:ext>
              </a:extLst>
            </p:cNvPr>
            <p:cNvSpPr/>
            <p:nvPr/>
          </p:nvSpPr>
          <p:spPr>
            <a:xfrm>
              <a:off x="5926418" y="3648144"/>
              <a:ext cx="621392" cy="434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EC352DA-C3B6-54EE-2B1C-19BA6E38454C}"/>
                </a:ext>
              </a:extLst>
            </p:cNvPr>
            <p:cNvSpPr/>
            <p:nvPr/>
          </p:nvSpPr>
          <p:spPr>
            <a:xfrm>
              <a:off x="8109851" y="4202295"/>
              <a:ext cx="621392" cy="4347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A78429B-090E-D57F-BE86-A3AE6FB22D4B}"/>
              </a:ext>
            </a:extLst>
          </p:cNvPr>
          <p:cNvSpPr txBox="1"/>
          <p:nvPr/>
        </p:nvSpPr>
        <p:spPr>
          <a:xfrm>
            <a:off x="8956944" y="3614389"/>
            <a:ext cx="1742686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800" b="1">
                <a:cs typeface="Times New Roman" panose="02020603050405020304" pitchFamily="18" charset="0"/>
              </a:rPr>
              <a:t>Plastic</a:t>
            </a:r>
            <a:endParaRPr lang="en-US" sz="2800"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05CBA26-1C5D-E7E0-77B8-E606D0AC3158}"/>
              </a:ext>
            </a:extLst>
          </p:cNvPr>
          <p:cNvGrpSpPr/>
          <p:nvPr/>
        </p:nvGrpSpPr>
        <p:grpSpPr>
          <a:xfrm>
            <a:off x="1833871" y="1414350"/>
            <a:ext cx="2103120" cy="2103120"/>
            <a:chOff x="2249034" y="3844060"/>
            <a:chExt cx="2270696" cy="2321941"/>
          </a:xfrm>
        </p:grpSpPr>
        <p:pic>
          <p:nvPicPr>
            <p:cNvPr id="22" name="Picture 21" descr="A red and blue liver&#10;&#10;AI-generated content may be incorrect.">
              <a:extLst>
                <a:ext uri="{FF2B5EF4-FFF2-40B4-BE49-F238E27FC236}">
                  <a16:creationId xmlns:a16="http://schemas.microsoft.com/office/drawing/2014/main" id="{1C489E30-6676-9BD9-D82B-FC3B92AC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674" y="4137348"/>
              <a:ext cx="1720627" cy="1720629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720F6B7-06F5-4638-3846-C4E99CC1C545}"/>
                </a:ext>
              </a:extLst>
            </p:cNvPr>
            <p:cNvSpPr>
              <a:spLocks/>
            </p:cNvSpPr>
            <p:nvPr/>
          </p:nvSpPr>
          <p:spPr>
            <a:xfrm>
              <a:off x="2249034" y="3844060"/>
              <a:ext cx="2270696" cy="2321941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1C969A-8BE4-0800-681C-FD574F4B73EA}"/>
              </a:ext>
            </a:extLst>
          </p:cNvPr>
          <p:cNvGrpSpPr/>
          <p:nvPr/>
        </p:nvGrpSpPr>
        <p:grpSpPr>
          <a:xfrm>
            <a:off x="5222827" y="1418660"/>
            <a:ext cx="2103120" cy="2103120"/>
            <a:chOff x="5179805" y="3822622"/>
            <a:chExt cx="2171970" cy="2220986"/>
          </a:xfrm>
        </p:grpSpPr>
        <p:pic>
          <p:nvPicPr>
            <p:cNvPr id="24" name="Picture 23" descr="A drawing of a human kidneys&#10;&#10;AI-generated content may be incorrect.">
              <a:extLst>
                <a:ext uri="{FF2B5EF4-FFF2-40B4-BE49-F238E27FC236}">
                  <a16:creationId xmlns:a16="http://schemas.microsoft.com/office/drawing/2014/main" id="{A406C419-36D6-78D8-E5F0-643F59AEC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3993" y="4048419"/>
              <a:ext cx="1716216" cy="1716216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9BCF56-918E-CE68-1DA8-11E888FCFA99}"/>
                </a:ext>
              </a:extLst>
            </p:cNvPr>
            <p:cNvSpPr/>
            <p:nvPr/>
          </p:nvSpPr>
          <p:spPr>
            <a:xfrm>
              <a:off x="5179805" y="3822622"/>
              <a:ext cx="2171970" cy="2220986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01B021-07B6-08A6-D040-1F795FDCDABA}"/>
              </a:ext>
            </a:extLst>
          </p:cNvPr>
          <p:cNvGrpSpPr/>
          <p:nvPr/>
        </p:nvGrpSpPr>
        <p:grpSpPr>
          <a:xfrm>
            <a:off x="8444737" y="1523790"/>
            <a:ext cx="2103120" cy="1981579"/>
            <a:chOff x="8043603" y="3718178"/>
            <a:chExt cx="2171970" cy="2220986"/>
          </a:xfrm>
        </p:grpSpPr>
        <p:pic>
          <p:nvPicPr>
            <p:cNvPr id="26" name="Picture 25" descr="A pink and black outline of a large intestine&#10;&#10;AI-generated content may be incorrect.">
              <a:extLst>
                <a:ext uri="{FF2B5EF4-FFF2-40B4-BE49-F238E27FC236}">
                  <a16:creationId xmlns:a16="http://schemas.microsoft.com/office/drawing/2014/main" id="{B9135043-D847-18A1-84A8-CCEFEB4CE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480" y="4003766"/>
              <a:ext cx="1716216" cy="1716216"/>
            </a:xfrm>
            <a:prstGeom prst="rect">
              <a:avLst/>
            </a:prstGeom>
          </p:spPr>
        </p:pic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7E01DA4-53A6-EB85-6ED2-2AA2E4572B03}"/>
                </a:ext>
              </a:extLst>
            </p:cNvPr>
            <p:cNvSpPr/>
            <p:nvPr/>
          </p:nvSpPr>
          <p:spPr>
            <a:xfrm>
              <a:off x="8043603" y="3718178"/>
              <a:ext cx="2171970" cy="2220986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9829AF-B520-6CFD-26D0-D7DADBBFDB86}"/>
              </a:ext>
            </a:extLst>
          </p:cNvPr>
          <p:cNvSpPr txBox="1"/>
          <p:nvPr/>
        </p:nvSpPr>
        <p:spPr>
          <a:xfrm>
            <a:off x="2363304" y="888807"/>
            <a:ext cx="1103382" cy="5375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b="1">
                <a:latin typeface="Aptos (Body)"/>
              </a:rPr>
              <a:t>Liver</a:t>
            </a:r>
            <a:endParaRPr lang="en-US" sz="2800">
              <a:latin typeface="Aptos (Body)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80AEA5-D24D-4CBB-1A68-6FF1DE31FDFA}"/>
              </a:ext>
            </a:extLst>
          </p:cNvPr>
          <p:cNvSpPr txBox="1"/>
          <p:nvPr/>
        </p:nvSpPr>
        <p:spPr>
          <a:xfrm>
            <a:off x="5541839" y="880788"/>
            <a:ext cx="1417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ptos (Body)"/>
              </a:rPr>
              <a:t>Kidney</a:t>
            </a:r>
            <a:endParaRPr lang="en-US" sz="2800">
              <a:latin typeface="Aptos (Body)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811C9D-D8E3-34C4-F00E-839DA91894BF}"/>
              </a:ext>
            </a:extLst>
          </p:cNvPr>
          <p:cNvSpPr txBox="1"/>
          <p:nvPr/>
        </p:nvSpPr>
        <p:spPr>
          <a:xfrm>
            <a:off x="8787636" y="981859"/>
            <a:ext cx="1417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Aptos (Body)"/>
              </a:rPr>
              <a:t>Gut</a:t>
            </a:r>
          </a:p>
        </p:txBody>
      </p:sp>
    </p:spTree>
    <p:extLst>
      <p:ext uri="{BB962C8B-B14F-4D97-AF65-F5344CB8AC3E}">
        <p14:creationId xmlns:p14="http://schemas.microsoft.com/office/powerpoint/2010/main" val="422129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7092A-4C8C-46DA-5842-D16FC72AB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DCBA3E-BDB7-3AA2-F27B-C22FBD4B1B52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Image 1" descr="preencoded.png">
            <a:extLst>
              <a:ext uri="{FF2B5EF4-FFF2-40B4-BE49-F238E27FC236}">
                <a16:creationId xmlns:a16="http://schemas.microsoft.com/office/drawing/2014/main" id="{8C99FDDF-085D-A8D6-95C8-5D5F0AF7DD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 rot="448167">
            <a:off x="5622872" y="3448623"/>
            <a:ext cx="2599600" cy="2426398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3D2964E8-E64E-132D-37A1-3A9EC9341FE1}"/>
              </a:ext>
            </a:extLst>
          </p:cNvPr>
          <p:cNvSpPr/>
          <p:nvPr/>
        </p:nvSpPr>
        <p:spPr>
          <a:xfrm>
            <a:off x="7058117" y="1699433"/>
            <a:ext cx="4531371" cy="48395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3" descr="preencoded.png">
            <a:extLst>
              <a:ext uri="{FF2B5EF4-FFF2-40B4-BE49-F238E27FC236}">
                <a16:creationId xmlns:a16="http://schemas.microsoft.com/office/drawing/2014/main" id="{38FC1192-639D-053B-0954-18698D6EEC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780158" y="1443687"/>
            <a:ext cx="5069270" cy="53824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A88E-415C-6C2F-C36A-E7DF59104B19}"/>
              </a:ext>
            </a:extLst>
          </p:cNvPr>
          <p:cNvSpPr txBox="1">
            <a:spLocks/>
          </p:cNvSpPr>
          <p:nvPr/>
        </p:nvSpPr>
        <p:spPr>
          <a:xfrm>
            <a:off x="3677757" y="926585"/>
            <a:ext cx="2531968" cy="16927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25E085F-3450-C229-C803-AA6C68B69A84}"/>
              </a:ext>
            </a:extLst>
          </p:cNvPr>
          <p:cNvSpPr txBox="1">
            <a:spLocks/>
          </p:cNvSpPr>
          <p:nvPr/>
        </p:nvSpPr>
        <p:spPr>
          <a:xfrm>
            <a:off x="457199" y="474999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Font typeface="Arial" pitchFamily="34" charset="0"/>
              <a:buNone/>
            </a:pPr>
            <a:r>
              <a:rPr lang="en-US" altLang="zh-TW" sz="4400" b="1" dirty="0">
                <a:solidFill>
                  <a:schemeClr val="tx1"/>
                </a:solidFill>
              </a:rPr>
              <a:t>Tracing Plastics: From Gut to Lab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FF9F9E-2C74-2A55-FBA8-F6B0BF277E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44420AA6-91E0-20EA-92B8-3DE2B57247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77877" y="1321364"/>
            <a:ext cx="4061627" cy="5482990"/>
          </a:xfrm>
          <a:prstGeom prst="rect">
            <a:avLst/>
          </a:prstGeom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50A4E013-7B60-1807-6E89-1DCD095B90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143565" y="4569252"/>
            <a:ext cx="1631905" cy="1523177"/>
          </a:xfrm>
          <a:prstGeom prst="rect">
            <a:avLst/>
          </a:prstGeom>
        </p:spPr>
      </p:pic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3970B46B-33DA-C5B1-419F-CCD4E7F3588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787411" y="3564937"/>
            <a:ext cx="2522286" cy="2690768"/>
          </a:xfrm>
          <a:prstGeom prst="rect">
            <a:avLst/>
          </a:prstGeom>
        </p:spPr>
      </p:pic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E610108C-A475-02F1-F269-246023F3B2E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658005" y="3433321"/>
            <a:ext cx="2788836" cy="2961112"/>
          </a:xfrm>
          <a:prstGeom prst="rect">
            <a:avLst/>
          </a:prstGeom>
        </p:spPr>
      </p:pic>
      <p:pic>
        <p:nvPicPr>
          <p:cNvPr id="12" name="Image 4" descr="preencoded.png">
            <a:extLst>
              <a:ext uri="{FF2B5EF4-FFF2-40B4-BE49-F238E27FC236}">
                <a16:creationId xmlns:a16="http://schemas.microsoft.com/office/drawing/2014/main" id="{EB60E015-191D-EB39-2367-B30A562B305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212853" y="3756454"/>
            <a:ext cx="1746504" cy="2297926"/>
          </a:xfrm>
          <a:prstGeom prst="rect">
            <a:avLst/>
          </a:prstGeom>
        </p:spPr>
      </p:pic>
      <p:pic>
        <p:nvPicPr>
          <p:cNvPr id="13" name="Image 5" descr="preencoded.png">
            <a:extLst>
              <a:ext uri="{FF2B5EF4-FFF2-40B4-BE49-F238E27FC236}">
                <a16:creationId xmlns:a16="http://schemas.microsoft.com/office/drawing/2014/main" id="{10527768-1F2B-8C08-C2E5-6A207DC04B7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3767697" y="4300731"/>
            <a:ext cx="473426" cy="1660082"/>
          </a:xfrm>
          <a:prstGeom prst="rect">
            <a:avLst/>
          </a:prstGeom>
        </p:spPr>
      </p:pic>
      <p:pic>
        <p:nvPicPr>
          <p:cNvPr id="14" name="Image 6" descr="preencoded.png">
            <a:extLst>
              <a:ext uri="{FF2B5EF4-FFF2-40B4-BE49-F238E27FC236}">
                <a16:creationId xmlns:a16="http://schemas.microsoft.com/office/drawing/2014/main" id="{EBEE4E7D-3648-1526-2480-276A509D903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3108455" y="2170919"/>
            <a:ext cx="423554" cy="422914"/>
          </a:xfrm>
          <a:prstGeom prst="rect">
            <a:avLst/>
          </a:prstGeom>
        </p:spPr>
      </p:pic>
      <p:pic>
        <p:nvPicPr>
          <p:cNvPr id="15" name="Image 7" descr="preencoded.png">
            <a:extLst>
              <a:ext uri="{FF2B5EF4-FFF2-40B4-BE49-F238E27FC236}">
                <a16:creationId xmlns:a16="http://schemas.microsoft.com/office/drawing/2014/main" id="{AF0FCB3D-1E5D-0257-AF3D-702CAB8FDB0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577601" y="1631438"/>
            <a:ext cx="1037847" cy="1140677"/>
          </a:xfrm>
          <a:prstGeom prst="rect">
            <a:avLst/>
          </a:prstGeom>
        </p:spPr>
      </p:pic>
      <p:pic>
        <p:nvPicPr>
          <p:cNvPr id="20" name="Image 6" descr="preencoded.png">
            <a:extLst>
              <a:ext uri="{FF2B5EF4-FFF2-40B4-BE49-F238E27FC236}">
                <a16:creationId xmlns:a16="http://schemas.microsoft.com/office/drawing/2014/main" id="{004186BF-F469-B199-C3CB-6FD0C5C3FD1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 rot="5400000" flipH="1">
            <a:off x="9168534" y="1955005"/>
            <a:ext cx="974790" cy="973317"/>
          </a:xfrm>
          <a:prstGeom prst="rect">
            <a:avLst/>
          </a:prstGeom>
        </p:spPr>
      </p:pic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6D1C944B-BA1F-7FC8-5774-ACC04938F6B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600306" y="2170919"/>
            <a:ext cx="3276593" cy="4111422"/>
          </a:xfrm>
          <a:prstGeom prst="rect">
            <a:avLst/>
          </a:prstGeom>
        </p:spPr>
      </p:pic>
      <p:pic>
        <p:nvPicPr>
          <p:cNvPr id="22" name="Image 4" descr="preencoded.png">
            <a:extLst>
              <a:ext uri="{FF2B5EF4-FFF2-40B4-BE49-F238E27FC236}">
                <a16:creationId xmlns:a16="http://schemas.microsoft.com/office/drawing/2014/main" id="{77CD2E1D-9089-2F21-3E2B-3AA9AA65AC59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718780" y="3289947"/>
            <a:ext cx="1192027" cy="1462922"/>
          </a:xfrm>
          <a:prstGeom prst="rect">
            <a:avLst/>
          </a:prstGeom>
        </p:spPr>
      </p:pic>
      <p:pic>
        <p:nvPicPr>
          <p:cNvPr id="23" name="Image 4" descr="preencoded.png">
            <a:extLst>
              <a:ext uri="{FF2B5EF4-FFF2-40B4-BE49-F238E27FC236}">
                <a16:creationId xmlns:a16="http://schemas.microsoft.com/office/drawing/2014/main" id="{679DB533-403D-778E-C958-A818F824732F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/>
          <a:srcRect r="30801" b="55819"/>
          <a:stretch>
            <a:fillRect/>
          </a:stretch>
        </p:blipFill>
        <p:spPr>
          <a:xfrm>
            <a:off x="10007638" y="1143105"/>
            <a:ext cx="1686366" cy="1321365"/>
          </a:xfrm>
          <a:prstGeom prst="rect">
            <a:avLst/>
          </a:prstGeom>
        </p:spPr>
      </p:pic>
      <p:pic>
        <p:nvPicPr>
          <p:cNvPr id="27" name="Image 5" descr="preencoded.png">
            <a:extLst>
              <a:ext uri="{FF2B5EF4-FFF2-40B4-BE49-F238E27FC236}">
                <a16:creationId xmlns:a16="http://schemas.microsoft.com/office/drawing/2014/main" id="{A6733152-C24C-9A72-F75F-657C6B596FE6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8604385" y="3664008"/>
            <a:ext cx="473426" cy="1232843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AEAB7D-B5B2-09C5-D383-CA98ECA50435}"/>
              </a:ext>
            </a:extLst>
          </p:cNvPr>
          <p:cNvCxnSpPr>
            <a:cxnSpLocks/>
          </p:cNvCxnSpPr>
          <p:nvPr/>
        </p:nvCxnSpPr>
        <p:spPr>
          <a:xfrm>
            <a:off x="10391966" y="4152539"/>
            <a:ext cx="33655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CD38B4-67DD-6D2C-C4C7-6FE9DDBB2CE9}"/>
              </a:ext>
            </a:extLst>
          </p:cNvPr>
          <p:cNvSpPr txBox="1"/>
          <p:nvPr/>
        </p:nvSpPr>
        <p:spPr>
          <a:xfrm>
            <a:off x="10728515" y="3950229"/>
            <a:ext cx="789949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0" algn="ctr">
              <a:buFont typeface="Arial" panose="020B0604020202020204" pitchFamily="34" charset="0"/>
              <a:buNone/>
              <a:defRPr sz="2400" b="1">
                <a:cs typeface="Times New Roman" panose="02020603050405020304" pitchFamily="18" charset="0"/>
              </a:defRPr>
            </a:lvl1pPr>
          </a:lstStyle>
          <a:p>
            <a:r>
              <a:rPr lang="en-US" altLang="zh-TW"/>
              <a:t>Cell</a:t>
            </a:r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5AB22B-FF89-7066-CF60-CCE90E9A4AB1}"/>
              </a:ext>
            </a:extLst>
          </p:cNvPr>
          <p:cNvGrpSpPr/>
          <p:nvPr/>
        </p:nvGrpSpPr>
        <p:grpSpPr>
          <a:xfrm>
            <a:off x="10188766" y="3825875"/>
            <a:ext cx="203200" cy="625585"/>
            <a:chOff x="10817225" y="3278981"/>
            <a:chExt cx="203200" cy="4846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5DCBF21-B60E-E513-DA90-A91E1F354D84}"/>
                </a:ext>
              </a:extLst>
            </p:cNvPr>
            <p:cNvCxnSpPr/>
            <p:nvPr/>
          </p:nvCxnSpPr>
          <p:spPr>
            <a:xfrm>
              <a:off x="10817225" y="3287487"/>
              <a:ext cx="203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B7E5DA4-E064-6356-B8BD-9017728EF069}"/>
                </a:ext>
              </a:extLst>
            </p:cNvPr>
            <p:cNvCxnSpPr/>
            <p:nvPr/>
          </p:nvCxnSpPr>
          <p:spPr>
            <a:xfrm>
              <a:off x="10817225" y="3757101"/>
              <a:ext cx="203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1FF8ED8-B956-973F-D712-0F1BC55AD92D}"/>
                </a:ext>
              </a:extLst>
            </p:cNvPr>
            <p:cNvCxnSpPr>
              <a:cxnSpLocks/>
            </p:cNvCxnSpPr>
            <p:nvPr/>
          </p:nvCxnSpPr>
          <p:spPr>
            <a:xfrm>
              <a:off x="11020425" y="3278981"/>
              <a:ext cx="0" cy="4846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2331C68-CB50-C759-69E7-9FC6210B20FA}"/>
              </a:ext>
            </a:extLst>
          </p:cNvPr>
          <p:cNvSpPr txBox="1"/>
          <p:nvPr/>
        </p:nvSpPr>
        <p:spPr>
          <a:xfrm>
            <a:off x="4062637" y="1291735"/>
            <a:ext cx="127062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400" b="1">
                <a:cs typeface="Times New Roman" panose="02020603050405020304" pitchFamily="18" charset="0"/>
              </a:rPr>
              <a:t>Plastic</a:t>
            </a:r>
            <a:endParaRPr lang="en-US" sz="2400"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2E70877-845C-83A7-ADAD-1183A08DEDEE}"/>
              </a:ext>
            </a:extLst>
          </p:cNvPr>
          <p:cNvCxnSpPr/>
          <p:nvPr/>
        </p:nvCxnSpPr>
        <p:spPr>
          <a:xfrm flipH="1">
            <a:off x="4646297" y="3317958"/>
            <a:ext cx="350340" cy="544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6EC051A-BE80-E1C8-9172-7FE14620DA29}"/>
              </a:ext>
            </a:extLst>
          </p:cNvPr>
          <p:cNvSpPr txBox="1"/>
          <p:nvPr/>
        </p:nvSpPr>
        <p:spPr>
          <a:xfrm>
            <a:off x="4453960" y="2821440"/>
            <a:ext cx="127062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400" b="1">
                <a:cs typeface="Times New Roman" panose="02020603050405020304" pitchFamily="18" charset="0"/>
              </a:rPr>
              <a:t>Plastic</a:t>
            </a:r>
            <a:endParaRPr lang="en-US" sz="2400"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0C83DC-BA81-D96C-66D4-758B4BE65630}"/>
              </a:ext>
            </a:extLst>
          </p:cNvPr>
          <p:cNvSpPr txBox="1"/>
          <p:nvPr/>
        </p:nvSpPr>
        <p:spPr>
          <a:xfrm>
            <a:off x="10891916" y="685160"/>
            <a:ext cx="1270621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2400" b="1">
                <a:cs typeface="Times New Roman" panose="02020603050405020304" pitchFamily="18" charset="0"/>
              </a:rPr>
              <a:t>Plastic</a:t>
            </a:r>
            <a:endParaRPr lang="en-US" sz="24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6" grpId="0" animBg="1"/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047D1-84FB-0575-D9CA-5D47F3817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3784E2-D3DF-799A-4AD9-C0D78CFCD52B}"/>
              </a:ext>
            </a:extLst>
          </p:cNvPr>
          <p:cNvCxnSpPr/>
          <p:nvPr/>
        </p:nvCxnSpPr>
        <p:spPr>
          <a:xfrm>
            <a:off x="457199" y="957171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44376AC2-4626-9E2D-0475-3217C2110FEC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Helvetica Neue" pitchFamily="50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D34B93-8C06-4D8F-A4E5-05CF7C121858}"/>
              </a:ext>
            </a:extLst>
          </p:cNvPr>
          <p:cNvSpPr txBox="1">
            <a:spLocks/>
          </p:cNvSpPr>
          <p:nvPr/>
        </p:nvSpPr>
        <p:spPr>
          <a:xfrm>
            <a:off x="457199" y="404721"/>
            <a:ext cx="11634377" cy="729154"/>
          </a:xfrm>
          <a:prstGeom prst="rect">
            <a:avLst/>
          </a:prstGeom>
        </p:spPr>
        <p:txBody>
          <a:bodyPr>
            <a:normAutofit fontScale="975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sz="3600" b="1">
                <a:solidFill>
                  <a:schemeClr val="tx1"/>
                </a:solidFill>
              </a:rPr>
              <a:t>Cell Viability </a:t>
            </a:r>
            <a:r>
              <a:rPr lang="en-US" altLang="zh-TW" sz="3600" b="1">
                <a:solidFill>
                  <a:schemeClr val="tx1"/>
                </a:solidFill>
              </a:rPr>
              <a:t>:</a:t>
            </a:r>
            <a:r>
              <a:rPr lang="zh-TW" altLang="en-US" sz="3600" b="1">
                <a:solidFill>
                  <a:schemeClr val="tx1"/>
                </a:solidFill>
              </a:rPr>
              <a:t> </a:t>
            </a:r>
            <a:r>
              <a:rPr lang="en-US" sz="3600" b="1">
                <a:solidFill>
                  <a:schemeClr val="tx1"/>
                </a:solidFill>
              </a:rPr>
              <a:t>Small Plastics </a:t>
            </a:r>
            <a:r>
              <a:rPr lang="en-US" altLang="zh-TW" sz="3600" b="1">
                <a:solidFill>
                  <a:schemeClr val="tx1"/>
                </a:solidFill>
              </a:rPr>
              <a:t>a</a:t>
            </a:r>
            <a:r>
              <a:rPr lang="en-US" sz="3600" b="1">
                <a:solidFill>
                  <a:schemeClr val="tx1"/>
                </a:solidFill>
              </a:rPr>
              <a:t>re More Toxic </a:t>
            </a:r>
            <a:r>
              <a:rPr lang="en-US" altLang="zh-TW" sz="3600" b="1">
                <a:solidFill>
                  <a:schemeClr val="tx1"/>
                </a:solidFill>
              </a:rPr>
              <a:t>t</a:t>
            </a:r>
            <a:r>
              <a:rPr lang="en-US" sz="3600" b="1">
                <a:solidFill>
                  <a:schemeClr val="tx1"/>
                </a:solidFill>
              </a:rPr>
              <a:t>han Big Plastics</a:t>
            </a:r>
          </a:p>
        </p:txBody>
      </p:sp>
      <p:pic>
        <p:nvPicPr>
          <p:cNvPr id="19" name="Graphic 5">
            <a:extLst>
              <a:ext uri="{FF2B5EF4-FFF2-40B4-BE49-F238E27FC236}">
                <a16:creationId xmlns:a16="http://schemas.microsoft.com/office/drawing/2014/main" id="{6810E3D7-4981-D7A2-4C4E-EF68FA882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pic>
        <p:nvPicPr>
          <p:cNvPr id="9" name="Picture 8" descr="A plastic bottle with a recycle symbol&#10;&#10;AI-generated content may be incorrect.">
            <a:extLst>
              <a:ext uri="{FF2B5EF4-FFF2-40B4-BE49-F238E27FC236}">
                <a16:creationId xmlns:a16="http://schemas.microsoft.com/office/drawing/2014/main" id="{C747FE6E-391E-DD09-4B7F-EF9C55E37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745">
            <a:off x="222369" y="368235"/>
            <a:ext cx="426116" cy="4261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DCAFAF-625F-EACE-7344-6F107B458AC0}"/>
              </a:ext>
            </a:extLst>
          </p:cNvPr>
          <p:cNvSpPr txBox="1"/>
          <p:nvPr/>
        </p:nvSpPr>
        <p:spPr>
          <a:xfrm>
            <a:off x="762312" y="6505385"/>
            <a:ext cx="941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Figure 2. </a:t>
            </a:r>
            <a:r>
              <a:rPr lang="en-US"/>
              <a:t>Cell viability of cells after exposure to microplastics</a:t>
            </a:r>
            <a:r>
              <a:rPr lang="zh-TW" altLang="en-US"/>
              <a:t> </a:t>
            </a:r>
            <a:r>
              <a:rPr lang="en-US" altLang="zh-TW"/>
              <a:t>&amp;</a:t>
            </a:r>
            <a:r>
              <a:rPr lang="zh-TW" altLang="en-US"/>
              <a:t> </a:t>
            </a:r>
            <a:r>
              <a:rPr lang="en-US" altLang="zh-TW" err="1"/>
              <a:t>nano</a:t>
            </a:r>
            <a:r>
              <a:rPr lang="en-US" err="1"/>
              <a:t>plastics</a:t>
            </a:r>
            <a:r>
              <a:rPr lang="en-US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C9CC1-9DD1-9EE6-4393-F63E788CF7B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4638"/>
          <a:stretch>
            <a:fillRect/>
          </a:stretch>
        </p:blipFill>
        <p:spPr>
          <a:xfrm>
            <a:off x="5970866" y="2646129"/>
            <a:ext cx="6015032" cy="4078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D446B-C25D-30A2-77E2-BBB2215684D1}"/>
              </a:ext>
            </a:extLst>
          </p:cNvPr>
          <p:cNvSpPr txBox="1"/>
          <p:nvPr/>
        </p:nvSpPr>
        <p:spPr>
          <a:xfrm>
            <a:off x="9748489" y="4865151"/>
            <a:ext cx="101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18.13</a:t>
            </a:r>
            <a:r>
              <a:rPr lang="en-US" altLang="zh-TW" b="1">
                <a:solidFill>
                  <a:srgbClr val="FF0000"/>
                </a:solidFill>
              </a:rPr>
              <a:t>%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2AAF76-CA07-6457-113B-230C0263F903}"/>
              </a:ext>
            </a:extLst>
          </p:cNvPr>
          <p:cNvSpPr/>
          <p:nvPr/>
        </p:nvSpPr>
        <p:spPr>
          <a:xfrm>
            <a:off x="9862847" y="5294771"/>
            <a:ext cx="783660" cy="36052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D849FA-676B-EEE6-B37B-9217CCE4A6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647"/>
          <a:stretch>
            <a:fillRect/>
          </a:stretch>
        </p:blipFill>
        <p:spPr>
          <a:xfrm>
            <a:off x="-331596" y="2584307"/>
            <a:ext cx="7835604" cy="407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DAD26-9D65-2015-6C60-07E6608D9515}"/>
              </a:ext>
            </a:extLst>
          </p:cNvPr>
          <p:cNvSpPr txBox="1"/>
          <p:nvPr/>
        </p:nvSpPr>
        <p:spPr>
          <a:xfrm>
            <a:off x="4255210" y="3321885"/>
            <a:ext cx="1036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99.39</a:t>
            </a:r>
            <a:r>
              <a:rPr lang="en-US" altLang="zh-TW" b="1">
                <a:solidFill>
                  <a:srgbClr val="FF0000"/>
                </a:solidFill>
              </a:rPr>
              <a:t>%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2DE78E-C12B-078B-E764-C49771767B46}"/>
              </a:ext>
            </a:extLst>
          </p:cNvPr>
          <p:cNvSpPr/>
          <p:nvPr/>
        </p:nvSpPr>
        <p:spPr>
          <a:xfrm>
            <a:off x="4378667" y="3804327"/>
            <a:ext cx="769822" cy="18572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EE833-4D4D-34E8-1095-CC693934696E}"/>
              </a:ext>
            </a:extLst>
          </p:cNvPr>
          <p:cNvGrpSpPr/>
          <p:nvPr/>
        </p:nvGrpSpPr>
        <p:grpSpPr>
          <a:xfrm>
            <a:off x="1696283" y="1211153"/>
            <a:ext cx="9368759" cy="1309848"/>
            <a:chOff x="1985041" y="1211149"/>
            <a:chExt cx="9368759" cy="1309848"/>
          </a:xfrm>
        </p:grpSpPr>
        <p:pic>
          <p:nvPicPr>
            <p:cNvPr id="2" name="Image 0" descr="preencoded.png">
              <a:extLst>
                <a:ext uri="{FF2B5EF4-FFF2-40B4-BE49-F238E27FC236}">
                  <a16:creationId xmlns:a16="http://schemas.microsoft.com/office/drawing/2014/main" id="{B00AD102-52C7-5481-8359-D795A502CBA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7229321" y="1405008"/>
              <a:ext cx="2667000" cy="935736"/>
            </a:xfrm>
            <a:prstGeom prst="rect">
              <a:avLst/>
            </a:prstGeom>
          </p:spPr>
        </p:pic>
        <p:pic>
          <p:nvPicPr>
            <p:cNvPr id="3" name="Image 1" descr="preencoded.png">
              <a:extLst>
                <a:ext uri="{FF2B5EF4-FFF2-40B4-BE49-F238E27FC236}">
                  <a16:creationId xmlns:a16="http://schemas.microsoft.com/office/drawing/2014/main" id="{F1EBF76A-CFA5-A31D-0B9D-F71776E6B88B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2551196" y="1290701"/>
              <a:ext cx="1150744" cy="11507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E5F0D-FB6F-8B8C-C233-C389DD51AC01}"/>
                </a:ext>
              </a:extLst>
            </p:cNvPr>
            <p:cNvSpPr txBox="1"/>
            <p:nvPr/>
          </p:nvSpPr>
          <p:spPr>
            <a:xfrm>
              <a:off x="3701940" y="1362489"/>
              <a:ext cx="1655545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zh-TW" sz="3200" b="1">
                  <a:cs typeface="Times New Roman" panose="02020603050405020304" pitchFamily="18" charset="0"/>
                </a:rPr>
                <a:t>Live</a:t>
              </a:r>
              <a:r>
                <a:rPr lang="zh-TW" altLang="en-US" sz="3200" b="1">
                  <a:cs typeface="Times New Roman" panose="02020603050405020304" pitchFamily="18" charset="0"/>
                </a:rPr>
                <a:t> </a:t>
              </a:r>
              <a:endParaRPr lang="en-US" altLang="zh-TW" sz="3200" b="1">
                <a:cs typeface="Times New Roman" panose="02020603050405020304" pitchFamily="18" charset="0"/>
              </a:endParaRP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zh-TW" sz="3200" b="1">
                  <a:cs typeface="Times New Roman" panose="02020603050405020304" pitchFamily="18" charset="0"/>
                </a:rPr>
                <a:t>cells</a:t>
              </a:r>
              <a:endParaRPr lang="en-US" sz="3200"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A35336-5F4C-7A56-FB71-6CD69CAF1C98}"/>
                </a:ext>
              </a:extLst>
            </p:cNvPr>
            <p:cNvSpPr txBox="1"/>
            <p:nvPr/>
          </p:nvSpPr>
          <p:spPr>
            <a:xfrm>
              <a:off x="10008525" y="1295062"/>
              <a:ext cx="127596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zh-TW" sz="3200" b="1">
                  <a:cs typeface="Times New Roman" panose="02020603050405020304" pitchFamily="18" charset="0"/>
                </a:rPr>
                <a:t>Dead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zh-TW" sz="3200" b="1">
                  <a:cs typeface="Times New Roman" panose="02020603050405020304" pitchFamily="18" charset="0"/>
                </a:rPr>
                <a:t>Cell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0CB46AD-5A4E-F164-7B29-95709D8A2E36}"/>
                </a:ext>
              </a:extLst>
            </p:cNvPr>
            <p:cNvCxnSpPr>
              <a:cxnSpLocks/>
            </p:cNvCxnSpPr>
            <p:nvPr/>
          </p:nvCxnSpPr>
          <p:spPr>
            <a:xfrm>
              <a:off x="5639739" y="1896740"/>
              <a:ext cx="1269296" cy="0"/>
            </a:xfrm>
            <a:prstGeom prst="straightConnector1">
              <a:avLst/>
            </a:prstGeom>
            <a:ln w="104775">
              <a:solidFill>
                <a:srgbClr val="FF5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4786E26-1FB7-BF65-6315-757BA9D0821D}"/>
                </a:ext>
              </a:extLst>
            </p:cNvPr>
            <p:cNvSpPr/>
            <p:nvPr/>
          </p:nvSpPr>
          <p:spPr>
            <a:xfrm>
              <a:off x="1985041" y="1211149"/>
              <a:ext cx="9368759" cy="13098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60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39" grpId="0" animBg="1"/>
      <p:bldP spid="6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52494-0BEB-FF28-934B-CCDF98A7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62A6FAC-88FE-8DE6-496E-FECC31B347F6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E1949EF9-3E3A-7AC0-9FAB-B3F91F9C84F1}"/>
              </a:ext>
            </a:extLst>
          </p:cNvPr>
          <p:cNvSpPr txBox="1">
            <a:spLocks/>
          </p:cNvSpPr>
          <p:nvPr/>
        </p:nvSpPr>
        <p:spPr>
          <a:xfrm>
            <a:off x="457199" y="474999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Arial" pitchFamily="34" charset="0"/>
              <a:buNone/>
            </a:pPr>
            <a:r>
              <a:rPr lang="en-US" altLang="zh-TW" sz="4400" b="1">
                <a:solidFill>
                  <a:schemeClr val="tx1"/>
                </a:solidFill>
              </a:rPr>
              <a:t>Why This Matters</a:t>
            </a:r>
            <a:r>
              <a:rPr lang="zh-TW" altLang="en-US" sz="4400" b="1">
                <a:solidFill>
                  <a:schemeClr val="tx1"/>
                </a:solidFill>
              </a:rPr>
              <a:t> </a:t>
            </a:r>
            <a:r>
              <a:rPr lang="en-US" altLang="zh-TW" sz="4400" b="1">
                <a:solidFill>
                  <a:schemeClr val="tx1"/>
                </a:solidFill>
              </a:rPr>
              <a:t>: From Lab to Policy</a:t>
            </a:r>
            <a:endParaRPr lang="en-US" sz="4400" b="1">
              <a:solidFill>
                <a:schemeClr val="tx1"/>
              </a:solidFill>
            </a:endParaRPr>
          </a:p>
        </p:txBody>
      </p:sp>
      <p:pic>
        <p:nvPicPr>
          <p:cNvPr id="19" name="Graphic 5">
            <a:extLst>
              <a:ext uri="{FF2B5EF4-FFF2-40B4-BE49-F238E27FC236}">
                <a16:creationId xmlns:a16="http://schemas.microsoft.com/office/drawing/2014/main" id="{806317A8-98F6-6335-4A95-5AC14FA1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7260" y="-25932"/>
            <a:ext cx="2984740" cy="673757"/>
          </a:xfrm>
          <a:prstGeom prst="rect">
            <a:avLst/>
          </a:prstGeom>
        </p:spPr>
      </p:pic>
      <p:pic>
        <p:nvPicPr>
          <p:cNvPr id="8" name="Picture 7" descr="A red and blue heart&#10;&#10;AI-generated content may be incorrect.">
            <a:extLst>
              <a:ext uri="{FF2B5EF4-FFF2-40B4-BE49-F238E27FC236}">
                <a16:creationId xmlns:a16="http://schemas.microsoft.com/office/drawing/2014/main" id="{74BC5FF3-A7F7-928F-561E-DC2852CF24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9" y="2046664"/>
            <a:ext cx="1188720" cy="1188720"/>
          </a:xfrm>
          <a:prstGeom prst="rect">
            <a:avLst/>
          </a:prstGeom>
        </p:spPr>
      </p:pic>
      <p:pic>
        <p:nvPicPr>
          <p:cNvPr id="11" name="Picture 10" descr="A hand holding a globe&#10;&#10;AI-generated content may be incorrect.">
            <a:extLst>
              <a:ext uri="{FF2B5EF4-FFF2-40B4-BE49-F238E27FC236}">
                <a16:creationId xmlns:a16="http://schemas.microsoft.com/office/drawing/2014/main" id="{75904D51-DD1B-7564-A935-4E59B4110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8" y="5178364"/>
            <a:ext cx="1188720" cy="1188720"/>
          </a:xfrm>
          <a:prstGeom prst="rect">
            <a:avLst/>
          </a:prstGeom>
        </p:spPr>
      </p:pic>
      <p:pic>
        <p:nvPicPr>
          <p:cNvPr id="13" name="Picture 12" descr="A gavel with a handle&#10;&#10;AI-generated content may be incorrect.">
            <a:extLst>
              <a:ext uri="{FF2B5EF4-FFF2-40B4-BE49-F238E27FC236}">
                <a16:creationId xmlns:a16="http://schemas.microsoft.com/office/drawing/2014/main" id="{81A6BBF4-A6F1-EEAC-0B72-9818995098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9" y="3537414"/>
            <a:ext cx="1188720" cy="11887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0B295D-928F-0F8A-ABF1-72FB450B3D89}"/>
              </a:ext>
            </a:extLst>
          </p:cNvPr>
          <p:cNvSpPr txBox="1"/>
          <p:nvPr/>
        </p:nvSpPr>
        <p:spPr>
          <a:xfrm>
            <a:off x="2413462" y="1083533"/>
            <a:ext cx="8994719" cy="533928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TW" sz="4800" b="1" dirty="0"/>
              <a:t>Protect</a:t>
            </a:r>
            <a:r>
              <a:rPr lang="en-US" sz="4800" b="1" dirty="0"/>
              <a:t> human health</a:t>
            </a:r>
          </a:p>
          <a:p>
            <a:pPr>
              <a:lnSpc>
                <a:spcPct val="250000"/>
              </a:lnSpc>
            </a:pPr>
            <a:r>
              <a:rPr lang="en-US" sz="4800" b="1" dirty="0"/>
              <a:t>Set strict </a:t>
            </a:r>
            <a:r>
              <a:rPr lang="en-US" altLang="zh-TW" sz="4800" b="1" dirty="0"/>
              <a:t>food </a:t>
            </a:r>
            <a:r>
              <a:rPr lang="en-US" sz="4800" b="1" dirty="0"/>
              <a:t>safety standards</a:t>
            </a:r>
          </a:p>
          <a:p>
            <a:pPr>
              <a:lnSpc>
                <a:spcPct val="250000"/>
              </a:lnSpc>
            </a:pPr>
            <a:r>
              <a:rPr lang="en-US" sz="4800" b="1" dirty="0"/>
              <a:t>Protect </a:t>
            </a:r>
            <a:r>
              <a:rPr lang="en-US" altLang="zh-TW" sz="4800" b="1" dirty="0"/>
              <a:t>future</a:t>
            </a:r>
            <a:r>
              <a:rPr lang="en-US" sz="4800" b="1" dirty="0"/>
              <a:t> generations</a:t>
            </a:r>
            <a:endParaRPr lang="en-US" sz="4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EF9F42-D412-691F-66DE-C74C1116B7FB}"/>
              </a:ext>
            </a:extLst>
          </p:cNvPr>
          <p:cNvSpPr txBox="1"/>
          <p:nvPr/>
        </p:nvSpPr>
        <p:spPr>
          <a:xfrm>
            <a:off x="522206" y="1136851"/>
            <a:ext cx="8355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From invisible particles to visible action </a:t>
            </a:r>
          </a:p>
        </p:txBody>
      </p:sp>
    </p:spTree>
    <p:extLst>
      <p:ext uri="{BB962C8B-B14F-4D97-AF65-F5344CB8AC3E}">
        <p14:creationId xmlns:p14="http://schemas.microsoft.com/office/powerpoint/2010/main" val="1558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3069C-1CA6-9C22-CE77-17700A859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53E974-127D-298C-D234-B278FC534B8C}"/>
              </a:ext>
            </a:extLst>
          </p:cNvPr>
          <p:cNvSpPr/>
          <p:nvPr/>
        </p:nvSpPr>
        <p:spPr>
          <a:xfrm>
            <a:off x="0" y="0"/>
            <a:ext cx="12222479" cy="6881330"/>
          </a:xfrm>
          <a:prstGeom prst="rect">
            <a:avLst/>
          </a:prstGeom>
          <a:blipFill dpi="0" rotWithShape="1">
            <a:blip r:embed="rId2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667A70-7105-C98B-D28E-5186E8F03B79}"/>
              </a:ext>
            </a:extLst>
          </p:cNvPr>
          <p:cNvCxnSpPr/>
          <p:nvPr/>
        </p:nvCxnSpPr>
        <p:spPr>
          <a:xfrm>
            <a:off x="457199" y="1043796"/>
            <a:ext cx="113385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9622A0D7-18C2-1A7A-6831-732D6338DA83}"/>
              </a:ext>
            </a:extLst>
          </p:cNvPr>
          <p:cNvSpPr txBox="1">
            <a:spLocks/>
          </p:cNvSpPr>
          <p:nvPr/>
        </p:nvSpPr>
        <p:spPr>
          <a:xfrm>
            <a:off x="6760783" y="1043796"/>
            <a:ext cx="4025899" cy="11401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>
                <a:solidFill>
                  <a:schemeClr val="tx1"/>
                </a:solidFill>
              </a:rPr>
              <a:t>Thank You!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401FB2-F10E-F411-D883-291E7B7A7F01}"/>
              </a:ext>
            </a:extLst>
          </p:cNvPr>
          <p:cNvSpPr txBox="1">
            <a:spLocks/>
          </p:cNvSpPr>
          <p:nvPr/>
        </p:nvSpPr>
        <p:spPr>
          <a:xfrm>
            <a:off x="457199" y="474999"/>
            <a:ext cx="11634377" cy="72915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buFont typeface="Arial" pitchFamily="34" charset="0"/>
              <a:buNone/>
            </a:pPr>
            <a:r>
              <a:rPr lang="en-US" altLang="zh-TW" sz="4400" b="1">
                <a:solidFill>
                  <a:schemeClr val="tx1"/>
                </a:solidFill>
                <a:latin typeface="Acumin Pro" panose="020B0504020202020204" pitchFamily="34" charset="77"/>
              </a:rPr>
              <a:t>Acknowledgement</a:t>
            </a:r>
            <a:endParaRPr lang="en-US" sz="4400" b="1">
              <a:solidFill>
                <a:schemeClr val="tx1"/>
              </a:solidFill>
            </a:endParaRPr>
          </a:p>
        </p:txBody>
      </p:sp>
      <p:pic>
        <p:nvPicPr>
          <p:cNvPr id="8" name="Picture 2" descr="USDA - Agricultural Research Service Data | ChucktownFloods">
            <a:extLst>
              <a:ext uri="{FF2B5EF4-FFF2-40B4-BE49-F238E27FC236}">
                <a16:creationId xmlns:a16="http://schemas.microsoft.com/office/drawing/2014/main" id="{926619D3-5365-00F7-C41F-D55B208E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67" y="97043"/>
            <a:ext cx="2125365" cy="67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8EE3F3-9E74-C451-E71D-3FCBB0CDA64E}"/>
              </a:ext>
            </a:extLst>
          </p:cNvPr>
          <p:cNvSpPr txBox="1">
            <a:spLocks/>
          </p:cNvSpPr>
          <p:nvPr/>
        </p:nvSpPr>
        <p:spPr>
          <a:xfrm>
            <a:off x="519639" y="1262437"/>
            <a:ext cx="4351107" cy="49012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Mentor:</a:t>
            </a: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Dr. </a:t>
            </a:r>
            <a:r>
              <a:rPr lang="en-US" altLang="zh-TW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Qinchun</a:t>
            </a:r>
            <a:r>
              <a:rPr lang="en-US" altLang="zh-TW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Rao</a:t>
            </a:r>
          </a:p>
          <a:p>
            <a:pPr marL="0" indent="0">
              <a:buNone/>
            </a:pPr>
            <a:endParaRPr lang="en-US" altLang="zh-TW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chemeClr val="tx1"/>
                </a:solidFill>
                <a:cs typeface="Times New Roman" panose="02020603050405020304" pitchFamily="18" charset="0"/>
              </a:rPr>
              <a:t>Laboratory Team: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Yaqi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Zhao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Aravind Kumar Bingi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Chunya</a:t>
            </a:r>
            <a:r>
              <a:rPr 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Tang</a:t>
            </a: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Asmaul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Nupur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tx1"/>
                </a:solidFill>
                <a:cs typeface="Times New Roman" panose="02020603050405020304" pitchFamily="18" charset="0"/>
              </a:rPr>
              <a:t>Yuefan</a:t>
            </a:r>
            <a:r>
              <a:rPr 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 Yang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EAF8E8-785A-E416-ED0A-DED9D2FD5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244" y="2183897"/>
            <a:ext cx="5434461" cy="407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586B897-5010-47EE-B7CB-A0DBADF3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3075" y="-5132"/>
            <a:ext cx="3568925" cy="8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0c8aa0df-9ff8-4994-bf7e-1c0cc1989a77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0c8aa0df-9ff8-4994-bf7e-1c0cc1989a77&quot;:{&quot;relativeTransform&quot;:{&quot;translate&quot;:{&quot;x&quot;:-203.96054511377383,&quot;y&quot;:29.79573189996495},&quot;rotate&quot;:0,&quot;skewX&quot;:0,&quot;scale&quot;:{&quot;x&quot;:1,&quot;y&quot;:1}},&quot;type&quot;:&quot;FIGURE_OBJECT&quot;,&quot;id&quot;:&quot;0c8aa0df-9ff8-4994-bf7e-1c0cc1989a77&quot;,&quot;name&quot;:&quot;Digestive system (male)&quot;,&quot;displayName&quot;:&quot;Digestive system (male)&quot;,&quot;opacity&quot;:1,&quot;source&quot;:{&quot;id&quot;:&quot;63498feae899848886f6ea47&quot;,&quot;type&quot;:&quot;ASSETS&quot;},&quot;pathStyles&quot;:[{&quot;type&quot;:&quot;FILL&quot;,&quot;fillStyle&quot;:&quot;rgb(0,0,0)&quot;}],&quot;isLocked&quot;:false,&quot;parent&quot;:{&quot;type&quot;:&quot;CHILD&quot;,&quot;parentId&quot;:&quot;67510c09-671b-4089-a1ec-339f7b61483b&quot;,&quot;order&quot;:&quot;3&quot;},&quot;isPremium&quot;:true},&quot;6b2db444-c66f-403b-9be1-36b873f3d240&quot;:{&quot;type&quot;:&quot;FIGURE_OBJECT&quot;,&quot;id&quot;:&quot;6b2db444-c66f-403b-9be1-36b873f3d240&quot;,&quot;name&quot;:&quot;Adult male upper body (anterior, lateral head, hairless)&quot;,&quot;relativeTransform&quot;:{&quot;translate&quot;:{&quot;x&quot;:0,&quot;y&quot;:-25.438119695577782},&quot;rotate&quot;:6.283185307179586,&quot;skewX&quot;:-2.846871684264773e-32,&quot;scale&quot;:{&quot;x&quot;:-1.316001181108119,&quot;y&quot;:1.3160011811081187}},&quot;opacity&quot;:0.74,&quot;image&quot;:{&quot;url&quot;:&quot;https://icons.biorender.com/biorender/5e8643a2bdcf9f00287e3fe7/20200402195815/image/adult-male-upper-body-male-anterior-lateral-head-hairless.png&quot;,&quot;fallbackUrl&quot;:&quot;https://res.cloudinary.com/dlcjuc3ej/image/upload/v1585857495/nvoxoatyaee5526icvxq.svg#/keystone/api/icons/5e8643a2bdcf9f00287e3fe7/20200402195815/image/adult-male-upper-body-male-anterior-lateral-head-hairless.svg&quot;,&quot;size&quot;:{&quot;x&quot;:352,&quot;y&quot;:409},&quot;isPremium&quot;:false},&quot;source&quot;:{&quot;id&quot;:&quot;5e8643a2bdcf9f00287e3fe7&quot;,&quot;type&quot;:&quot;ASSETS&quot;},&quot;pathStyles&quot;:[{&quot;type&quot;:&quot;FILL&quot;,&quot;fillStyle&quot;:&quot;rgb(0,0,0)&quot;}],&quot;isLocked&quot;:false,&quot;parent&quot;:{&quot;type&quot;:&quot;CHILD&quot;,&quot;parentId&quot;:&quot;0c8aa0df-9ff8-4994-bf7e-1c0cc1989a77&quot;,&quot;order&quot;:&quot;2&quot;}},&quot;3d51c641-06fb-4389-a388-12b8eb1060eb&quot;:{&quot;type&quot;:&quot;FIGURE_OBJECT&quot;,&quot;id&quot;:&quot;3d51c641-06fb-4389-a388-12b8eb1060eb&quot;,&quot;name&quot;:&quot;GI tract 2&quot;,&quot;relativeTransform&quot;:{&quot;translate&quot;:{&quot;x&quot;:-4.452435187490126,&quot;y&quot;:44.413855461336325},&quot;rotate&quot;:0,&quot;skewX&quot;:0,&quot;scale&quot;:{&quot;x&quot;:1.6457006958608726,&quot;y&quot;:1.6457006958608724}},&quot;opacity&quot;:0.7,&quot;image&quot;:{&quot;url&quot;:&quot;https://icons.biorender.com/biorender/5d49bd8e30c1eb0004de8a81/20221014162202/image/gi-tract-2.png&quot;,&quot;fallbackUrl&quot;:&quot;https://res.cloudinary.com/dlcjuc3ej/image/upload/v1665764522/zgdnyor5diipxucgehej.svg#/keystone/api/icons/5d49bd8e30c1eb0004de8a81/20221014162202/image/gi-tract-2.svg&quot;,&quot;size&quot;:{&quot;x&quot;:114,&quot;y&quot;:304},&quot;isPremium&quot;:false},&quot;source&quot;:{&quot;id&quot;:&quot;5d49bd8e30c1eb0004de8a81&quot;,&quot;type&quot;:&quot;ASSETS&quot;},&quot;pathStyles&quot;:[{&quot;type&quot;:&quot;FILL&quot;,&quot;fillStyle&quot;:&quot;rgb(0,0,0)&quot;}],&quot;isLocked&quot;:false,&quot;parent&quot;:{&quot;type&quot;:&quot;CHILD&quot;,&quot;parentId&quot;:&quot;0c8aa0df-9ff8-4994-bf7e-1c0cc1989a77&quot;,&quot;order&quot;:&quot;5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a7556be7-a0d3-4f98-adc1-acf8ca927342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a7556be7-a0d3-4f98-adc1-acf8ca927342&quot;:{&quot;type&quot;:&quot;FIGURE_OBJECT&quot;,&quot;id&quot;:&quot;a7556be7-a0d3-4f98-adc1-acf8ca927342&quot;,&quot;relativeTransform&quot;:{&quot;translate&quot;:{&quot;x&quot;:203.7472146742777,&quot;y&quot;:60.49513854983945},&quot;rotate&quot;:0,&quot;skewX&quot;:0,&quot;scale&quot;:{&quot;x&quot;:1,&quot;y&quot;:1}},&quot;opacity&quot;:1,&quot;path&quot;:{&quot;type&quot;:&quot;POLY_LINE&quot;,&quot;points&quot;:[{&quot;x&quot;:-277.03218007826024,&quot;y&quot;:-225.01939411771116},{&quot;x&quot;:-286.0592545742376,&quot;y&quot;:-205.28919406024707},{&quot;x&quot;:-307.58509307132226,&quot;y&quot;:-197.4983770992395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416BB200&quot;,&quot;1&quot;:&quot;#416BB2&quot;,&quot;0.45&quot;:&quot;#416BB2&quot;}},&quot;lineWidth&quot;:1.8812403439315617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8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7510c09-671b-4089-a1ec-339f7b61483b&quot;,&quot;order&quot;:&quot;85&quot;},&quot;connectorInfo&quot;:{&quot;connectedObjects&quot;:[],&quot;type&quot;:&quot;QUADRATIC&quot;,&quot;offset&quot;:{&quot;x&quot;:0,&quot;y&quot;:0},&quot;bending&quot;:-0.1,&quot;firstElementIsHead&quot;:fals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4c48f16f-98f2-41c9-99b8-518bdba0d620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4c48f16f-98f2-41c9-99b8-518bdba0d620&quot;:{&quot;id&quot;:&quot;4c48f16f-98f2-41c9-99b8-518bdba0d620&quot;,&quot;name&quot;:&quot;Garbage (plastic waste)&quot;,&quot;displayName&quot;:&quot;&quot;,&quot;type&quot;:&quot;FIGURE_OBJECT&quot;,&quot;relativeTransform&quot;:{&quot;translate&quot;:{&quot;x&quot;:-0.00033965329572893665,&quot;y&quot;:-170.16833356106235},&quot;rotate&quot;:0,&quot;skewX&quot;:0,&quot;scale&quot;:{&quot;x&quot;:1.183969518998799,&quot;y&quot;:1.183969518998799}},&quot;image&quot;:{&quot;url&quot;:&quot;https://icons.cdn.biorender.com/biorender/5b3244716d631a0014c66837/20180626135021/image/5b3244716d631a0014c66837.png&quot;,&quot;isPremium&quot;:false,&quot;isOrgIcon&quot;:false,&quot;size&quot;:{&quot;x&quot;:100,&quot;y&quot;:103.4843205574913}},&quot;source&quot;:{&quot;id&quot;:&quot;5b3244716d631a0014c66837&quot;,&quot;version&quot;:&quot;20180626135021&quot;,&quot;type&quot;:&quot;ASSETS&quot;},&quot;isPremium&quot;:false,&quot;parent&quot;:{&quot;type&quot;:&quot;CHILD&quot;,&quot;parentId&quot;:&quot;67510c09-671b-4089-a1ec-339f7b61483b&quot;,&quot;order&quot;:&quot;9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a7556be7-a0d3-4f98-adc1-acf8ca927342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a7556be7-a0d3-4f98-adc1-acf8ca927342&quot;:{&quot;type&quot;:&quot;FIGURE_OBJECT&quot;,&quot;id&quot;:&quot;a7556be7-a0d3-4f98-adc1-acf8ca927342&quot;,&quot;relativeTransform&quot;:{&quot;translate&quot;:{&quot;x&quot;:203.7472146742777,&quot;y&quot;:60.49513854983945},&quot;rotate&quot;:0,&quot;skewX&quot;:0,&quot;scale&quot;:{&quot;x&quot;:1,&quot;y&quot;:1}},&quot;opacity&quot;:1,&quot;path&quot;:{&quot;type&quot;:&quot;POLY_LINE&quot;,&quot;points&quot;:[{&quot;x&quot;:-277.03218007826024,&quot;y&quot;:-225.01939411771116},{&quot;x&quot;:-286.0592545742376,&quot;y&quot;:-205.28919406024707},{&quot;x&quot;:-307.58509307132226,&quot;y&quot;:-197.49837709923952}],&quot;closed&quot;:false},&quot;pathStyles&quot;:[{&quot;type&quot;:&quot;FILL&quot;,&quot;fillStyle&quot;:&quot;rgba(0,0,0,0)&quot;},{&quot;type&quot;:&quot;STROKE&quot;,&quot;strokeStyle&quot;:{&quot;units&quot;:&quot;PATH_LENGTH&quot;,&quot;stops&quot;:{&quot;0&quot;:&quot;#416BB200&quot;,&quot;1&quot;:&quot;#416BB2&quot;,&quot;0.45&quot;:&quot;#416BB2&quot;}},&quot;lineWidth&quot;:1.8812403439315617,&quot;lineJoin&quot;:&quot;round&quot;}],&quot;pathSmoothing&quot;:{&quot;type&quot;:&quot;CATMULL_SMOOTHING&quot;,&quot;smoothing&quot;:0.2},&quot;pathMarkers&quot;:{&quot;markerEnd&quot;:{&quot;type&quot;:&quot;PATH&quot;,&quot;units&quot;:{&quot;type&quot;:&quot;STROKE_WIDTH&quot;,&quot;scale&quot;:0.8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7510c09-671b-4089-a1ec-339f7b61483b&quot;,&quot;order&quot;:&quot;85&quot;},&quot;connectorInfo&quot;:{&quot;connectedObjects&quot;:[],&quot;type&quot;:&quot;QUADRATIC&quot;,&quot;offset&quot;:{&quot;x&quot;:0,&quot;y&quot;:0},&quot;bending&quot;:-0.1,&quot;firstElementIsHead&quot;:fals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e0a352a6-35c0-4d36-b820-d940f25e5acc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e0a352a6-35c0-4d36-b820-d940f25e5acc&quot;:{&quot;relativeTransform&quot;:{&quot;translate&quot;:{&quot;x&quot;:-27.59618273587597,&quot;y&quot;:95.38729575490808},&quot;rotate&quot;:0,&quot;skewX&quot;:0,&quot;scale&quot;:{&quot;x&quot;:1,&quot;y&quot;:1}},&quot;type&quot;:&quot;FIGURE_OBJECT&quot;,&quot;id&quot;:&quot;e0a352a6-35c0-4d36-b820-d940f25e5acc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67510c09-671b-4089-a1ec-339f7b61483b&quot;,&quot;order&quot;:&quot;7&quot;},&quot;isPremium&quot;:true},&quot;0dfc5d44-9b0c-4190-bc2a-183dfc400e1d&quot;:{&quot;type&quot;:&quot;FIGURE_OBJECT&quot;,&quot;id&quot;:&quot;0dfc5d44-9b0c-4190-bc2a-183dfc400e1d&quot;,&quot;name&quot;:&quot;Sphere&quot;,&quot;relativeTransform&quot;:{&quot;translate&quot;:{&quot;x&quot;:-32.50429753480511,&quot;y&quot;:-16.51297870290487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2&quot;}},&quot;7657b0f6-681a-4642-9db8-a88503cd615b&quot;:{&quot;type&quot;:&quot;FIGURE_OBJECT&quot;,&quot;id&quot;:&quot;7657b0f6-681a-4642-9db8-a88503cd615b&quot;,&quot;name&quot;:&quot;Sphere&quot;,&quot;relativeTransform&quot;:{&quot;translate&quot;:{&quot;x&quot;:27.991559975220557,&quot;y&quot;:40.8450138279766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5&quot;}},&quot;94ac1763-af44-41c3-9e5c-0f91fce8f6f4&quot;:{&quot;type&quot;:&quot;FIGURE_OBJECT&quot;,&quot;id&quot;:&quot;94ac1763-af44-41c3-9e5c-0f91fce8f6f4&quot;,&quot;name&quot;:&quot;Sphere&quot;,&quot;relativeTransform&quot;:{&quot;translate&quot;:{&quot;x&quot;:-13.268842908675634,&quot;y&quot;:-4.77676831375154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&quot;}},&quot;128e6de3-5ddc-4abe-afce-07bb369ecb5b&quot;:{&quot;type&quot;:&quot;FIGURE_OBJECT&quot;,&quot;id&quot;:&quot;128e6de3-5ddc-4abe-afce-07bb369ecb5b&quot;,&quot;name&quot;:&quot;Sphere&quot;,&quot;relativeTransform&quot;:{&quot;translate&quot;:{&quot;x&quot;:11.945603705636653,&quot;y&quot;:59.29265384807736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5&quot;}},&quot;7254e9fa-02b3-40da-8ce3-71d2fd99358e&quot;:{&quot;type&quot;:&quot;FIGURE_OBJECT&quot;,&quot;id&quot;:&quot;7254e9fa-02b3-40da-8ce3-71d2fd99358e&quot;,&quot;name&quot;:&quot;Sphere&quot;,&quot;relativeTransform&quot;:{&quot;translate&quot;:{&quot;x&quot;:-52.879550607699734,&quot;y&quot;:-29.94418574180487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&quot;}},&quot;289d0713-07b9-4323-8f88-e03d51ec972b&quot;:{&quot;type&quot;:&quot;FIGURE_OBJECT&quot;,&quot;id&quot;:&quot;289d0713-07b9-4323-8f88-e03d51ec972b&quot;,&quot;name&quot;:&quot;Sphere&quot;,&quot;relativeTransform&quot;:{&quot;translate&quot;:{&quot;x&quot;:-59.40198709100129,&quot;y&quot;:-2.3216845520534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2&quot;}},&quot;105e92ba-9eb0-4204-8552-ff7515c213ef&quot;:{&quot;type&quot;:&quot;FIGURE_OBJECT&quot;,&quot;id&quot;:&quot;105e92ba-9eb0-4204-8552-ff7515c213ef&quot;,&quot;name&quot;:&quot;Sphere&quot;,&quot;relativeTransform&quot;:{&quot;translate&quot;:{&quot;x&quot;:2.4299368337605975,&quot;y&quot;:-16.51638619530565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5&quot;}},&quot;89ff97d9-3aa1-4793-937f-0cbdd705945a&quot;:{&quot;type&quot;:&quot;FIGURE_OBJECT&quot;,&quot;id&quot;:&quot;89ff97d9-3aa1-4793-937f-0cbdd705945a&quot;,&quot;name&quot;:&quot;Sphere&quot;,&quot;relativeTransform&quot;:{&quot;translate&quot;:{&quot;x&quot;:27.991545563081242,&quot;y&quot;:-12.05300739974440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4&quot;}},&quot;b942cb26-9e18-4328-8ddf-77699609b6ec&quot;:{&quot;type&quot;:&quot;FIGURE_OBJECT&quot;,&quot;id&quot;:&quot;b942cb26-9e18-4328-8ddf-77699609b6ec&quot;,&quot;name&quot;:&quot;Sphere&quot;,&quot;relativeTransform&quot;:{&quot;translate&quot;:{&quot;x&quot;:45.511448251636054,&quot;y&quot;:-39.6760641800671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52&quot;}},&quot;0e92cac1-ebbb-467d-9793-04857b53ca66&quot;:{&quot;type&quot;:&quot;FIGURE_OBJECT&quot;,&quot;id&quot;:&quot;0e92cac1-ebbb-467d-9793-04857b53ca66&quot;,&quot;name&quot;:&quot;Sphere&quot;,&quot;relativeTransform&quot;:{&quot;translate&quot;:{&quot;x&quot;:42.413461218409516,&quot;y&quot;:2.94631525729000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&quot;}},&quot;825fb368-453f-4a98-ae78-4763666a8f9d&quot;:{&quot;type&quot;:&quot;FIGURE_OBJECT&quot;,&quot;id&quot;:&quot;825fb368-453f-4a98-ae78-4763666a8f9d&quot;,&quot;name&quot;:&quot;Sphere&quot;,&quot;relativeTransform&quot;:{&quot;translate&quot;:{&quot;x&quot;:18.475604698138746,&quot;y&quot;:-39.6750416745806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5&quot;}},&quot;bb5c7ae8-c066-420c-b4a4-1555b559c134&quot;:{&quot;type&quot;:&quot;FIGURE_OBJECT&quot;,&quot;id&quot;:&quot;bb5c7ae8-c066-420c-b4a4-1555b559c134&quot;,&quot;name&quot;:&quot;Sphere&quot;,&quot;relativeTransform&quot;:{&quot;translate&quot;:{&quot;x&quot;:71.50337176444387,&quot;y&quot;:-6.785841891590191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75&quot;}},&quot;f58427ed-4661-4f19-ba68-84da9299d434&quot;:{&quot;type&quot;:&quot;FIGURE_OBJECT&quot;,&quot;id&quot;:&quot;f58427ed-4661-4f19-ba68-84da9299d434&quot;,&quot;name&quot;:&quot;Sphere&quot;,&quot;relativeTransform&quot;:{&quot;translate&quot;:{&quot;x&quot;:-16.120765675088155,&quot;y&quot;:-49.407539108792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&quot;}},&quot;aadb7e2e-c45a-4b01-9ca8-1fef056cd92d&quot;:{&quot;type&quot;:&quot;FIGURE_OBJECT&quot;,&quot;id&quot;:&quot;aadb7e2e-c45a-4b01-9ca8-1fef056cd92d&quot;,&quot;name&quot;:&quot;Sphere&quot;,&quot;relativeTransform&quot;:{&quot;translate&quot;:{&quot;x&quot;:21.46110174819775,&quot;y&quot;:95.7753005101418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5&quot;}},&quot;36dad560-06c2-40e1-ad9b-37db0f12b716&quot;:{&quot;type&quot;:&quot;FIGURE_OBJECT&quot;,&quot;id&quot;:&quot;36dad560-06c2-40e1-ad9b-37db0f12b716&quot;,&quot;name&quot;:&quot;Sphere&quot;,&quot;relativeTransform&quot;:{&quot;translate&quot;:{&quot;x&quot;:11.945804264574239,&quot;y&quot;:114.9128773919862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7&quot;}},&quot;e5e2a776-fbfd-4824-baea-f3ed24e9f4b8&quot;:{&quot;type&quot;:&quot;FIGURE_OBJECT&quot;,&quot;id&quot;:&quot;e5e2a776-fbfd-4824-baea-f3ed24e9f4b8&quot;,&quot;name&quot;:&quot;Sphere&quot;,&quot;relativeTransform&quot;:{&quot;translate&quot;:{&quot;x&quot;:-25.634637970390884,&quot;y&quot;:99.14351865575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8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e0a352a6-35c0-4d36-b820-d940f25e5acc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e0a352a6-35c0-4d36-b820-d940f25e5acc&quot;:{&quot;relativeTransform&quot;:{&quot;translate&quot;:{&quot;x&quot;:-27.59618273587597,&quot;y&quot;:95.38729575490808},&quot;rotate&quot;:0,&quot;skewX&quot;:0,&quot;scale&quot;:{&quot;x&quot;:1,&quot;y&quot;:1}},&quot;type&quot;:&quot;FIGURE_OBJECT&quot;,&quot;id&quot;:&quot;e0a352a6-35c0-4d36-b820-d940f25e5acc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67510c09-671b-4089-a1ec-339f7b61483b&quot;,&quot;order&quot;:&quot;7&quot;},&quot;isPremium&quot;:true},&quot;0dfc5d44-9b0c-4190-bc2a-183dfc400e1d&quot;:{&quot;type&quot;:&quot;FIGURE_OBJECT&quot;,&quot;id&quot;:&quot;0dfc5d44-9b0c-4190-bc2a-183dfc400e1d&quot;,&quot;name&quot;:&quot;Sphere&quot;,&quot;relativeTransform&quot;:{&quot;translate&quot;:{&quot;x&quot;:-32.50429753480511,&quot;y&quot;:-16.51297870290487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2&quot;}},&quot;7657b0f6-681a-4642-9db8-a88503cd615b&quot;:{&quot;type&quot;:&quot;FIGURE_OBJECT&quot;,&quot;id&quot;:&quot;7657b0f6-681a-4642-9db8-a88503cd615b&quot;,&quot;name&quot;:&quot;Sphere&quot;,&quot;relativeTransform&quot;:{&quot;translate&quot;:{&quot;x&quot;:27.991559975220557,&quot;y&quot;:40.8450138279766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5&quot;}},&quot;94ac1763-af44-41c3-9e5c-0f91fce8f6f4&quot;:{&quot;type&quot;:&quot;FIGURE_OBJECT&quot;,&quot;id&quot;:&quot;94ac1763-af44-41c3-9e5c-0f91fce8f6f4&quot;,&quot;name&quot;:&quot;Sphere&quot;,&quot;relativeTransform&quot;:{&quot;translate&quot;:{&quot;x&quot;:-13.268842908675634,&quot;y&quot;:-4.77676831375154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&quot;}},&quot;128e6de3-5ddc-4abe-afce-07bb369ecb5b&quot;:{&quot;type&quot;:&quot;FIGURE_OBJECT&quot;,&quot;id&quot;:&quot;128e6de3-5ddc-4abe-afce-07bb369ecb5b&quot;,&quot;name&quot;:&quot;Sphere&quot;,&quot;relativeTransform&quot;:{&quot;translate&quot;:{&quot;x&quot;:11.945603705636653,&quot;y&quot;:59.29265384807736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5&quot;}},&quot;7254e9fa-02b3-40da-8ce3-71d2fd99358e&quot;:{&quot;type&quot;:&quot;FIGURE_OBJECT&quot;,&quot;id&quot;:&quot;7254e9fa-02b3-40da-8ce3-71d2fd99358e&quot;,&quot;name&quot;:&quot;Sphere&quot;,&quot;relativeTransform&quot;:{&quot;translate&quot;:{&quot;x&quot;:-52.879550607699734,&quot;y&quot;:-29.94418574180487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&quot;}},&quot;289d0713-07b9-4323-8f88-e03d51ec972b&quot;:{&quot;type&quot;:&quot;FIGURE_OBJECT&quot;,&quot;id&quot;:&quot;289d0713-07b9-4323-8f88-e03d51ec972b&quot;,&quot;name&quot;:&quot;Sphere&quot;,&quot;relativeTransform&quot;:{&quot;translate&quot;:{&quot;x&quot;:-59.40198709100129,&quot;y&quot;:-2.3216845520534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2&quot;}},&quot;105e92ba-9eb0-4204-8552-ff7515c213ef&quot;:{&quot;type&quot;:&quot;FIGURE_OBJECT&quot;,&quot;id&quot;:&quot;105e92ba-9eb0-4204-8552-ff7515c213ef&quot;,&quot;name&quot;:&quot;Sphere&quot;,&quot;relativeTransform&quot;:{&quot;translate&quot;:{&quot;x&quot;:2.4299368337605975,&quot;y&quot;:-16.51638619530565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5&quot;}},&quot;89ff97d9-3aa1-4793-937f-0cbdd705945a&quot;:{&quot;type&quot;:&quot;FIGURE_OBJECT&quot;,&quot;id&quot;:&quot;89ff97d9-3aa1-4793-937f-0cbdd705945a&quot;,&quot;name&quot;:&quot;Sphere&quot;,&quot;relativeTransform&quot;:{&quot;translate&quot;:{&quot;x&quot;:27.991545563081242,&quot;y&quot;:-12.05300739974440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4&quot;}},&quot;b942cb26-9e18-4328-8ddf-77699609b6ec&quot;:{&quot;type&quot;:&quot;FIGURE_OBJECT&quot;,&quot;id&quot;:&quot;b942cb26-9e18-4328-8ddf-77699609b6ec&quot;,&quot;name&quot;:&quot;Sphere&quot;,&quot;relativeTransform&quot;:{&quot;translate&quot;:{&quot;x&quot;:45.511448251636054,&quot;y&quot;:-39.6760641800671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52&quot;}},&quot;0e92cac1-ebbb-467d-9793-04857b53ca66&quot;:{&quot;type&quot;:&quot;FIGURE_OBJECT&quot;,&quot;id&quot;:&quot;0e92cac1-ebbb-467d-9793-04857b53ca66&quot;,&quot;name&quot;:&quot;Sphere&quot;,&quot;relativeTransform&quot;:{&quot;translate&quot;:{&quot;x&quot;:42.413461218409516,&quot;y&quot;:2.94631525729000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&quot;}},&quot;825fb368-453f-4a98-ae78-4763666a8f9d&quot;:{&quot;type&quot;:&quot;FIGURE_OBJECT&quot;,&quot;id&quot;:&quot;825fb368-453f-4a98-ae78-4763666a8f9d&quot;,&quot;name&quot;:&quot;Sphere&quot;,&quot;relativeTransform&quot;:{&quot;translate&quot;:{&quot;x&quot;:18.475604698138746,&quot;y&quot;:-39.6750416745806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5&quot;}},&quot;bb5c7ae8-c066-420c-b4a4-1555b559c134&quot;:{&quot;type&quot;:&quot;FIGURE_OBJECT&quot;,&quot;id&quot;:&quot;bb5c7ae8-c066-420c-b4a4-1555b559c134&quot;,&quot;name&quot;:&quot;Sphere&quot;,&quot;relativeTransform&quot;:{&quot;translate&quot;:{&quot;x&quot;:71.50337176444387,&quot;y&quot;:-6.785841891590191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75&quot;}},&quot;f58427ed-4661-4f19-ba68-84da9299d434&quot;:{&quot;type&quot;:&quot;FIGURE_OBJECT&quot;,&quot;id&quot;:&quot;f58427ed-4661-4f19-ba68-84da9299d434&quot;,&quot;name&quot;:&quot;Sphere&quot;,&quot;relativeTransform&quot;:{&quot;translate&quot;:{&quot;x&quot;:-16.120765675088155,&quot;y&quot;:-49.407539108792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&quot;}},&quot;aadb7e2e-c45a-4b01-9ca8-1fef056cd92d&quot;:{&quot;type&quot;:&quot;FIGURE_OBJECT&quot;,&quot;id&quot;:&quot;aadb7e2e-c45a-4b01-9ca8-1fef056cd92d&quot;,&quot;name&quot;:&quot;Sphere&quot;,&quot;relativeTransform&quot;:{&quot;translate&quot;:{&quot;x&quot;:21.46110174819775,&quot;y&quot;:95.7753005101418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5&quot;}},&quot;36dad560-06c2-40e1-ad9b-37db0f12b716&quot;:{&quot;type&quot;:&quot;FIGURE_OBJECT&quot;,&quot;id&quot;:&quot;36dad560-06c2-40e1-ad9b-37db0f12b716&quot;,&quot;name&quot;:&quot;Sphere&quot;,&quot;relativeTransform&quot;:{&quot;translate&quot;:{&quot;x&quot;:11.945804264574239,&quot;y&quot;:114.9128773919862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7&quot;}},&quot;e5e2a776-fbfd-4824-baea-f3ed24e9f4b8&quot;:{&quot;type&quot;:&quot;FIGURE_OBJECT&quot;,&quot;id&quot;:&quot;e5e2a776-fbfd-4824-baea-f3ed24e9f4b8&quot;,&quot;name&quot;:&quot;Sphere&quot;,&quot;relativeTransform&quot;:{&quot;translate&quot;:{&quot;x&quot;:-25.634637970390884,&quot;y&quot;:99.14351865575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8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7f928b73-792c-4d6b-9b16-619ccacec144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7f928b73-792c-4d6b-9b16-619ccacec144&quot;:{&quot;type&quot;:&quot;FIGURE_OBJECT&quot;,&quot;id&quot;:&quot;7f928b73-792c-4d6b-9b16-619ccacec144&quot;,&quot;relativeTransform&quot;:{&quot;translate&quot;:{&quot;x&quot;:443.5513699475508,&quot;y&quot;:461.6320353374325},&quot;rotate&quot;:0,&quot;skewX&quot;:0,&quot;scale&quot;:{&quot;x&quot;:1,&quot;y&quot;:1}},&quot;opacity&quot;:1,&quot;path&quot;:{&quot;type&quot;:&quot;POLY_LINE&quot;,&quot;points&quot;:[{&quot;x&quot;:-483.9771438419531,&quot;y&quot;:-362.64445239365824},{&quot;x&quot;:-483.9771438419531,&quot;y&quot;:-266.44558561705264},{&quot;x&quot;:-464.8564822123412,&quot;y&quot;:-255.91326040206087}],&quot;closed&quot;:false,&quot;cornerRounding&quot;:{&quot;type&quot;:&quot;ARC_LENGTH&quot;,&quot;global&quot;:46.60106415424575},&quot;selectedObjectIds&quot;:[&quot;4b43e8b7-c36d-4fe5-989b-a64c1989f3ae&quot;]},&quot;pathStyles&quot;:[{&quot;type&quot;:&quot;FILL&quot;,&quot;fillStyle&quot;:&quot;rgba(0,0,0,0)&quot;},{&quot;type&quot;:&quot;STROKE&quot;,&quot;strokeStyle&quot;:{&quot;units&quot;:&quot;PATH_LENGTH&quot;,&quot;stops&quot;:{&quot;0&quot;:&quot;#32599900&quot;,&quot;1&quot;:&quot;#325999&quot;,&quot;0.45&quot;:&quot;#325999&quot;}},&quot;lineWidth&quot;:3.076350552046332,&quot;lineJoin&quot;:&quot;round&quot;}],&quot;pathMarkers&quot;:{&quot;markerEnd&quot;:{&quot;type&quot;:&quot;PATH&quot;,&quot;units&quot;:{&quot;type&quot;:&quot;STROKE_WIDTH&quot;,&quot;scale&quot;:0.8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7510c09-671b-4089-a1ec-339f7b61483b&quot;,&quot;order&quot;:&quot;75&quot;},&quot;connectorInfo&quot;:{&quot;connectedObjects&quot;:[],&quot;type&quot;:&quot;ELBOW&quot;,&quot;offset&quot;:{&quot;x&quot;:0,&quot;y&quot;:0},&quot;bending&quot;:-0.1,&quot;firstElementIsHead&quot;:fals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948a2e76-65b7-49fc-b4ba-c514a1327e18"/>
  <p:tag name="SELECTIONIDS" val="b0201e20-97b7-46a4-8fb6-fd50c05ce9f7"/>
  <p:tag name="TRANSPARENTBACKGROUND" val="true"/>
  <p:tag name="VERSION" val="1757707301058"/>
  <p:tag name="TITLE" val="Cell"/>
  <p:tag name="CREATORNAME" val="Aravind kumar Bingi"/>
  <p:tag name="DATEINSERTED" val="1757707301256"/>
  <p:tag name="DPI" val="300"/>
  <p:tag name="BIOJSON" val="{&quot;id&quot;:&quot;9cb6a70f-37e0-4793-ad07-bcc1d6fc001f&quot;,&quot;objects&quot;:{&quot;b0201e20-97b7-46a4-8fb6-fd50c05ce9f7&quot;:{&quot;id&quot;:&quot;b0201e20-97b7-46a4-8fb6-fd50c05ce9f7&quot;,&quot;name&quot;:&quot;Endothelial cell 1 (dying 2)&quot;,&quot;displayName&quot;:&quot;&quot;,&quot;type&quot;:&quot;FIGURE_OBJECT&quot;,&quot;relativeTransform&quot;:{&quot;translate&quot;:{&quot;x&quot;:163.88397770156706,&quot;y&quot;:94.90933373560365},&quot;rotate&quot;:0,&quot;skewX&quot;:0,&quot;scale&quot;:{&quot;x&quot;:2.8000026030331573,&quot;y&quot;:2.8000026030331573}},&quot;image&quot;:{&quot;url&quot;:&quot;https://icons.cdn.biorender.com/biorender/636524536b73320021b5879a/63628e6f99665a0021bbba2b.png&quot;,&quot;isPremium&quot;:false,&quot;isOrgIcon&quot;:false,&quot;size&quot;:{&quot;x&quot;:100,&quot;y&quot;:35.064935064935064},&quot;fallbackUrl&quot;:&quot;sources/icons/636524536b73320021b5879a/63628e6f99665a0021bbba2b.svg&quot;},&quot;source&quot;:{&quot;id&quot;:&quot;63628e6f99665a0021bbba2b&quot;,&quot;version&quot;:&quot;20221104143946&quot;,&quot;type&quot;:&quot;ASSETS&quot;},&quot;isPremium&quot;:false,&quot;parent&quot;:{&quot;type&quot;:&quot;CHILD&quot;,&quot;parentId&quot;:&quot;948a2e76-65b7-49fc-b4ba-c514a1327e18&quot;,&quot;order&quot;:&quot;5&quot;}},&quot;948a2e76-65b7-49fc-b4ba-c514a1327e18&quot;:{&quot;id&quot;:&quot;948a2e76-65b7-49fc-b4ba-c514a1327e18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9cb6a70f-37e0-4793-ad07-bcc1d6fc001f&quot;,&quot;order&quot;:&quot;8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948a2e76-65b7-49fc-b4ba-c514a1327e18"/>
  <p:tag name="SELECTIONIDS" val="f5044c1f-4ed8-45a7-ad01-9d3b2770e026"/>
  <p:tag name="TRANSPARENTBACKGROUND" val="true"/>
  <p:tag name="VERSION" val="1757707301058"/>
  <p:tag name="TITLE" val="Cell"/>
  <p:tag name="CREATORNAME" val="Aravind kumar Bingi"/>
  <p:tag name="DATEINSERTED" val="1757707301256"/>
  <p:tag name="DPI" val="300"/>
  <p:tag name="BIOJSON" val="{&quot;id&quot;:&quot;9cb6a70f-37e0-4793-ad07-bcc1d6fc001f&quot;,&quot;objects&quot;:{&quot;f5044c1f-4ed8-45a7-ad01-9d3b2770e026&quot;:{&quot;id&quot;:&quot;f5044c1f-4ed8-45a7-ad01-9d3b2770e026&quot;,&quot;name&quot;:&quot;Stem Cell&quot;,&quot;displayName&quot;:&quot;&quot;,&quot;type&quot;:&quot;FIGURE_OBJECT&quot;,&quot;relativeTransform&quot;:{&quot;translate&quot;:{&quot;x&quot;:-149.99966330271795,&quot;y&quot;:89.9996010650982},&quot;rotate&quot;:0,&quot;skewX&quot;:0,&quot;scale&quot;:{&quot;x&quot;:2.0399993640579885,&quot;y&quot;:2.0399993640579885}},&quot;image&quot;:{&quot;url&quot;:&quot;https://icons.cdn.biorender.com/biorender/61798dcb4b488100281faed8/61798cdb4b488100281faea7.png&quot;,&quot;isPremium&quot;:false,&quot;isOrgIcon&quot;:false,&quot;size&quot;:{&quot;x&quot;:100,&quot;y&quot;:100},&quot;fallbackUrl&quot;:&quot;sources/icons/61798dcb4b488100281faed8/61798cdb4b488100281faea7.svg&quot;},&quot;source&quot;:{&quot;id&quot;:&quot;61798cdb4b488100281faea7&quot;,&quot;version&quot;:&quot;20211027173351&quot;,&quot;type&quot;:&quot;ASSETS&quot;},&quot;isPremium&quot;:false,&quot;parent&quot;:{&quot;type&quot;:&quot;CHILD&quot;,&quot;parentId&quot;:&quot;948a2e76-65b7-49fc-b4ba-c514a1327e18&quot;,&quot;order&quot;:&quot;9&quot;}},&quot;948a2e76-65b7-49fc-b4ba-c514a1327e18&quot;:{&quot;id&quot;:&quot;948a2e76-65b7-49fc-b4ba-c514a1327e18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9cb6a70f-37e0-4793-ad07-bcc1d6fc001f&quot;,&quot;order&quot;:&quot;8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36b6d7b1-7aed-439c-8fe5-35d873dfea65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36b6d7b1-7aed-439c-8fe5-35d873dfea65&quot;:{&quot;type&quot;:&quot;FIGURE_OBJECT&quot;,&quot;id&quot;:&quot;36b6d7b1-7aed-439c-8fe5-35d873dfea65&quot;,&quot;relativeTransform&quot;:{&quot;translate&quot;:{&quot;x&quot;:3.4671475731877592,&quot;y&quot;:124.65977671268453},&quot;rotate&quot;:-1.5707963267948968,&quot;skewX&quot;:0,&quot;scale&quot;:{&quot;x&quot;:1,&quot;y&quot;:1}},&quot;opacity&quot;:0.86,&quot;path&quot;:{&quot;type&quot;:&quot;POLY_LINE&quot;,&quot;points&quot;:[{&quot;x&quot;:-82.60894319668087,&quot;y&quot;:-204.67461933820655},{&quot;x&quot;:56.524279063523345,&quot;y&quot;:-110.87634278696154},{&quot;x&quot;:-106.78766556291232,&quot;y&quot;:-16.41145967292223}],&quot;closed&quot;:true},&quot;pathStyles&quot;:[{&quot;type&quot;:&quot;FILL&quot;,&quot;fillStyle&quot;:&quot;rgba(255, 131, 124, 0.6)&quot;},{&quot;type&quot;:&quot;STROKE&quot;,&quot;strokeStyle&quot;:&quot;rgba(0,0,0,0)&quot;,&quot;lineWidth&quot;:2.2526824049856193,&quot;lineJoin&quot;:&quot;round&quot;}],&quot;isLocked&quot;:false,&quot;parent&quot;:{&quot;type&quot;:&quot;CHILD&quot;,&quot;parentId&quot;:&quot;67510c09-671b-4089-a1ec-339f7b61483b&quot;,&quot;order&quot;:&quot;4&quot;},&quot;connectorInfo&quot;:{&quot;connectedObjects&quot;:[],&quot;type&quot;:&quot;ELBOW&quot;,&quot;offset&quot;:{&quot;x&quot;:0,&quot;y&quot;:0},&quot;bending&quot;:-0.1,&quot;firstElementIsHead&quot;:tru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4240d2fe-f457-460a-8e93-ca798f2a0ca0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4240d2fe-f457-460a-8e93-ca798f2a0ca0&quot;:{&quot;type&quot;:&quot;FIGURE_OBJECT&quot;,&quot;id&quot;:&quot;4240d2fe-f457-460a-8e93-ca798f2a0ca0&quot;,&quot;relativeTransform&quot;:{&quot;translate&quot;:{&quot;x&quot;:-25.388026863341793,&quot;y&quot;:129.04895132599864},&quot;rotate&quot;:-2.449293598294706e-16,&quot;skewX&quot;:0,&quot;scale&quot;:{&quot;x&quot;:1,&quot;y&quot;:1}},&quot;opacity&quot;:1,&quot;path&quot;:{&quot;type&quot;:&quot;ELLIPSE&quot;,&quot;size&quot;:{&quot;x&quot;:204.02759931082917,&quot;y&quot;:204.02759931082917}},&quot;isLocked&quot;:false,&quot;pathStyles&quot;:[{&quot;type&quot;:&quot;FILL&quot;,&quot;fillStyle&quot;:&quot;rgba(251, 244, 244, 0)&quot;},{&quot;type&quot;:&quot;STROKE&quot;,&quot;strokeStyle&quot;:&quot;rgb(189, 88, 81)&quot;,&quot;lineWidth&quot;:4.1577112046332605,&quot;lineJoin&quot;:&quot;round&quot;}],&quot;parent&quot;:{&quot;type&quot;:&quot;CHILD&quot;,&quot;parentId&quot;:&quot;67510c09-671b-4089-a1ec-339f7b61483b&quot;,&quot;order&quot;:&quot;67&quot;},&quot;layout&quot;:{&quot;sizeRatio&quot;:{&quot;x&quot;:0.7071067811865476,&quot;y&quot;:0.7071067811865476},&quot;keepAspectRatio&quot;:true}},&quot;d12d3209-7ede-49d0-b172-f3f06ef5da23&quot;:{&quot;id&quot;:&quot;d12d3209-7ede-49d0-b172-f3f06ef5da23&quot;,&quot;type&quot;:&quot;FIGURE_OBJECT&quot;,&quot;relativeTransform&quot;:{&quot;translate&quot;:{&quot;x&quot;:0,&quot;y&quot;:0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Times New Roman Cyr&quot;,&quot;fontSize&quot;:18.666666666666664,&quot;color&quot;:&quot;black&quot;,&quot;fontWeight&quot;:&quot;normal&quot;,&quot;fontStyle&quot;:&quot;normal&quot;,&quot;decoration&quot;:&quot;none&quot;}}]},&quot;format&quot;:&quot;BETTER_TEXT&quot;,&quot;size&quot;:{&quot;x&quot;:144.2692990218991,&quot;y&quot;:21},&quot;targetSize&quot;:{&quot;x&quot;:144.2692990218991,&quot;y&quot;:2.32}},&quot;parent&quot;:{&quot;type&quot;:&quot;CHILD&quot;,&quot;parentId&quot;:&quot;4240d2fe-f457-460a-8e93-ca798f2a0ca0&quot;,&quot;order&quot;:&quot;5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0c8aa0df-9ff8-4994-bf7e-1c0cc1989a77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0c8aa0df-9ff8-4994-bf7e-1c0cc1989a77&quot;:{&quot;relativeTransform&quot;:{&quot;translate&quot;:{&quot;x&quot;:-203.96054511377383,&quot;y&quot;:29.79573189996495},&quot;rotate&quot;:0,&quot;skewX&quot;:0,&quot;scale&quot;:{&quot;x&quot;:1,&quot;y&quot;:1}},&quot;type&quot;:&quot;FIGURE_OBJECT&quot;,&quot;id&quot;:&quot;0c8aa0df-9ff8-4994-bf7e-1c0cc1989a77&quot;,&quot;name&quot;:&quot;Digestive system (male)&quot;,&quot;displayName&quot;:&quot;Digestive system (male)&quot;,&quot;opacity&quot;:1,&quot;source&quot;:{&quot;id&quot;:&quot;63498feae899848886f6ea47&quot;,&quot;type&quot;:&quot;ASSETS&quot;},&quot;pathStyles&quot;:[{&quot;type&quot;:&quot;FILL&quot;,&quot;fillStyle&quot;:&quot;rgb(0,0,0)&quot;}],&quot;isLocked&quot;:false,&quot;parent&quot;:{&quot;type&quot;:&quot;CHILD&quot;,&quot;parentId&quot;:&quot;67510c09-671b-4089-a1ec-339f7b61483b&quot;,&quot;order&quot;:&quot;3&quot;},&quot;isPremium&quot;:true},&quot;6b2db444-c66f-403b-9be1-36b873f3d240&quot;:{&quot;type&quot;:&quot;FIGURE_OBJECT&quot;,&quot;id&quot;:&quot;6b2db444-c66f-403b-9be1-36b873f3d240&quot;,&quot;name&quot;:&quot;Adult male upper body (anterior, lateral head, hairless)&quot;,&quot;relativeTransform&quot;:{&quot;translate&quot;:{&quot;x&quot;:0,&quot;y&quot;:-25.438119695577782},&quot;rotate&quot;:6.283185307179586,&quot;skewX&quot;:-2.846871684264773e-32,&quot;scale&quot;:{&quot;x&quot;:-1.316001181108119,&quot;y&quot;:1.3160011811081187}},&quot;opacity&quot;:0.74,&quot;image&quot;:{&quot;url&quot;:&quot;https://icons.biorender.com/biorender/5e8643a2bdcf9f00287e3fe7/20200402195815/image/adult-male-upper-body-male-anterior-lateral-head-hairless.png&quot;,&quot;fallbackUrl&quot;:&quot;https://res.cloudinary.com/dlcjuc3ej/image/upload/v1585857495/nvoxoatyaee5526icvxq.svg#/keystone/api/icons/5e8643a2bdcf9f00287e3fe7/20200402195815/image/adult-male-upper-body-male-anterior-lateral-head-hairless.svg&quot;,&quot;size&quot;:{&quot;x&quot;:352,&quot;y&quot;:409},&quot;isPremium&quot;:false},&quot;source&quot;:{&quot;id&quot;:&quot;5e8643a2bdcf9f00287e3fe7&quot;,&quot;type&quot;:&quot;ASSETS&quot;},&quot;pathStyles&quot;:[{&quot;type&quot;:&quot;FILL&quot;,&quot;fillStyle&quot;:&quot;rgb(0,0,0)&quot;}],&quot;isLocked&quot;:false,&quot;parent&quot;:{&quot;type&quot;:&quot;CHILD&quot;,&quot;parentId&quot;:&quot;0c8aa0df-9ff8-4994-bf7e-1c0cc1989a77&quot;,&quot;order&quot;:&quot;2&quot;}},&quot;3d51c641-06fb-4389-a388-12b8eb1060eb&quot;:{&quot;type&quot;:&quot;FIGURE_OBJECT&quot;,&quot;id&quot;:&quot;3d51c641-06fb-4389-a388-12b8eb1060eb&quot;,&quot;name&quot;:&quot;GI tract 2&quot;,&quot;relativeTransform&quot;:{&quot;translate&quot;:{&quot;x&quot;:-4.452435187490126,&quot;y&quot;:44.413855461336325},&quot;rotate&quot;:0,&quot;skewX&quot;:0,&quot;scale&quot;:{&quot;x&quot;:1.6457006958608726,&quot;y&quot;:1.6457006958608724}},&quot;opacity&quot;:0.7,&quot;image&quot;:{&quot;url&quot;:&quot;https://icons.biorender.com/biorender/5d49bd8e30c1eb0004de8a81/20221014162202/image/gi-tract-2.png&quot;,&quot;fallbackUrl&quot;:&quot;https://res.cloudinary.com/dlcjuc3ej/image/upload/v1665764522/zgdnyor5diipxucgehej.svg#/keystone/api/icons/5d49bd8e30c1eb0004de8a81/20221014162202/image/gi-tract-2.svg&quot;,&quot;size&quot;:{&quot;x&quot;:114,&quot;y&quot;:304},&quot;isPremium&quot;:false},&quot;source&quot;:{&quot;id&quot;:&quot;5d49bd8e30c1eb0004de8a81&quot;,&quot;type&quot;:&quot;ASSETS&quot;},&quot;pathStyles&quot;:[{&quot;type&quot;:&quot;FILL&quot;,&quot;fillStyle&quot;:&quot;rgb(0,0,0)&quot;}],&quot;isLocked&quot;:false,&quot;parent&quot;:{&quot;type&quot;:&quot;CHILD&quot;,&quot;parentId&quot;:&quot;0c8aa0df-9ff8-4994-bf7e-1c0cc1989a77&quot;,&quot;order&quot;:&quot;5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36b6d7b1-7aed-439c-8fe5-35d873dfea65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36b6d7b1-7aed-439c-8fe5-35d873dfea65&quot;:{&quot;type&quot;:&quot;FIGURE_OBJECT&quot;,&quot;id&quot;:&quot;36b6d7b1-7aed-439c-8fe5-35d873dfea65&quot;,&quot;relativeTransform&quot;:{&quot;translate&quot;:{&quot;x&quot;:3.4671475731877592,&quot;y&quot;:124.65977671268453},&quot;rotate&quot;:-1.5707963267948968,&quot;skewX&quot;:0,&quot;scale&quot;:{&quot;x&quot;:1,&quot;y&quot;:1}},&quot;opacity&quot;:0.86,&quot;path&quot;:{&quot;type&quot;:&quot;POLY_LINE&quot;,&quot;points&quot;:[{&quot;x&quot;:-82.60894319668087,&quot;y&quot;:-204.67461933820655},{&quot;x&quot;:56.524279063523345,&quot;y&quot;:-110.87634278696154},{&quot;x&quot;:-106.78766556291232,&quot;y&quot;:-16.41145967292223}],&quot;closed&quot;:true},&quot;pathStyles&quot;:[{&quot;type&quot;:&quot;FILL&quot;,&quot;fillStyle&quot;:&quot;rgba(255, 131, 124, 0.6)&quot;},{&quot;type&quot;:&quot;STROKE&quot;,&quot;strokeStyle&quot;:&quot;rgba(0,0,0,0)&quot;,&quot;lineWidth&quot;:2.2526824049856193,&quot;lineJoin&quot;:&quot;round&quot;}],&quot;isLocked&quot;:false,&quot;parent&quot;:{&quot;type&quot;:&quot;CHILD&quot;,&quot;parentId&quot;:&quot;67510c09-671b-4089-a1ec-339f7b61483b&quot;,&quot;order&quot;:&quot;4&quot;},&quot;connectorInfo&quot;:{&quot;connectedObjects&quot;:[],&quot;type&quot;:&quot;ELBOW&quot;,&quot;offset&quot;:{&quot;x&quot;:0,&quot;y&quot;:0},&quot;bending&quot;:-0.1,&quot;firstElementIsHead&quot;:tru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8ed710e2-e596-4fd8-a326-c990d34d6baf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e4f8f388-9dec-4fd4-ad0e-0af4758f4e8e&quot;:{&quot;type&quot;:&quot;FIGURE_OBJECT&quot;,&quot;id&quot;:&quot;e4f8f388-9dec-4fd4-ad0e-0af4758f4e8e&quot;,&quot;relativeTransform&quot;:{&quot;translate&quot;:{&quot;x&quot;:-184.8290655891596,&quot;y&quot;:235.56419353354076},&quot;rotate&quot;:0},&quot;opacity&quot;:1,&quot;path&quot;:{&quot;type&quot;:&quot;ELLIPSE&quot;,&quot;size&quot;:{&quot;x&quot;:202.1664601855452,&quot;y&quot;:206.74552554876144}},&quot;isLocked&quot;:false,&quot;pathStyles&quot;:[{&quot;type&quot;:&quot;FILL&quot;,&quot;fillStyle&quot;:&quot;rgba(255,252,244,1)&quot;},{&quot;type&quot;:&quot;STROKE&quot;,&quot;strokeStyle&quot;:&quot;rgba(0,0,0,0)&quot;,&quot;lineWidth&quot;:6.716186637367121,&quot;lineJoin&quot;:&quot;round&quot;}],&quot;parent&quot;:{&quot;type&quot;:&quot;CHILD&quot;,&quot;parentId&quot;:&quot;8ed710e2-e596-4fd8-a326-c990d34d6baf&quot;,&quot;order&quot;:&quot;2&quot;}},&quot;3e20149c-3903-478f-8772-fe9eefe6412d&quot;:{&quot;type&quot;:&quot;FIGURE_OBJECT&quot;,&quot;id&quot;:&quot;3e20149c-3903-478f-8772-fe9eefe6412d&quot;,&quot;parent&quot;:{&quot;type&quot;:&quot;CHILD&quot;,&quot;parentId&quot;:&quot;8ed710e2-e596-4fd8-a326-c990d34d6baf&quot;,&quot;order&quot;:&quot;7&quot;},&quot;relativeTransform&quot;:{&quot;translate&quot;:{&quot;x&quot;:-6.495058443127252,&quot;y&quot;:305.53828500648126},&quot;rotate&quot;:-3.0353830952487124},&quot;opacity&quot;:1},&quot;5766138a-b327-4bbb-8e4f-4f23434cce46&quot;:{&quot;relativeTransform&quot;:{&quot;translate&quot;:{&quot;x&quot;:237.01782183184415,&quot;y&quot;:-55.39753143941324},&quot;rotate&quot;:3.0353830952487124},&quot;type&quot;:&quot;FIGURE_OBJECT&quot;,&quot;id&quot;:&quot;5766138a-b327-4bbb-8e4f-4f23434cce46&quot;,&quot;name&quot;:&quot;Endothelial brush (straight)&quot;,&quot;opacity&quot;:1,&quot;source&quot;:{&quot;id&quot;:&quot;5e7557e652bb9000abea6421&quot;,&quot;type&quot;:&quot;ASSETS&quot;},&quot;path&quot;:{&quot;type&quot;:&quot;POLY_LINE&quot;,&quot;points&quot;:[{&quot;x&quot;:-56.74479855066958,&quot;y&quot;:0},{&quot;x&quot;:212.78447866908365,&quot;y&quot;:0}],&quot;closed&quot;:false},&quot;pathStyles&quot;:[{&quot;type&quot;:&quot;FILL&quot;,&quot;fillStyle&quot;:&quot;rgba(0,0,0,0)&quot;},{&quot;type&quot;:&quot;STROKE&quot;,&quot;strokeStyle&quot;:&quot;rgba(0,0,0,0)&quot;,&quot;lineWidth&quot;:7.793355742777742,&quot;lineJoin&quot;:&quot;round&quot;}],&quot;pathSmoothing&quot;:{&quot;type&quot;:&quot;CATMULL_SMOOTHING&quot;,&quot;smoothing&quot;:0.2},&quot;pathPattern&quot;:{&quot;type&quot;:&quot;ROW&quot;,&quot;patternId&quot;:&quot;cfd970a0-c92e-4e2f-8d64-cab8778b9dbe&quot;,&quot;patternTransform&quot;:{&quot;translate&quot;:{&quot;x&quot;:-0.03376025995932334,&quot;y&quot;:-0.5},&quot;rotate&quot;:0,&quot;skewX&quot;:0,&quot;scale&quot;:{&quot;x&quot;:0.008264462809917356,&quot;y&quot;:0.008264462809917356}},&quot;xUnits&quot;:&quot;STROKE_WIDTH&quot;,&quot;yUnits&quot;:&quot;STROKE_WIDTH&quot;,&quot;bending&quot;:true,&quot;repeat&quot;:{&quot;distance&quot;:3.608595162383781,&quot;align&quot;:&quot;CENTER&quot;},&quot;isPremium&quot;:true},&quot;isLocked&quot;:false,&quot;parent&quot;:{&quot;type&quot;:&quot;CHILD&quot;,&quot;parentId&quot;:&quot;3e20149c-3903-478f-8772-fe9eefe6412d&quot;,&quot;order&quot;:&quot;1&quot;},&quot;isPremium&quot;:true},&quot;57ae109c-dcdf-49a1-8c04-3f1fe770f820&quot;:{&quot;relativeTransform&quot;:{&quot;translate&quot;:{&quot;x&quot;:242.03253583285937,&quot;y&quot;:-8.356730272395097},&quot;rotate&quot;:-0.10620955834108066},&quot;type&quot;:&quot;FIGURE_OBJECT&quot;,&quot;id&quot;:&quot;57ae109c-dcdf-49a1-8c04-3f1fe770f820&quot;,&quot;name&quot;:&quot;Endothelial brush (straight)&quot;,&quot;opacity&quot;:1,&quot;source&quot;:{&quot;id&quot;:&quot;5e7557e652bb9000abea6421&quot;,&quot;type&quot;:&quot;ASSETS&quot;},&quot;path&quot;:{&quot;type&quot;:&quot;POLY_LINE&quot;,&quot;points&quot;:[{&quot;x&quot;:56.744798550669564,&quot;y&quot;:0},{&quot;x&quot;:-211.4564646614874,&quot;y&quot;:-3.369901341081894e-14}],&quot;closed&quot;:false},&quot;pathStyles&quot;:[{&quot;type&quot;:&quot;FILL&quot;,&quot;fillStyle&quot;:&quot;rgba(0,0,0,0)&quot;},{&quot;type&quot;:&quot;STROKE&quot;,&quot;strokeStyle&quot;:&quot;rgba(0,0,0,0)&quot;,&quot;lineWidth&quot;:7.793355742777742,&quot;lineJoin&quot;:&quot;round&quot;}],&quot;pathSmoothing&quot;:{&quot;type&quot;:&quot;CATMULL_SMOOTHING&quot;,&quot;smoothing&quot;:0.2},&quot;pathPattern&quot;:{&quot;type&quot;:&quot;ROW&quot;,&quot;patternId&quot;:&quot;06e7c8a2-b9cf-448d-9683-9f35535cd59b&quot;,&quot;patternTransform&quot;:{&quot;translate&quot;:{&quot;x&quot;:-0.03376025995932334,&quot;y&quot;:0.5},&quot;rotate&quot;:3.141592653589793,&quot;skewX&quot;:0,&quot;scale&quot;:{&quot;x&quot;:-0.008264462809917356,&quot;y&quot;:0.008264462809917356}},&quot;xUnits&quot;:&quot;STROKE_WIDTH&quot;,&quot;yUnits&quot;:&quot;STROKE_WIDTH&quot;,&quot;bending&quot;:true,&quot;repeat&quot;:{&quot;distance&quot;:3.608595162383781,&quot;align&quot;:&quot;CENTER&quot;},&quot;isPremium&quot;:true},&quot;isLocked&quot;:false,&quot;parent&quot;:{&quot;type&quot;:&quot;CHILD&quot;,&quot;parentId&quot;:&quot;3e20149c-3903-478f-8772-fe9eefe6412d&quot;,&quot;order&quot;:&quot;2&quot;},&quot;isPremium&quot;:true},&quot;8997279f-08f6-4bf2-9aaa-321ec475a92e&quot;:{&quot;type&quot;:&quot;FIGURE_OBJECT&quot;,&quot;id&quot;:&quot;8997279f-08f6-4bf2-9aaa-321ec475a92e&quot;,&quot;relativeTransform&quot;:{&quot;translate&quot;:{&quot;x&quot;:162.54847508433517,&quot;y&quot;:-24.195985009797752},&quot;rotate&quot;:3.0353830952487124,&quot;skewX&quot;:-1.3817559648775751e-17},&quot;opacity&quot;:1,&quot;path&quot;:{&quot;type&quot;:&quot;RECT&quot;,&quot;size&quot;:{&quot;x&quot;:258.5463809007837,&quot;y&quot;:54.22964226760897},&quot;cornerRounding&quot;:{&quot;type&quot;:&quot;ARC_LENGTH&quot;,&quot;global&quot;:0}},&quot;pathStyles&quot;:[{&quot;type&quot;:&quot;FILL&quot;,&quot;fillStyle&quot;:&quot;rgba(255, 222, 222, 1)&quot;},{&quot;type&quot;:&quot;STROKE&quot;,&quot;strokeStyle&quot;:&quot;#95AAD3&quot;,&quot;lineWidth&quot;:0,&quot;lineJoin&quot;:&quot;round&quot;}],&quot;isLocked&quot;:false,&quot;parent&quot;:{&quot;type&quot;:&quot;CHILD&quot;,&quot;parentId&quot;:&quot;3e20149c-3903-478f-8772-fe9eefe6412d&quot;,&quot;order&quot;:&quot;05&quot;}},&quot;ef87935f-309c-404e-bcbf-a58365ccee49&quot;:{&quot;id&quot;:&quot;ef87935f-309c-404e-bcbf-a58365ccee49&quot;,&quot;name&quot;:&quot;Red blood cell 3&quot;,&quot;type&quot;:&quot;FIGURE_OBJECT&quot;,&quot;relativeTransform&quot;:{&quot;translate&quot;:{&quot;x&quot;:140.20671419364788,&quot;y&quot;:-21.81424568172051},&quot;rotate&quot;:2.6751441444102317,&quot;skewX&quot;:-0.014776621330511858,&quot;scale&quot;:{&quot;x&quot;:0.232783069008077,&quot;y&quot;:0.23675983536416406}},&quot;image&quot;:{&quot;url&quot;:&quot;https://icons.biorender.com/biorender/618157b2a1b5510029bfbe4b/20211102152341/image/red-blood-cell-3-01.png&quot;,&quot;fallbackUrl&quot;:&quot;https://res.cloudinary.com/dlcjuc3ej/image/upload/v1635866621/dalaegofcwltng1v4rqg.svg#/keystone/api/icons/618157b2a1b5510029bfbe4b/20211102152341/image/red-blood-cell-3-01.svg&quot;,&quot;isPremium&quot;:false,&quot;isPacked&quot;:true,&quot;size&quot;:{&quot;x&quot;:100,&quot;y&quot;:90.17341040462428}},&quot;source&quot;:{&quot;id&quot;:&quot;618157b2a1b5510029bfbe4b&quot;,&quot;type&quot;:&quot;ASSETS&quot;},&quot;parent&quot;:{&quot;type&quot;:&quot;CHILD&quot;,&quot;parentId&quot;:&quot;3e20149c-3903-478f-8772-fe9eefe6412d&quot;,&quot;order&quot;:&quot;55&quot;}},&quot;c84345e2-b9d3-43f3-8877-b407ba3e667f&quot;:{&quot;id&quot;:&quot;c84345e2-b9d3-43f3-8877-b407ba3e667f&quot;,&quot;name&quot;:&quot;Red blood cell 2&quot;,&quot;type&quot;:&quot;FIGURE_OBJECT&quot;,&quot;relativeTransform&quot;:{&quot;translate&quot;:{&quot;x&quot;:188.60801009440763,&quot;y&quot;:-36.031656687248976},&quot;rotate&quot;:-3.0855061055326947,&quot;skewX&quot;:0.007143464774362851,&quot;scale&quot;:{&quot;x&quot;:0.21658254142234684,&quot;y&quot;:0.2212348009526621}},&quot;image&quot;:{&quot;url&quot;:&quot;https://icons.biorender.com/biorender/61815712a1b5510029bfbe3a/20211102152201/image/red-blood-cell-2-01.png&quot;,&quot;fallbackUrl&quot;:&quot;https://res.cloudinary.com/dlcjuc3ej/image/upload/v1635866521/qm5gf5g6m0z6v0oc9aek.svg#/keystone/api/icons/61815712a1b5510029bfbe3a/20211102152201/image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3e20149c-3903-478f-8772-fe9eefe6412d&quot;,&quot;order&quot;:&quot;5&quot;}},&quot;8f04dbd8-6074-4492-8145-f80af5a2e8b4&quot;:{&quot;id&quot;:&quot;8f04dbd8-6074-4492-8145-f80af5a2e8b4&quot;,&quot;name&quot;:&quot;Red blood cell 2&quot;,&quot;type&quot;:&quot;FIGURE_OBJECT&quot;,&quot;relativeTransform&quot;:{&quot;translate&quot;:{&quot;x&quot;:230.11404893593303,&quot;y&quot;:-22.634537330921933},&quot;rotate&quot;:2.62885193675859,&quot;skewX&quot;:-0.01626919443099424,&quot;scale&quot;:{&quot;x&quot;:0.21720380253372887,&quot;y&quot;:0.22060201010502128}},&quot;image&quot;:{&quot;url&quot;:&quot;https://icons.biorender.com/biorender/61815712a1b5510029bfbe3a/20211102152201/image/red-blood-cell-2-01.png&quot;,&quot;fallbackUrl&quot;:&quot;https://res.cloudinary.com/dlcjuc3ej/image/upload/v1635866521/qm5gf5g6m0z6v0oc9aek.svg#/keystone/api/icons/61815712a1b5510029bfbe3a/20211102152201/image/red-blood-cell-2-01.svg&quot;,&quot;isPremium&quot;:false,&quot;isPacked&quot;:true,&quot;size&quot;:{&quot;x&quot;:110,&quot;y&quot;:52.40837696335079}},&quot;source&quot;:{&quot;id&quot;:&quot;61815712a1b5510029bfbe3a&quot;,&quot;type&quot;:&quot;ASSETS&quot;},&quot;parent&quot;:{&quot;type&quot;:&quot;CHILD&quot;,&quot;parentId&quot;:&quot;3e20149c-3903-478f-8772-fe9eefe6412d&quot;,&quot;order&quot;:&quot;6&quot;}},&quot;5d17b7ae-1be5-44e3-b7b7-8c9fd18ecd59&quot;:{&quot;type&quot;:&quot;FIGURE_OBJECT&quot;,&quot;id&quot;:&quot;5d17b7ae-1be5-44e3-b7b7-8c9fd18ecd59&quot;,&quot;parent&quot;:{&quot;type&quot;:&quot;CHILD&quot;,&quot;parentId&quot;:&quot;8ed710e2-e596-4fd8-a326-c990d34d6baf&quot;,&quot;order&quot;:&quot;5&quot;},&quot;relativeTransform&quot;:{&quot;translate&quot;:{&quot;x&quot;:-38.188706174180766,&quot;y&quot;:304.8108221513444},&quot;rotate&quot;:-3.0353830952487124}},&quot;b442f255-097b-4d6d-83e1-625ad287a4a5&quot;:{&quot;type&quot;:&quot;FIGURE_OBJECT&quot;,&quot;id&quot;:&quot;b442f255-097b-4d6d-83e1-625ad287a4a5&quot;,&quot;name&quot;:&quot;Enterocyte (normal, 1)&quot;,&quot;relativeTransform&quot;:{&quot;translate&quot;:{&quot;x&quot;:211.48226095155152,&quot;y&quot;:30.851642926440945},&quot;rotate&quot;:3.0353830952487124,&quot;skewX&quot;:0,&quot;scale&quot;:{&quot;x&quot;:0.4916455436602364,&quot;y&quot;:0.5027813010687731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1&quot;}},&quot;dbe57f10-b28e-47e4-8cd6-ba89e175603b&quot;:{&quot;type&quot;:&quot;FIGURE_OBJECT&quot;,&quot;id&quot;:&quot;dbe57f10-b28e-47e4-8cd6-ba89e175603b&quot;,&quot;name&quot;:&quot;Enterocyte (normal, 1)&quot;,&quot;relativeTransform&quot;:{&quot;translate&quot;:{&quot;x&quot;:90.98889358811104,&quot;y&quot;:43.69752916723912},&quot;rotate&quot;:3.0353830952487124,&quot;skewX&quot;:0,&quot;scale&quot;:{&quot;x&quot;:0.4916455436602364,&quot;y&quot;:0.5027813010687731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2&quot;}},&quot;acaaab75-adaf-4c59-8a26-96344b3d7bee&quot;:{&quot;type&quot;:&quot;FIGURE_OBJECT&quot;,&quot;id&quot;:&quot;acaaab75-adaf-4c59-8a26-96344b3d7bee&quot;,&quot;name&quot;:&quot;Enterocyte (normal, 1)&quot;,&quot;relativeTransform&quot;:{&quot;translate&quot;:{&quot;x&quot;:251.78521486277117,&quot;y&quot;:26.554915459691212},&quot;rotate&quot;:3.0353830952487124,&quot;skewX&quot;:2.8706882594440513e-17,&quot;scale&quot;:{&quot;x&quot;:0.4916455436602364,&quot;y&quot;:0.5027813010687725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3&quot;}},&quot;f7dbf08e-a48e-4d73-96d8-2cab95a9b965&quot;:{&quot;type&quot;:&quot;FIGURE_OBJECT&quot;,&quot;id&quot;:&quot;f7dbf08e-a48e-4d73-96d8-2cab95a9b965&quot;,&quot;name&quot;:&quot;Enterocyte (normal, 1)&quot;,&quot;relativeTransform&quot;:{&quot;translate&quot;:{&quot;x&quot;:131.29184749933071,&quot;y&quot;:39.4008017004894},&quot;rotate&quot;:3.0353830952487124,&quot;skewX&quot;:0,&quot;scale&quot;:{&quot;x&quot;:0.4916455436602364,&quot;y&quot;:0.5027813010687731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5&quot;}},&quot;a491e429-b868-4f0c-9bba-192a14ea2412&quot;:{&quot;type&quot;:&quot;FIGURE_OBJECT&quot;,&quot;id&quot;:&quot;a491e429-b868-4f0c-9bba-192a14ea2412&quot;,&quot;name&quot;:&quot;Enterocyte (normal, 1)&quot;,&quot;relativeTransform&quot;:{&quot;translate&quot;:{&quot;x&quot;:171.59480141055047,&quot;y&quot;:35.10407423373965},&quot;rotate&quot;:3.0353830952487124,&quot;skewX&quot;:0,&quot;scale&quot;:{&quot;x&quot;:0.4916455436602364,&quot;y&quot;:0.5027813010687731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6&quot;}},&quot;0e0f19c6-5fda-48fe-b5c6-9349149287b0&quot;:{&quot;type&quot;:&quot;FIGURE_OBJECT&quot;,&quot;id&quot;:&quot;0e0f19c6-5fda-48fe-b5c6-9349149287b0&quot;,&quot;name&quot;:&quot;Enterocyte (normal, 1)&quot;,&quot;relativeTransform&quot;:{&quot;translate&quot;:{&quot;x&quot;:51.101434047109976,&quot;y&quot;:47.94996047453783},&quot;rotate&quot;:3.0353830952487124,&quot;skewX&quot;:0,&quot;scale&quot;:{&quot;x&quot;:0.4916455436602364,&quot;y&quot;:0.5027813010687731}},&quot;opacity&quot;:1,&quot;image&quot;:{&quot;url&quot;:&quot;https://icons.biorender.com/biorender/5c781094096f7f330054dffb/20190228181221/image/enterocyte-normal-1.png&quot;,&quot;fallbackUrl&quot;:&quot;https://res.cloudinary.com/dlcjuc3ej/image/upload/v1551377541/yyybdatfqsa1dqgw7upg.svg#/keystone/api/icons/5c781094096f7f330054dffb/20190228181221/image/enterocyte-normal-1.svg&quot;,&quot;size&quot;:{&quot;x&quot;:97,&quot;y&quot;:145},&quot;isPremium&quot;:false},&quot;source&quot;:{&quot;id&quot;:&quot;5c781094096f7f330054dffb&quot;,&quot;type&quot;:&quot;ASSETS&quot;},&quot;pathStyles&quot;:[{&quot;type&quot;:&quot;FILL&quot;,&quot;fillStyle&quot;:&quot;rgb(0,0,0)&quot;}],&quot;isLocked&quot;:false,&quot;parent&quot;:{&quot;type&quot;:&quot;CHILD&quot;,&quot;parentId&quot;:&quot;5d17b7ae-1be5-44e3-b7b7-8c9fd18ecd59&quot;,&quot;order&quot;:&quot;7&quot;}},&quot;8a503a9f-5724-4c12-960a-5ecf1e520425&quot;:{&quot;type&quot;:&quot;FIGURE_OBJECT&quot;,&quot;id&quot;:&quot;8a503a9f-5724-4c12-960a-5ecf1e520425&quot;,&quot;parent&quot;:{&quot;type&quot;:&quot;CROP&quot;,&quot;parentId&quot;:&quot;8ed710e2-e596-4fd8-a326-c990d34d6baf&quot;,&quot;order&quot;:&quot;5&quot;},&quot;relativeTransform&quot;:{&quot;translate&quot;:{&quot;x&quot;:-184.79005904947778,&quot;y&quot;:235.76772895667057},&quot;rotate&quot;:0,&quot;skewX&quot;:0,&quot;scale&quot;:{&quot;x&quot;:101.50676230505027,&quot;y&quot;:101.98032697559078}},&quot;path&quot;:{&quot;type&quot;:&quot;ELLIPSE&quot;,&quot;size&quot;:{&quot;x&quot;:2,&quot;y&quot;:2}},&quot;pathStyles&quot;:[{&quot;type&quot;:&quot;FILL&quot;,&quot;fillStyle&quot;:&quot;#fff&quot;}],&quot;isFrozen&quot;:true},&quot;8ed710e2-e596-4fd8-a326-c990d34d6baf&quot;:{&quot;type&quot;:&quot;FIGURE_OBJECT&quot;,&quot;id&quot;:&quot;8ed710e2-e596-4fd8-a326-c990d34d6baf&quot;,&quot;parent&quot;:{&quot;type&quot;:&quot;CHILD&quot;,&quot;parentId&quot;:&quot;67510c09-671b-4089-a1ec-339f7b61483b&quot;,&quot;order&quot;:&quot;65&quot;},&quot;relativeTransform&quot;:{&quot;translate&quot;:{&quot;x&quot;:158.96064981157363,&quot;y&quot;:-107.10081776776501},&quot;rotate&quot;:0},&quot;cropPathStyles&quot;:[{&quot;type&quot;:&quot;STROKE&quot;,&quot;strokeStyle&quot;:&quot;black&quot;,&quot;lineWidth&quot;:2},{&quot;type&quot;:&quot;FILL&quot;,&quot;fillStyle&quot;:&quot;transparent&quot;}]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4240d2fe-f457-460a-8e93-ca798f2a0ca0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4240d2fe-f457-460a-8e93-ca798f2a0ca0&quot;:{&quot;type&quot;:&quot;FIGURE_OBJECT&quot;,&quot;id&quot;:&quot;4240d2fe-f457-460a-8e93-ca798f2a0ca0&quot;,&quot;relativeTransform&quot;:{&quot;translate&quot;:{&quot;x&quot;:-25.388026863341793,&quot;y&quot;:129.04895132599864},&quot;rotate&quot;:-2.449293598294706e-16,&quot;skewX&quot;:0,&quot;scale&quot;:{&quot;x&quot;:1,&quot;y&quot;:1}},&quot;opacity&quot;:1,&quot;path&quot;:{&quot;type&quot;:&quot;ELLIPSE&quot;,&quot;size&quot;:{&quot;x&quot;:204.02759931082917,&quot;y&quot;:204.02759931082917}},&quot;isLocked&quot;:false,&quot;pathStyles&quot;:[{&quot;type&quot;:&quot;FILL&quot;,&quot;fillStyle&quot;:&quot;rgba(251, 244, 244, 0)&quot;},{&quot;type&quot;:&quot;STROKE&quot;,&quot;strokeStyle&quot;:&quot;rgb(189, 88, 81)&quot;,&quot;lineWidth&quot;:4.1577112046332605,&quot;lineJoin&quot;:&quot;round&quot;}],&quot;parent&quot;:{&quot;type&quot;:&quot;CHILD&quot;,&quot;parentId&quot;:&quot;67510c09-671b-4089-a1ec-339f7b61483b&quot;,&quot;order&quot;:&quot;67&quot;},&quot;layout&quot;:{&quot;sizeRatio&quot;:{&quot;x&quot;:0.7071067811865476,&quot;y&quot;:0.7071067811865476},&quot;keepAspectRatio&quot;:true}},&quot;d12d3209-7ede-49d0-b172-f3f06ef5da23&quot;:{&quot;id&quot;:&quot;d12d3209-7ede-49d0-b172-f3f06ef5da23&quot;,&quot;type&quot;:&quot;FIGURE_OBJECT&quot;,&quot;relativeTransform&quot;:{&quot;translate&quot;:{&quot;x&quot;:0,&quot;y&quot;:0},&quot;rotate&quot;:0,&quot;skewX&quot;:0,&quot;scale&quot;:{&quot;x&quot;:1,&quot;y&quot;:1}},&quot;text&quot;:{&quot;textData&quot;:{&quot;lineSpacing&quot;:&quot;normal&quot;,&quot;alignment&quot;:&quot;center&quot;,&quot;verticalAlign&quot;:&quot;TOP&quot;,&quot;lines&quot;:[{&quot;runs&quot;:[],&quot;text&quot;:&quot;&quot;,&quot;baseStyle&quot;:{&quot;fontFamily&quot;:&quot;Times New Roman Cyr&quot;,&quot;fontSize&quot;:18.666666666666664,&quot;color&quot;:&quot;black&quot;,&quot;fontWeight&quot;:&quot;normal&quot;,&quot;fontStyle&quot;:&quot;normal&quot;,&quot;decoration&quot;:&quot;none&quot;}}]},&quot;format&quot;:&quot;BETTER_TEXT&quot;,&quot;size&quot;:{&quot;x&quot;:144.2692990218991,&quot;y&quot;:21},&quot;targetSize&quot;:{&quot;x&quot;:144.2692990218991,&quot;y&quot;:2.32}},&quot;parent&quot;:{&quot;type&quot;:&quot;CHILD&quot;,&quot;parentId&quot;:&quot;4240d2fe-f457-460a-8e93-ca798f2a0ca0&quot;,&quot;order&quot;:&quot;5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e0a352a6-35c0-4d36-b820-d940f25e5acc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e0a352a6-35c0-4d36-b820-d940f25e5acc&quot;:{&quot;relativeTransform&quot;:{&quot;translate&quot;:{&quot;x&quot;:-27.59618273587597,&quot;y&quot;:95.38729575490808},&quot;rotate&quot;:0,&quot;skewX&quot;:0,&quot;scale&quot;:{&quot;x&quot;:1,&quot;y&quot;:1}},&quot;type&quot;:&quot;FIGURE_OBJECT&quot;,&quot;id&quot;:&quot;e0a352a6-35c0-4d36-b820-d940f25e5acc&quot;,&quot;name&quot;:&quot;Spheres (cluster 4)&quot;,&quot;displayName&quot;:&quot;Cluster of spheres 4&quot;,&quot;opacity&quot;:1,&quot;source&quot;:{&quot;id&quot;:&quot;5f452e48b9b80500a9c8bc3a&quot;,&quot;type&quot;:&quot;ASSETS&quot;},&quot;pathStyles&quot;:[{&quot;type&quot;:&quot;FILL&quot;,&quot;fillStyle&quot;:&quot;rgb(0,0,0)&quot;}],&quot;isLocked&quot;:false,&quot;parent&quot;:{&quot;type&quot;:&quot;CHILD&quot;,&quot;parentId&quot;:&quot;67510c09-671b-4089-a1ec-339f7b61483b&quot;,&quot;order&quot;:&quot;7&quot;},&quot;isPremium&quot;:true},&quot;0dfc5d44-9b0c-4190-bc2a-183dfc400e1d&quot;:{&quot;type&quot;:&quot;FIGURE_OBJECT&quot;,&quot;id&quot;:&quot;0dfc5d44-9b0c-4190-bc2a-183dfc400e1d&quot;,&quot;name&quot;:&quot;Sphere&quot;,&quot;relativeTransform&quot;:{&quot;translate&quot;:{&quot;x&quot;:-32.50429753480511,&quot;y&quot;:-16.51297870290487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2&quot;}},&quot;7657b0f6-681a-4642-9db8-a88503cd615b&quot;:{&quot;type&quot;:&quot;FIGURE_OBJECT&quot;,&quot;id&quot;:&quot;7657b0f6-681a-4642-9db8-a88503cd615b&quot;,&quot;name&quot;:&quot;Sphere&quot;,&quot;relativeTransform&quot;:{&quot;translate&quot;:{&quot;x&quot;:27.991559975220557,&quot;y&quot;:40.8450138279766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05&quot;}},&quot;94ac1763-af44-41c3-9e5c-0f91fce8f6f4&quot;:{&quot;type&quot;:&quot;FIGURE_OBJECT&quot;,&quot;id&quot;:&quot;94ac1763-af44-41c3-9e5c-0f91fce8f6f4&quot;,&quot;name&quot;:&quot;Sphere&quot;,&quot;relativeTransform&quot;:{&quot;translate&quot;:{&quot;x&quot;:-13.268842908675634,&quot;y&quot;:-4.77676831375154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&quot;}},&quot;128e6de3-5ddc-4abe-afce-07bb369ecb5b&quot;:{&quot;type&quot;:&quot;FIGURE_OBJECT&quot;,&quot;id&quot;:&quot;128e6de3-5ddc-4abe-afce-07bb369ecb5b&quot;,&quot;name&quot;:&quot;Sphere&quot;,&quot;relativeTransform&quot;:{&quot;translate&quot;:{&quot;x&quot;:11.945603705636653,&quot;y&quot;:59.29265384807736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15&quot;}},&quot;7254e9fa-02b3-40da-8ce3-71d2fd99358e&quot;:{&quot;type&quot;:&quot;FIGURE_OBJECT&quot;,&quot;id&quot;:&quot;7254e9fa-02b3-40da-8ce3-71d2fd99358e&quot;,&quot;name&quot;:&quot;Sphere&quot;,&quot;relativeTransform&quot;:{&quot;translate&quot;:{&quot;x&quot;:-52.879550607699734,&quot;y&quot;:-29.944185741804876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&quot;}},&quot;289d0713-07b9-4323-8f88-e03d51ec972b&quot;:{&quot;type&quot;:&quot;FIGURE_OBJECT&quot;,&quot;id&quot;:&quot;289d0713-07b9-4323-8f88-e03d51ec972b&quot;,&quot;name&quot;:&quot;Sphere&quot;,&quot;relativeTransform&quot;:{&quot;translate&quot;:{&quot;x&quot;:-59.40198709100129,&quot;y&quot;:-2.3216845520534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2&quot;}},&quot;105e92ba-9eb0-4204-8552-ff7515c213ef&quot;:{&quot;type&quot;:&quot;FIGURE_OBJECT&quot;,&quot;id&quot;:&quot;105e92ba-9eb0-4204-8552-ff7515c213ef&quot;,&quot;name&quot;:&quot;Sphere&quot;,&quot;relativeTransform&quot;:{&quot;translate&quot;:{&quot;x&quot;:2.4299368337605975,&quot;y&quot;:-16.51638619530565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25&quot;}},&quot;89ff97d9-3aa1-4793-937f-0cbdd705945a&quot;:{&quot;type&quot;:&quot;FIGURE_OBJECT&quot;,&quot;id&quot;:&quot;89ff97d9-3aa1-4793-937f-0cbdd705945a&quot;,&quot;name&quot;:&quot;Sphere&quot;,&quot;relativeTransform&quot;:{&quot;translate&quot;:{&quot;x&quot;:27.991545563081242,&quot;y&quot;:-12.05300739974440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4&quot;}},&quot;b942cb26-9e18-4328-8ddf-77699609b6ec&quot;:{&quot;type&quot;:&quot;FIGURE_OBJECT&quot;,&quot;id&quot;:&quot;b942cb26-9e18-4328-8ddf-77699609b6ec&quot;,&quot;name&quot;:&quot;Sphere&quot;,&quot;relativeTransform&quot;:{&quot;translate&quot;:{&quot;x&quot;:45.511448251636054,&quot;y&quot;:-39.6760641800671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52&quot;}},&quot;0e92cac1-ebbb-467d-9793-04857b53ca66&quot;:{&quot;type&quot;:&quot;FIGURE_OBJECT&quot;,&quot;id&quot;:&quot;0e92cac1-ebbb-467d-9793-04857b53ca66&quot;,&quot;name&quot;:&quot;Sphere&quot;,&quot;relativeTransform&quot;:{&quot;translate&quot;:{&quot;x&quot;:42.413461218409516,&quot;y&quot;:2.94631525729000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&quot;}},&quot;825fb368-453f-4a98-ae78-4763666a8f9d&quot;:{&quot;type&quot;:&quot;FIGURE_OBJECT&quot;,&quot;id&quot;:&quot;825fb368-453f-4a98-ae78-4763666a8f9d&quot;,&quot;name&quot;:&quot;Sphere&quot;,&quot;relativeTransform&quot;:{&quot;translate&quot;:{&quot;x&quot;:18.475604698138746,&quot;y&quot;:-39.67504167458067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65&quot;}},&quot;bb5c7ae8-c066-420c-b4a4-1555b559c134&quot;:{&quot;type&quot;:&quot;FIGURE_OBJECT&quot;,&quot;id&quot;:&quot;bb5c7ae8-c066-420c-b4a4-1555b559c134&quot;,&quot;name&quot;:&quot;Sphere&quot;,&quot;relativeTransform&quot;:{&quot;translate&quot;:{&quot;x&quot;:71.50337176444387,&quot;y&quot;:-6.7858418915901915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75&quot;}},&quot;f58427ed-4661-4f19-ba68-84da9299d434&quot;:{&quot;type&quot;:&quot;FIGURE_OBJECT&quot;,&quot;id&quot;:&quot;f58427ed-4661-4f19-ba68-84da9299d434&quot;,&quot;name&quot;:&quot;Sphere&quot;,&quot;relativeTransform&quot;:{&quot;translate&quot;:{&quot;x&quot;:-16.120765675088155,&quot;y&quot;:-49.407539108792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&quot;}},&quot;aadb7e2e-c45a-4b01-9ca8-1fef056cd92d&quot;:{&quot;type&quot;:&quot;FIGURE_OBJECT&quot;,&quot;id&quot;:&quot;aadb7e2e-c45a-4b01-9ca8-1fef056cd92d&quot;,&quot;name&quot;:&quot;Sphere&quot;,&quot;relativeTransform&quot;:{&quot;translate&quot;:{&quot;x&quot;:21.46110174819775,&quot;y&quot;:95.77530051014189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5&quot;}},&quot;36dad560-06c2-40e1-ad9b-37db0f12b716&quot;:{&quot;type&quot;:&quot;FIGURE_OBJECT&quot;,&quot;id&quot;:&quot;36dad560-06c2-40e1-ad9b-37db0f12b716&quot;,&quot;name&quot;:&quot;Sphere&quot;,&quot;relativeTransform&quot;:{&quot;translate&quot;:{&quot;x&quot;:11.945804264574239,&quot;y&quot;:114.91287739198624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7&quot;}},&quot;e5e2a776-fbfd-4824-baea-f3ed24e9f4b8&quot;:{&quot;type&quot;:&quot;FIGURE_OBJECT&quot;,&quot;id&quot;:&quot;e5e2a776-fbfd-4824-baea-f3ed24e9f4b8&quot;,&quot;name&quot;:&quot;Sphere&quot;,&quot;relativeTransform&quot;:{&quot;translate&quot;:{&quot;x&quot;:-25.634637970390884,&quot;y&quot;:99.14351865575513},&quot;rotate&quot;:0,&quot;skewX&quot;:0,&quot;scale&quot;:{&quot;x&quot;:0.06343575489068178,&quot;y&quot;:0.06487257291252517}},&quot;opacity&quot;:1,&quot;image&quot;:{&quot;url&quot;:&quot;https://icons.biorender.com/biorender/5f4529c2929bce0028c9f87c/sphere.png&quot;,&quot;fallbackUrl&quot;:&quot;https://res.cloudinary.com/dlcjuc3ej/image/upload/v1598368171/hn8prk1mpbi6hpkigwlz.svg#/keystone/api/icons/5f4529c2929bce0028c9f87c/sphere.svg&quot;,&quot;size&quot;:{&quot;x&quot;:150,&quot;y&quot;:150},&quot;isPremium&quot;:false},&quot;source&quot;:{&quot;id&quot;:&quot;5b8847989629ce1400901caa&quot;,&quot;type&quot;:&quot;ASSETS&quot;},&quot;pathStyles&quot;:[{&quot;type&quot;:&quot;FILL&quot;,&quot;fillStyle&quot;:&quot;rgb(0,0,0)&quot;}],&quot;isLocked&quot;:false,&quot;parent&quot;:{&quot;type&quot;:&quot;CHILD&quot;,&quot;parentId&quot;:&quot;e0a352a6-35c0-4d36-b820-d940f25e5acc&quot;,&quot;order&quot;:&quot;98&quot;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859ccf2eaefcde01c7821d8"/>
  <p:tag name="FIGURESLIDEID" val="67510c09-671b-4089-a1ec-339f7b61483b"/>
  <p:tag name="SELECTIONIDS" val="7f928b73-792c-4d6b-9b16-619ccacec144"/>
  <p:tag name="TRANSPARENTBACKGROUND" val="true"/>
  <p:tag name="VERSION" val="1754337698856"/>
  <p:tag name="TITLE" val="Cell"/>
  <p:tag name="CREATORNAME" val="Aravind kumar Bingi"/>
  <p:tag name="DATEINSERTED" val="1754338303307"/>
  <p:tag name="DPI" val="300"/>
  <p:tag name="BIOJSON" val="{&quot;id&quot;:&quot;9cb6a70f-37e0-4793-ad07-bcc1d6fc001f&quot;,&quot;objects&quot;:{&quot;7f928b73-792c-4d6b-9b16-619ccacec144&quot;:{&quot;type&quot;:&quot;FIGURE_OBJECT&quot;,&quot;id&quot;:&quot;7f928b73-792c-4d6b-9b16-619ccacec144&quot;,&quot;relativeTransform&quot;:{&quot;translate&quot;:{&quot;x&quot;:443.5513699475508,&quot;y&quot;:461.6320353374325},&quot;rotate&quot;:0,&quot;skewX&quot;:0,&quot;scale&quot;:{&quot;x&quot;:1,&quot;y&quot;:1}},&quot;opacity&quot;:1,&quot;path&quot;:{&quot;type&quot;:&quot;POLY_LINE&quot;,&quot;points&quot;:[{&quot;x&quot;:-483.9771438419531,&quot;y&quot;:-362.64445239365824},{&quot;x&quot;:-483.9771438419531,&quot;y&quot;:-266.44558561705264},{&quot;x&quot;:-464.8564822123412,&quot;y&quot;:-255.91326040206087}],&quot;closed&quot;:false,&quot;cornerRounding&quot;:{&quot;type&quot;:&quot;ARC_LENGTH&quot;,&quot;global&quot;:46.60106415424575},&quot;selectedObjectIds&quot;:[&quot;4b43e8b7-c36d-4fe5-989b-a64c1989f3ae&quot;]},&quot;pathStyles&quot;:[{&quot;type&quot;:&quot;FILL&quot;,&quot;fillStyle&quot;:&quot;rgba(0,0,0,0)&quot;},{&quot;type&quot;:&quot;STROKE&quot;,&quot;strokeStyle&quot;:{&quot;units&quot;:&quot;PATH_LENGTH&quot;,&quot;stops&quot;:{&quot;0&quot;:&quot;#32599900&quot;,&quot;1&quot;:&quot;#325999&quot;,&quot;0.45&quot;:&quot;#325999&quot;}},&quot;lineWidth&quot;:3.076350552046332,&quot;lineJoin&quot;:&quot;round&quot;}],&quot;pathMarkers&quot;:{&quot;markerEnd&quot;:{&quot;type&quot;:&quot;PATH&quot;,&quot;units&quot;:{&quot;type&quot;:&quot;STROKE_WIDTH&quot;,&quot;scale&quot;:0.8},&quot;orient&quot;:{&quot;type&quot;:&quot;CLIPPED_CHORD&quot;},&quot;clipDistance&quot;:4,&quot;name&quot;:&quot;arrow&quot;,&quot;relativeTransform&quot;:{&quot;translate&quot;:{&quot;x&quot;:0,&quot;y&quot;:0},&quot;rotate&quot;:0,&quot;skewX&quot;:0,&quot;scale&quot;:{&quot;x&quot;:1,&quot;y&quot;:1}},&quot;path&quot;:{&quot;type&quot;:&quot;SPLINE&quot;,&quot;spline&quot;:{&quot;points&quot;:[{&quot;x&quot;:0,&quot;y&quot;:0,&quot;isEndPoint&quot;:true},{&quot;x&quot;:-5,&quot;y&quot;:-2.5,&quot;isEndPoint&quot;:true},{&quot;x&quot;:-5,&quot;y&quot;:2.5,&quot;isEndPoint&quot;:true}],&quot;closed&quot;:true}},&quot;pathStyles&quot;:[{&quot;type&quot;:&quot;FILL&quot;,&quot;fillStyle&quot;:&quot;context-stroke-flat&quot;}]}},&quot;isLocked&quot;:false,&quot;parent&quot;:{&quot;type&quot;:&quot;CHILD&quot;,&quot;parentId&quot;:&quot;67510c09-671b-4089-a1ec-339f7b61483b&quot;,&quot;order&quot;:&quot;75&quot;},&quot;connectorInfo&quot;:{&quot;connectedObjects&quot;:[],&quot;type&quot;:&quot;ELBOW&quot;,&quot;offset&quot;:{&quot;x&quot;:0,&quot;y&quot;:0},&quot;bending&quot;:-0.1,&quot;firstElementIsHead&quot;:false,&quot;customized&quot;:true}},&quot;67510c09-671b-4089-a1ec-339f7b61483b&quot;:{&quot;id&quot;:&quot;67510c09-671b-4089-a1ec-339f7b61483b&quot;,&quot;type&quot;:&quot;FIGURE_OBJECT&quot;,&quot;document&quot;:{&quot;type&quot;:&quot;FIGURE&quot;,&quot;canvasType&quot;:&quot;FIGURE&quot;,&quot;units&quot;:&quot;in&quot;,&quot;title&quot;:&quot;&quot;},&quot;parent&quot;:{&quot;type&quot;:&quot;DOCUMENT&quot;,&quot;parentId&quot;:&quot;9cb6a70f-37e0-4793-ad07-bcc1d6fc001f&quot;,&quot;order&quot;:&quot;75&quot;}},&quot;9cb6a70f-37e0-4793-ad07-bcc1d6fc001f&quot;:{&quot;id&quot;:&quot;9cb6a70f-37e0-4793-ad07-bcc1d6fc001f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Macintosh PowerPoint</Application>
  <PresentationFormat>Widescreen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Acumin Pro</vt:lpstr>
      <vt:lpstr>Adobe Caslon Pro</vt:lpstr>
      <vt:lpstr>Aptos</vt:lpstr>
      <vt:lpstr>Aptos (Body)</vt:lpstr>
      <vt:lpstr>Aptos Display</vt:lpstr>
      <vt:lpstr>Arial</vt:lpstr>
      <vt:lpstr>Calibri</vt:lpstr>
      <vt:lpstr>Helvetica Neue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Graves</dc:creator>
  <cp:lastModifiedBy>John Graves</cp:lastModifiedBy>
  <cp:revision>1</cp:revision>
  <dcterms:created xsi:type="dcterms:W3CDTF">2025-10-06T14:07:32Z</dcterms:created>
  <dcterms:modified xsi:type="dcterms:W3CDTF">2025-10-06T14:08:13Z</dcterms:modified>
</cp:coreProperties>
</file>