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50" r:id="rId2"/>
    <p:sldId id="273" r:id="rId3"/>
    <p:sldId id="113666" r:id="rId4"/>
    <p:sldId id="113667" r:id="rId5"/>
    <p:sldId id="113668" r:id="rId6"/>
    <p:sldId id="113669" r:id="rId7"/>
    <p:sldId id="113670" r:id="rId8"/>
    <p:sldId id="274" r:id="rId9"/>
    <p:sldId id="272" r:id="rId10"/>
    <p:sldId id="271" r:id="rId11"/>
    <p:sldId id="275" r:id="rId12"/>
    <p:sldId id="1136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A88F-AD2E-C447-94E2-5CB2EC252478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8B0368-9A9B-2642-9145-4A6B5935F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16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we breathe in, air carries odor molecules into our nose. Inside the nose, we have a thin sheet called the olfactory epithelium. This has special sensory neurons that detect odors. Think of these neurons like little antennas, tuned to pick up different smells around us.”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1F16-E067-4E0D-9539-483DCAE3AF3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93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1F16-E067-4E0D-9539-483DCAE3AF3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37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1F16-E067-4E0D-9539-483DCAE3AF3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96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1F16-E067-4E0D-9539-483DCAE3AF3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65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E1F16-E067-4E0D-9539-483DCAE3AF3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96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56804-DAEC-F374-7DCE-DF6FF9D97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F641A-1FB5-7E5B-945D-57216F0A9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24C99-63B8-9B62-BB9E-222C4971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4B90-0EA3-708B-3EF9-02E6EBFA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3C2E9-EB74-D8EF-AE49-E2115E21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19FF6-ACEE-916F-525A-5631041DB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C74738-50F3-3A48-2A01-91C94BFA9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D7A673-0608-0F55-56AC-FEBD7D6C1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63604-46CC-79AD-CB82-0AEB7D958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F9509-1462-678A-20CF-94C627125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65275-DA7B-718D-6D83-5CBEE6DFD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E856EF-1E81-6D47-275C-8AE94CA91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17796-D660-F7C3-CD3F-09271B39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A294C-CBD7-6CFD-E024-F174494B1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C308C-1848-E597-CB47-020857A0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3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594E6-8ADD-5269-B0C0-4BB3F5C72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18D84-BF56-B6F5-C9D8-651541906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5F897-2236-5BB6-9DA7-6A3B14A24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B2FC-B61A-751A-5591-F17063447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80E37-9B7E-5769-A669-28775FBCB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5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14246-69B3-D5CF-29E7-18E0A628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494E8-8068-5379-9742-671E09B5C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D682D-30E4-144A-33CE-D9C35DC99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95696-384D-4DAC-5D40-34D0E7E22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2D923-8F87-97E3-0D6B-A1904E0E6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26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842DD-C213-B0AC-0054-E57AB4CBB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6F33-CBA9-5160-9877-33763FCC6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EA703-65A7-E6CE-8125-694DCBE5C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391E34-0850-C3AD-AD79-52EF07FDF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D725C-32AB-63FB-FB1C-026C3B71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8EB02-5490-2374-8BA5-1C7A19CCE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4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98644-7CB3-B485-7D13-CF87FCF29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AB164-B4AE-B167-B96F-772E2F283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F3501E-FB38-0C52-5BD4-1D47EFF9E7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3B4D3E-DCBC-CCD0-17C9-F2AE61329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2ABD9B-5304-A330-244B-A1B8D2F41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45D17-4A08-5713-FCF1-0F6B5A5E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DC6FC0-2F1F-4F15-4F45-0CB7CD4A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2379A8-8C0A-6A27-D9B3-192251BC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7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85AC6-8FF7-1F2A-726E-81B63F67E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A30445-E12D-40C2-EA3C-96D9064C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2883-9163-FCFD-80DE-556338938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5D6F3-7BF6-20EE-83FC-CFADC39B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02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12ACF-63C9-6C7C-510D-00174359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387058-6798-A19D-1D7E-02BBDDB8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100E6-42D9-1829-A77F-62E6C1E75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5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5BE3B-EEF1-29D6-A97B-5BA53135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E2990-E8BE-34E5-F8F5-4FCE100B9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242E4-DC55-BA7E-D133-69CB431D5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73703C-10D4-5463-3BBA-17B98F16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DC22BE-C8CF-01BB-4F6D-6FE68C6C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6B5928-BCE8-DD9E-45B1-CF2537F9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3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FEADC-925C-FDA4-FA22-AAD32CC51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D84D7-098E-2455-8F0B-7B66E9A9D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57C8B7-FC69-DC6B-36FA-936B21F42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D1564-2420-7792-72A0-953937874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BF437-9172-4E24-867A-34E7299A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EAC4C-95E0-DF41-77DE-3458330EE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E60D7-B8B9-1B94-1CD4-2422B0CA1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BAAF7-978F-670D-1A85-D08A5261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F8DF5-8E8F-9B9A-3732-EFC637B88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3DF58-1B2A-234A-AAF1-A7928F992C84}" type="datetimeFigureOut">
              <a:rPr lang="en-US" smtClean="0"/>
              <a:t>10/6/25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A731-DA7B-6B10-91C0-E274E2BE5F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36197-CB0B-D947-4612-2BE19D2AA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B0F936-2F4E-3048-ACFB-DA7339D18D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4.jpeg"/><Relationship Id="rId7" Type="http://schemas.openxmlformats.org/officeDocument/2006/relationships/image" Target="../media/image16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82F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9050" tIns="9525" rIns="19050" bIns="95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Parallelogram 38"/>
          <p:cNvSpPr/>
          <p:nvPr/>
        </p:nvSpPr>
        <p:spPr>
          <a:xfrm>
            <a:off x="7556666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46515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Parallelogram 39"/>
          <p:cNvSpPr/>
          <p:nvPr/>
        </p:nvSpPr>
        <p:spPr>
          <a:xfrm>
            <a:off x="1794041" y="0"/>
            <a:ext cx="2650960" cy="6858000"/>
          </a:xfrm>
          <a:prstGeom prst="parallelogram">
            <a:avLst/>
          </a:prstGeom>
          <a:gradFill>
            <a:gsLst>
              <a:gs pos="12000">
                <a:srgbClr val="B64862"/>
              </a:gs>
              <a:gs pos="25000">
                <a:srgbClr val="782F40"/>
              </a:gs>
              <a:gs pos="49000">
                <a:srgbClr val="4B1D28"/>
              </a:gs>
              <a:gs pos="76000">
                <a:srgbClr val="B64862"/>
              </a:gs>
            </a:gsLst>
            <a:lin ang="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52248"/>
            <a:ext cx="12192000" cy="6858000"/>
          </a:xfrm>
          <a:prstGeom prst="rect">
            <a:avLst/>
          </a:prstGeom>
          <a:gradFill>
            <a:gsLst>
              <a:gs pos="14167">
                <a:srgbClr val="B64862">
                  <a:alpha val="0"/>
                </a:srgbClr>
              </a:gs>
              <a:gs pos="64590">
                <a:srgbClr val="973B52">
                  <a:alpha val="26000"/>
                </a:srgbClr>
              </a:gs>
              <a:gs pos="63000">
                <a:srgbClr val="9B3D54"/>
              </a:gs>
              <a:gs pos="31000">
                <a:srgbClr val="B64862">
                  <a:alpha val="20000"/>
                </a:srgbClr>
              </a:gs>
              <a:gs pos="93000">
                <a:srgbClr val="4B1D2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-15549"/>
            <a:ext cx="12192000" cy="1285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55700" dist="495300" dir="4620000" sx="103000" sy="103000" algn="t" rotWithShape="0">
              <a:prstClr val="black">
                <a:alpha val="5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050" tIns="9525" rIns="19050" bIns="9525" rtlCol="0" anchor="ctr"/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3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82833" y="6327199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Graduate School | Florida State University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73225" y="5866824"/>
            <a:ext cx="8588375" cy="391197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1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dobe Caslon Pro" pitchFamily="18" charset="0"/>
                <a:ea typeface="+mn-ea"/>
                <a:cs typeface="+mn-cs"/>
              </a:rPr>
              <a:t>The Office of Postdoctoral Affairs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65588" y="2127439"/>
            <a:ext cx="8989834" cy="3310202"/>
          </a:xfrm>
          <a:prstGeom prst="rect">
            <a:avLst/>
          </a:prstGeom>
          <a:noFill/>
        </p:spPr>
        <p:txBody>
          <a:bodyPr wrap="square" lIns="19050" tIns="9525" rIns="19050" bIns="9525" rtlCol="0">
            <a:spAutoFit/>
          </a:bodyPr>
          <a:lstStyle/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34" b="1" dirty="0" err="1">
                <a:solidFill>
                  <a:prstClr val="white"/>
                </a:solidFill>
                <a:latin typeface="Adobe Caslon Pro" pitchFamily="18" charset="0"/>
              </a:rPr>
              <a:t>Saptarsi</a:t>
            </a:r>
            <a:r>
              <a:rPr lang="en-US" sz="4834" b="1" dirty="0">
                <a:solidFill>
                  <a:prstClr val="white"/>
                </a:solidFill>
                <a:latin typeface="Adobe Caslon Pro" pitchFamily="18" charset="0"/>
              </a:rPr>
              <a:t> Mitra</a:t>
            </a:r>
            <a:endParaRPr kumimoji="0" lang="en-US" sz="4834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67" dirty="0">
                <a:solidFill>
                  <a:prstClr val="white"/>
                </a:solidFill>
                <a:latin typeface="Adobe Caslon Pro" pitchFamily="18" charset="0"/>
              </a:rPr>
              <a:t>D</a:t>
            </a:r>
            <a:r>
              <a:rPr kumimoji="0" lang="en-US" sz="3667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epartment</a:t>
            </a:r>
            <a:r>
              <a:rPr kumimoji="0" lang="en-US" sz="3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 of Biological Science &amp; </a:t>
            </a:r>
          </a:p>
          <a:p>
            <a:pPr marL="0" marR="0" lvl="0" indent="0" algn="l" defTabSz="9144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Caslon Pro" pitchFamily="18" charset="0"/>
                <a:ea typeface="+mn-ea"/>
                <a:cs typeface="+mn-cs"/>
              </a:rPr>
              <a:t>The </a:t>
            </a:r>
            <a:r>
              <a:rPr lang="en-US" sz="3667" dirty="0">
                <a:solidFill>
                  <a:prstClr val="white"/>
                </a:solidFill>
                <a:latin typeface="Adobe Caslon Pro" pitchFamily="18" charset="0"/>
              </a:rPr>
              <a:t>Program in Neuroscience</a:t>
            </a:r>
            <a:endParaRPr kumimoji="0" lang="en-US" sz="3667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  <a:p>
            <a:pPr defTabSz="914454"/>
            <a:endParaRPr lang="en-US" sz="3667" dirty="0">
              <a:solidFill>
                <a:prstClr val="white"/>
              </a:solidFill>
              <a:latin typeface="Adobe Caslon Pro" pitchFamily="18" charset="0"/>
            </a:endParaRPr>
          </a:p>
          <a:p>
            <a:pPr defTabSz="914454"/>
            <a:r>
              <a:rPr lang="en-US" sz="2800" i="1" dirty="0">
                <a:solidFill>
                  <a:prstClr val="white"/>
                </a:solidFill>
                <a:latin typeface="Adobe Caslon Pro" panose="0205050205050A020403"/>
                <a:ea typeface="Calibri" panose="020F0502020204030204" pitchFamily="34" charset="0"/>
              </a:rPr>
              <a:t>From Smell to Appetite:  Linking Odors with Feeding Circuits</a:t>
            </a:r>
          </a:p>
          <a:p>
            <a:pPr lvl="0" defTabSz="914454"/>
            <a:endParaRPr kumimoji="0" lang="en-US" sz="275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Caslon Pro" pitchFamily="18" charset="0"/>
              <a:ea typeface="+mn-ea"/>
              <a:cs typeface="+mn-cs"/>
            </a:endParaRP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67F8DBEF-A799-4E65-9064-0E6CC1551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41" y="-46768"/>
            <a:ext cx="2067052" cy="12850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8CB49B-C661-3C34-A1E6-EE9FD5CF1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3181" y="-15549"/>
            <a:ext cx="2215178" cy="1253799"/>
          </a:xfrm>
          <a:prstGeom prst="rect">
            <a:avLst/>
          </a:prstGeom>
          <a:effectLst>
            <a:outerShdw dir="5400000" algn="ctr" rotWithShape="0">
              <a:schemeClr val="bg1">
                <a:lumMod val="9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575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 txBox="1">
            <a:spLocks/>
          </p:cNvSpPr>
          <p:nvPr/>
        </p:nvSpPr>
        <p:spPr>
          <a:xfrm>
            <a:off x="1003893" y="49903"/>
            <a:ext cx="988132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High fat diet makes us eat more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j-cs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312987" y="980178"/>
          <a:ext cx="3472628" cy="517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023840" imgH="1526760" progId="">
                  <p:embed/>
                </p:oleObj>
              </mc:Choice>
              <mc:Fallback>
                <p:oleObj r:id="rId2" imgW="1023840" imgH="1526760" progId="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2987" y="980178"/>
                        <a:ext cx="3472628" cy="517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870574" y="992877"/>
          <a:ext cx="3273425" cy="5179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65880" imgH="1526760" progId="">
                  <p:embed/>
                </p:oleObj>
              </mc:Choice>
              <mc:Fallback>
                <p:oleObj r:id="rId4" imgW="965880" imgH="1526760" progId="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70574" y="992877"/>
                        <a:ext cx="3273425" cy="5179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5963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5"/>
          <a:stretch/>
        </p:blipFill>
        <p:spPr>
          <a:xfrm>
            <a:off x="330722" y="1679332"/>
            <a:ext cx="5175629" cy="4658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97583" y="155955"/>
            <a:ext cx="97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Food odor causes more anticipatory drive towards eating in high fat fed animals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6158951" y="1917700"/>
          <a:ext cx="5003615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981080" imgH="1304280" progId="">
                  <p:embed/>
                </p:oleObj>
              </mc:Choice>
              <mc:Fallback>
                <p:oleObj r:id="rId3" imgW="1981080" imgH="1304280" progId="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58951" y="1917700"/>
                        <a:ext cx="5003615" cy="3295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l="56517" t="-72" r="32779" b="92332"/>
          <a:stretch/>
        </p:blipFill>
        <p:spPr>
          <a:xfrm>
            <a:off x="10348095" y="2811098"/>
            <a:ext cx="666698" cy="680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10425" y="5324475"/>
            <a:ext cx="440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High anticipation for food!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9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Download Jerry Mouse Smells Food Wallpaper | Wallpaper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597097"/>
            <a:ext cx="10385425" cy="584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0750" y="800297"/>
            <a:ext cx="6377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Thank you</a:t>
            </a:r>
            <a:endParaRPr kumimoji="0" lang="en-IN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77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8300" y="12450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Feeling hungry?</a:t>
            </a:r>
          </a:p>
        </p:txBody>
      </p:sp>
      <p:pic>
        <p:nvPicPr>
          <p:cNvPr id="2052" name="Picture 4" descr="cartoon bakery shop Prompts | Stable Diffusion Onl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0"/>
          <a:stretch/>
        </p:blipFill>
        <p:spPr bwMode="auto">
          <a:xfrm>
            <a:off x="2842194" y="973799"/>
            <a:ext cx="5821811" cy="557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0862" r="42917" b="12352"/>
          <a:stretch/>
        </p:blipFill>
        <p:spPr>
          <a:xfrm>
            <a:off x="1115269" y="2974581"/>
            <a:ext cx="157827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51"/>
            <a:ext cx="8229600" cy="1143000"/>
          </a:xfrm>
        </p:spPr>
        <p:txBody>
          <a:bodyPr/>
          <a:lstStyle/>
          <a:p>
            <a:r>
              <a:rPr dirty="0">
                <a:solidFill>
                  <a:schemeClr val="accent2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How Smell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• Air carries odor molecules into the nose.</a:t>
            </a:r>
          </a:p>
          <a:p>
            <a:pPr marL="0" indent="0">
              <a:buNone/>
            </a:pPr>
            <a:r>
              <a:rPr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• Olfactory epithelium has sensory neurons that detect odors.</a:t>
            </a: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lang="en-US"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marL="0" indent="0">
              <a:buNone/>
            </a:pPr>
            <a:endParaRPr sz="24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3074" name="Picture 2" descr="Play a Memory Game with Your Nose! | Scientific Ameri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371" y="3007277"/>
            <a:ext cx="4806944" cy="320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cheme of the olfactory system. (Left) Scheme of olfactory sensory... |  Download Scientific Diag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1"/>
          <a:stretch/>
        </p:blipFill>
        <p:spPr bwMode="auto">
          <a:xfrm>
            <a:off x="2593714" y="2918519"/>
            <a:ext cx="7004567" cy="303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9412" y="248899"/>
            <a:ext cx="9713169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Odor information passed to the brain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3714" y="1477624"/>
            <a:ext cx="6904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Smell molecules are detected in the nose and passed to the olfactory bulb, which then sends the information to other parts of the brain.</a:t>
            </a: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34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dirty="0">
                <a:solidFill>
                  <a:schemeClr val="accent2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Smell and Feeding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72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sz="2400" dirty="0"/>
              <a:t>• </a:t>
            </a:r>
            <a:r>
              <a:rPr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Odors influence appetite and food choices.</a:t>
            </a:r>
          </a:p>
          <a:p>
            <a:pPr marL="0" indent="0">
              <a:buNone/>
            </a:pPr>
            <a:r>
              <a:rPr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• The brain links smell with hunger and satiety signals.</a:t>
            </a:r>
          </a:p>
          <a:p>
            <a:pPr marL="0" indent="0">
              <a:buNone/>
            </a:pPr>
            <a:r>
              <a:rPr sz="24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• Strong odors can make us hungry or lose appetite.</a:t>
            </a:r>
          </a:p>
          <a:p>
            <a:endParaRPr lang="en-US" sz="2400" dirty="0"/>
          </a:p>
          <a:p>
            <a:endParaRPr sz="2400" dirty="0"/>
          </a:p>
        </p:txBody>
      </p:sp>
      <p:pic>
        <p:nvPicPr>
          <p:cNvPr id="2052" name="Picture 4" descr="Cooking Food Alters the Microbiome | UC San Francis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29" y="3642407"/>
            <a:ext cx="3632654" cy="24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y Don't You Feel Hungry After Not Eating All Day? – Neu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83" y="3617007"/>
            <a:ext cx="3633594" cy="242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83479" y="1635511"/>
            <a:ext cx="39585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EA0CDA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Arcuate nucleus (ARC)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contains two key neuronal groups: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Orexigenic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 →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Eat more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Anorexigenic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 →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Eat less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EA0CDA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ARC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 neurons project to the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1D0EE0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Paraventricular Nucleus (PVH)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to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60000"/>
                    <a:lumOff val="40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 </a:t>
            </a:r>
            <a:r>
              <a:rPr kumimoji="0" lang="en-I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control how much we eat.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39410" y="89443"/>
            <a:ext cx="851318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Hypothalamic control of feeding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3" t="51667" r="4261"/>
          <a:stretch/>
        </p:blipFill>
        <p:spPr>
          <a:xfrm>
            <a:off x="720968" y="967155"/>
            <a:ext cx="5644663" cy="538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81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44623" y="-128407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dobe Heiti Std R" panose="020B0400000000000000" pitchFamily="34" charset="-128"/>
                <a:ea typeface="Adobe Heiti Std R" panose="020B0400000000000000" pitchFamily="34" charset="-128"/>
              </a:rPr>
              <a:t>Odor chamber</a:t>
            </a:r>
            <a:endParaRPr lang="en-IN" dirty="0">
              <a:solidFill>
                <a:schemeClr val="accent2">
                  <a:lumMod val="75000"/>
                </a:schemeClr>
              </a:solidFill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5A9B8-9B5A-49B4-89BB-7EF55459C7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6"/>
          <a:stretch/>
        </p:blipFill>
        <p:spPr>
          <a:xfrm>
            <a:off x="2388834" y="936171"/>
            <a:ext cx="7460944" cy="5617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t="36607" r="60313" b="30208"/>
          <a:stretch/>
        </p:blipFill>
        <p:spPr>
          <a:xfrm>
            <a:off x="8039442" y="4916079"/>
            <a:ext cx="729341" cy="956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77175" y="6019800"/>
            <a:ext cx="1371600" cy="468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Food odor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74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572249" y="2938036"/>
            <a:ext cx="5172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• c-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Fos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 is a marker of recently activated neurons.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• When neurons respond to odors, they express c-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Fos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• Used in my research to study odor-driven feeding circuits.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67169" y="2078980"/>
            <a:ext cx="762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c-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Fos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n-cs"/>
              </a:rPr>
              <a:t>: A Window into Brain Activity</a:t>
            </a:r>
            <a:endPara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621531" y="52864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Odor engages feeding circuits</a:t>
            </a: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8" t="36607" r="60313" b="30208"/>
          <a:stretch/>
        </p:blipFill>
        <p:spPr>
          <a:xfrm>
            <a:off x="3964344" y="774501"/>
            <a:ext cx="994446" cy="13044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 t="51871" r="42709" b="30208"/>
          <a:stretch/>
        </p:blipFill>
        <p:spPr>
          <a:xfrm>
            <a:off x="2020356" y="1374532"/>
            <a:ext cx="809625" cy="704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32" y="2152274"/>
            <a:ext cx="4289806" cy="414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88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hamburger and fries are shown in a cartoon style 50275195 Vector Art at  Vecteez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46" b="17721"/>
          <a:stretch/>
        </p:blipFill>
        <p:spPr bwMode="auto">
          <a:xfrm>
            <a:off x="6812060" y="1195864"/>
            <a:ext cx="2812031" cy="173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0+ Thousand Balanced Diet Cartoon Royalty-Free Images, Stock Photos &amp;  Picture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5" t="5158" r="5909" b="9171"/>
          <a:stretch/>
        </p:blipFill>
        <p:spPr bwMode="auto">
          <a:xfrm>
            <a:off x="1800894" y="1023256"/>
            <a:ext cx="2623458" cy="194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649763" y="3378031"/>
          <a:ext cx="2974328" cy="26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26600" imgH="382320" progId="">
                  <p:embed/>
                </p:oleObj>
              </mc:Choice>
              <mc:Fallback>
                <p:oleObj r:id="rId4" imgW="426600" imgH="38232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49763" y="3378031"/>
                        <a:ext cx="2974328" cy="266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621531" y="3419480"/>
          <a:ext cx="2974328" cy="266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426600" imgH="382320" progId="">
                  <p:embed/>
                </p:oleObj>
              </mc:Choice>
              <mc:Fallback>
                <p:oleObj r:id="rId6" imgW="426600" imgH="382320" progId="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21531" y="3419480"/>
                        <a:ext cx="2974328" cy="266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/>
          <a:srcRect l="6091" r="82331" b="91969"/>
          <a:stretch/>
        </p:blipFill>
        <p:spPr>
          <a:xfrm>
            <a:off x="3946770" y="3397251"/>
            <a:ext cx="721122" cy="7059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56517" t="-72" r="32779" b="92332"/>
          <a:stretch/>
        </p:blipFill>
        <p:spPr>
          <a:xfrm>
            <a:off x="8957393" y="3368612"/>
            <a:ext cx="666698" cy="680304"/>
          </a:xfrm>
          <a:prstGeom prst="rect">
            <a:avLst/>
          </a:prstGeom>
        </p:spPr>
      </p:pic>
      <p:sp>
        <p:nvSpPr>
          <p:cNvPr id="15" name="Title 4"/>
          <p:cNvSpPr txBox="1">
            <a:spLocks/>
          </p:cNvSpPr>
          <p:nvPr/>
        </p:nvSpPr>
        <p:spPr>
          <a:xfrm>
            <a:off x="1621531" y="52864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Adobe Heiti Std R" panose="020B0400000000000000" pitchFamily="34" charset="-128"/>
                <a:ea typeface="Adobe Heiti Std R" panose="020B0400000000000000" pitchFamily="34" charset="-128"/>
                <a:cs typeface="+mj-cs"/>
              </a:rPr>
              <a:t>Can diet influence brain activity?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44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Adobe Heiti Std R" panose="020B0400000000000000" pitchFamily="34" charset="-128"/>
              <a:ea typeface="Adobe Heiti Std R" panose="020B0400000000000000" pitchFamily="34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92742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Microsoft Macintosh PowerPoint</Application>
  <PresentationFormat>Widescreen</PresentationFormat>
  <Paragraphs>49</Paragraphs>
  <Slides>12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Adobe Caslon Pro</vt:lpstr>
      <vt:lpstr>Adobe Heiti Std R</vt:lpstr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How Smell Works</vt:lpstr>
      <vt:lpstr>PowerPoint Presentation</vt:lpstr>
      <vt:lpstr>Smell and Feeding</vt:lpstr>
      <vt:lpstr>PowerPoint Presentation</vt:lpstr>
      <vt:lpstr>Odor chamber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Graves</dc:creator>
  <cp:lastModifiedBy>John Graves</cp:lastModifiedBy>
  <cp:revision>1</cp:revision>
  <dcterms:created xsi:type="dcterms:W3CDTF">2025-10-06T14:14:34Z</dcterms:created>
  <dcterms:modified xsi:type="dcterms:W3CDTF">2025-10-06T14:14:50Z</dcterms:modified>
</cp:coreProperties>
</file>