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27" r:id="rId2"/>
    <p:sldId id="509" r:id="rId3"/>
    <p:sldId id="265" r:id="rId4"/>
    <p:sldId id="259" r:id="rId5"/>
    <p:sldId id="510" r:id="rId6"/>
    <p:sldId id="261" r:id="rId7"/>
    <p:sldId id="264" r:id="rId8"/>
    <p:sldId id="51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694"/>
  </p:normalViewPr>
  <p:slideViewPr>
    <p:cSldViewPr snapToGrid="0">
      <p:cViewPr varScale="1">
        <p:scale>
          <a:sx n="91" d="100"/>
          <a:sy n="91" d="100"/>
        </p:scale>
        <p:origin x="19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89F7B-1CF0-FC86-019C-E2F1A7C4A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8E34A-1995-808B-2B1D-8BCE7A84D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A30B6-6543-33E0-4360-487DBC29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4021F-ECE0-F558-D628-4F41D1B4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4344-B8FF-CAB9-595C-57CCC3DE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6905-3FD6-BBF7-6809-AB4675E0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FEF84-51A4-36A5-5B40-5D8989D99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A30EC-A7FC-BE62-E3A3-1DF6B88B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54FFB-F547-DB80-249E-896A21E6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C935C-A3A4-EBFD-2408-A4494C29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8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74589-470C-48D1-5C66-CF03F8B1C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ECA9B-DB9F-A8E4-C1FD-0832445E2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D6490-5B7A-0A58-1B88-92A47716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32D8-F4DE-0BE0-067A-D7DDDB82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29527-186A-8A98-8047-238CB70B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3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9377-F06E-1000-3956-EA0DB2ED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4CBE7-8EFD-632A-FC3C-ABE59C7DA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A4168-451C-BCCF-95C0-517569A9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178E4-FBF4-C395-7D7C-2C4474D6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B4997-ACE6-43E2-B8A3-FA3FA185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FE40-7975-1A27-D777-06F48741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E1C73-B278-3084-D0E4-D5BA3E004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1C426-8813-98CF-0717-DAB6DC0D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D33C-6508-DD33-F252-F000EF11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8CC6C-E909-B9B6-EC74-EFF9794E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3A273-FD99-ADC7-F145-0E812F14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C6FF0-08FC-5EF2-4924-5718CA0BD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809B3-917B-3B2E-AFB0-5965F16FC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A4DDB-45F4-E18C-1F65-B9548968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CE624-4F9B-D903-89B9-9577DA52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61C40-8A24-A9AF-1A5D-4C558C08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9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10CF-AD36-5714-E089-1E2EA804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BCBB7-4916-C8C8-60B5-E11EFBDD8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20AF6-9DD2-AC28-DCDB-3AE8795EA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E1767-92A2-9081-DE95-E4311AF85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73213-69E0-B2CA-4377-84AE5E620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8297FE-794D-AD66-7028-96D2AA6A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D3C48-381C-5E3B-C3AA-E1AC4351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239ED-431C-72D2-5188-62026F87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B090-5FD5-48E7-05BD-25C9FA9F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7193F-81EB-6B26-1B5C-8E63A92C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659D8-73FD-BC56-19DC-E5875D74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FA30D-DB7B-7F4F-7975-A66AEB841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9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16C28-6162-9CF0-8352-20AF21AF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42176-EE2E-F274-5C6E-EEE05606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B482F-A3D9-8F64-C9BE-1557A7B7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2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F1A7-5F7A-A896-FBDD-D57028E3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08B5B-AD0D-3639-B053-C11913334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2F858-2C3C-E4BD-E75A-A984272F2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6592-9C4A-9D8B-D113-54E68CBD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28E8D-7190-1DBB-67B8-C208CA6E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55A5F-8808-D862-C07B-8DD9CD6F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0D6D-F613-D651-C0C6-E8D807E8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D84323-158F-2738-9268-AE553E635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6396E-3A34-3810-CA19-B4D500026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A82EB-E9E9-007F-AD03-12F50DE9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DDBCB-AE98-57D1-CD9A-B798A192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0A6CC-B41A-B654-B582-7C53DC32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1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145BE5-7ADF-7432-8A05-6823A24C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D4BC9-71C6-4392-B9ED-EF97AA8B8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9B5A-4CB4-0D9B-C980-7BA025C2E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149D86-5A89-9E48-AD81-028F155F6BFF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5B73C-B994-F3B9-286A-88B645B40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BF8A-D37E-9CEE-0FD7-9DC87572A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77BA76-5D34-3842-8181-F28001F22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4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1.png"/><Relationship Id="rId5" Type="http://schemas.microsoft.com/office/2007/relationships/media" Target="../media/media5.mp4"/><Relationship Id="rId10" Type="http://schemas.openxmlformats.org/officeDocument/2006/relationships/image" Target="../media/image20.png"/><Relationship Id="rId4" Type="http://schemas.openxmlformats.org/officeDocument/2006/relationships/video" Target="../media/media4.mp4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microsoft.com/office/2007/relationships/media" Target="../media/media7.mp4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2" Type="http://schemas.openxmlformats.org/officeDocument/2006/relationships/video" Target="../media/media6.mp4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video" Target="../media/media7.mp4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2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9050" tIns="9525" rIns="19050" bIns="95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54"/>
            <a:endParaRPr lang="en-US" sz="183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Parallelogram 38"/>
          <p:cNvSpPr/>
          <p:nvPr/>
        </p:nvSpPr>
        <p:spPr>
          <a:xfrm>
            <a:off x="7556666" y="0"/>
            <a:ext cx="2650960" cy="6858000"/>
          </a:xfrm>
          <a:prstGeom prst="parallelogram">
            <a:avLst/>
          </a:prstGeom>
          <a:gradFill>
            <a:gsLst>
              <a:gs pos="12000">
                <a:srgbClr val="B64862"/>
              </a:gs>
              <a:gs pos="25000">
                <a:srgbClr val="782F40"/>
              </a:gs>
              <a:gs pos="49000">
                <a:srgbClr val="4B1D28"/>
              </a:gs>
              <a:gs pos="76000">
                <a:srgbClr val="B64862"/>
              </a:gs>
            </a:gsLst>
            <a:lin ang="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050" tIns="9525" rIns="19050" bIns="9525" rtlCol="0" anchor="ctr"/>
          <a:lstStyle/>
          <a:p>
            <a:pPr algn="ctr" defTabSz="914454"/>
            <a:endParaRPr lang="en-US" sz="18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Parallelogram 31"/>
          <p:cNvSpPr/>
          <p:nvPr/>
        </p:nvSpPr>
        <p:spPr>
          <a:xfrm>
            <a:off x="4651541" y="0"/>
            <a:ext cx="2650960" cy="6858000"/>
          </a:xfrm>
          <a:prstGeom prst="parallelogram">
            <a:avLst/>
          </a:prstGeom>
          <a:gradFill>
            <a:gsLst>
              <a:gs pos="12000">
                <a:srgbClr val="B64862"/>
              </a:gs>
              <a:gs pos="25000">
                <a:srgbClr val="782F40"/>
              </a:gs>
              <a:gs pos="49000">
                <a:srgbClr val="4B1D28"/>
              </a:gs>
              <a:gs pos="76000">
                <a:srgbClr val="B64862"/>
              </a:gs>
            </a:gsLst>
            <a:lin ang="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050" tIns="9525" rIns="19050" bIns="9525" rtlCol="0" anchor="ctr"/>
          <a:lstStyle/>
          <a:p>
            <a:pPr algn="ctr" defTabSz="914454"/>
            <a:endParaRPr lang="en-US" sz="18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Parallelogram 39"/>
          <p:cNvSpPr/>
          <p:nvPr/>
        </p:nvSpPr>
        <p:spPr>
          <a:xfrm>
            <a:off x="1794041" y="0"/>
            <a:ext cx="2650960" cy="6858000"/>
          </a:xfrm>
          <a:prstGeom prst="parallelogram">
            <a:avLst/>
          </a:prstGeom>
          <a:gradFill>
            <a:gsLst>
              <a:gs pos="12000">
                <a:srgbClr val="B64862"/>
              </a:gs>
              <a:gs pos="25000">
                <a:srgbClr val="782F40"/>
              </a:gs>
              <a:gs pos="49000">
                <a:srgbClr val="4B1D28"/>
              </a:gs>
              <a:gs pos="76000">
                <a:srgbClr val="B64862"/>
              </a:gs>
            </a:gsLst>
            <a:lin ang="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050" tIns="9525" rIns="19050" bIns="9525" rtlCol="0" anchor="ctr"/>
          <a:lstStyle/>
          <a:p>
            <a:pPr algn="ctr" defTabSz="914454"/>
            <a:endParaRPr lang="en-US" sz="18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0486"/>
            <a:ext cx="12192000" cy="6858000"/>
          </a:xfrm>
          <a:prstGeom prst="rect">
            <a:avLst/>
          </a:prstGeom>
          <a:gradFill>
            <a:gsLst>
              <a:gs pos="14167">
                <a:srgbClr val="B64862">
                  <a:alpha val="0"/>
                </a:srgbClr>
              </a:gs>
              <a:gs pos="64590">
                <a:srgbClr val="973B52">
                  <a:alpha val="26000"/>
                </a:srgbClr>
              </a:gs>
              <a:gs pos="63000">
                <a:srgbClr val="9B3D54"/>
              </a:gs>
              <a:gs pos="31000">
                <a:srgbClr val="B64862">
                  <a:alpha val="20000"/>
                </a:srgbClr>
              </a:gs>
              <a:gs pos="93000">
                <a:srgbClr val="4B1D2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050" tIns="9525" rIns="19050" bIns="9525" rtlCol="0" anchor="ctr"/>
          <a:lstStyle/>
          <a:p>
            <a:pPr algn="ctr" defTabSz="914454"/>
            <a:endParaRPr lang="en-US" sz="183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15549"/>
            <a:ext cx="12192000" cy="1285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55700" dist="495300" dir="4620000" sx="103000" sy="103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050" tIns="9525" rIns="19050" bIns="9525" rtlCol="0" anchor="ctr"/>
          <a:lstStyle/>
          <a:p>
            <a:pPr algn="ctr" defTabSz="914454"/>
            <a:endParaRPr lang="en-US" sz="1833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82833" y="6327199"/>
            <a:ext cx="8588375" cy="391197"/>
          </a:xfrm>
          <a:prstGeom prst="rect">
            <a:avLst/>
          </a:prstGeom>
          <a:noFill/>
        </p:spPr>
        <p:txBody>
          <a:bodyPr wrap="square" lIns="19050" tIns="9525" rIns="19050" bIns="9525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454"/>
            <a:r>
              <a:rPr lang="en-US" sz="2417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The Graduate School | Florida State University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73225" y="5866824"/>
            <a:ext cx="8588375" cy="391197"/>
          </a:xfrm>
          <a:prstGeom prst="rect">
            <a:avLst/>
          </a:prstGeom>
          <a:noFill/>
        </p:spPr>
        <p:txBody>
          <a:bodyPr wrap="square" lIns="19050" tIns="9525" rIns="19050" bIns="9525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454"/>
            <a:r>
              <a:rPr lang="en-US" sz="2417" dirty="0">
                <a:solidFill>
                  <a:srgbClr val="CEB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The Office of Postdoctoral Affairs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6413" y="1935279"/>
            <a:ext cx="9322992" cy="4087145"/>
          </a:xfrm>
          <a:prstGeom prst="rect">
            <a:avLst/>
          </a:prstGeom>
          <a:noFill/>
        </p:spPr>
        <p:txBody>
          <a:bodyPr wrap="square" lIns="19050" tIns="9525" rIns="19050" bIns="9525" rtlCol="0">
            <a:spAutoFit/>
          </a:bodyPr>
          <a:lstStyle/>
          <a:p>
            <a:pPr defTabSz="914454"/>
            <a:r>
              <a:rPr lang="en-US" sz="4834" b="1" dirty="0">
                <a:solidFill>
                  <a:prstClr val="white"/>
                </a:solidFill>
                <a:latin typeface="Adobe Caslon Pro" pitchFamily="18" charset="0"/>
              </a:rPr>
              <a:t>An</a:t>
            </a:r>
            <a:r>
              <a:rPr lang="en-US" sz="5400" b="1" dirty="0">
                <a:solidFill>
                  <a:prstClr val="white"/>
                </a:solidFill>
                <a:latin typeface="Adobe Caslon Pro" panose="0205050205050A020403"/>
              </a:rPr>
              <a:t>irudh Lakshmi Narasimha Prasad</a:t>
            </a:r>
          </a:p>
          <a:p>
            <a:pPr defTabSz="914454"/>
            <a:r>
              <a:rPr lang="en-US" sz="3667" dirty="0">
                <a:solidFill>
                  <a:prstClr val="white"/>
                </a:solidFill>
                <a:latin typeface="Adobe Caslon Pro" pitchFamily="18" charset="0"/>
              </a:rPr>
              <a:t>Department Mechanical and Aerospace </a:t>
            </a:r>
          </a:p>
          <a:p>
            <a:pPr defTabSz="914454"/>
            <a:r>
              <a:rPr lang="en-US" sz="3667" dirty="0">
                <a:solidFill>
                  <a:prstClr val="white"/>
                </a:solidFill>
                <a:latin typeface="Adobe Caslon Pro" pitchFamily="18" charset="0"/>
              </a:rPr>
              <a:t>Engineering</a:t>
            </a:r>
          </a:p>
          <a:p>
            <a:pPr defTabSz="914454"/>
            <a:endParaRPr lang="en-US" sz="2750" i="1" dirty="0">
              <a:solidFill>
                <a:prstClr val="white"/>
              </a:solidFill>
              <a:latin typeface="Adobe Caslon Pro" pitchFamily="18" charset="0"/>
            </a:endParaRPr>
          </a:p>
          <a:p>
            <a:pPr defTabSz="914454"/>
            <a:r>
              <a:rPr lang="en-US" sz="2800" i="1" dirty="0">
                <a:solidFill>
                  <a:prstClr val="white"/>
                </a:solidFill>
                <a:latin typeface="Adobe Caslon Pro" pitchFamily="18" charset="0"/>
              </a:rPr>
              <a:t>Taming Jet Roars with Tiny Lightening Zap</a:t>
            </a:r>
          </a:p>
          <a:p>
            <a:pPr defTabSz="914454"/>
            <a:endParaRPr lang="en-US" sz="2750" i="1" dirty="0">
              <a:solidFill>
                <a:prstClr val="white"/>
              </a:solidFill>
              <a:latin typeface="Adobe Caslon Pro" pitchFamily="18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7F8DBEF-A799-4E65-9064-0E6CC1551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41" y="-46768"/>
            <a:ext cx="2067052" cy="128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5C69EF-5B55-5AD1-B6ED-DD4C7989C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181" y="-15549"/>
            <a:ext cx="2215178" cy="1253799"/>
          </a:xfrm>
          <a:prstGeom prst="rect">
            <a:avLst/>
          </a:prstGeom>
          <a:effectLst>
            <a:outerShdw dir="5400000" algn="ctr" rotWithShape="0">
              <a:schemeClr val="bg1">
                <a:lumMod val="9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21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person looking at a lawn mower&#10;&#10;AI-generated content may be incorrect.">
            <a:extLst>
              <a:ext uri="{FF2B5EF4-FFF2-40B4-BE49-F238E27FC236}">
                <a16:creationId xmlns:a16="http://schemas.microsoft.com/office/drawing/2014/main" id="{A914B42E-5DA0-1A95-1D28-915576230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988">
            <a:off x="1264498" y="272344"/>
            <a:ext cx="3962400" cy="2641600"/>
          </a:xfrm>
          <a:prstGeom prst="rect">
            <a:avLst/>
          </a:prstGeom>
        </p:spPr>
      </p:pic>
      <p:pic>
        <p:nvPicPr>
          <p:cNvPr id="10" name="Picture 9" descr="A cartoon of a family sitting on a plane&#10;&#10;AI-generated content may be incorrect.">
            <a:extLst>
              <a:ext uri="{FF2B5EF4-FFF2-40B4-BE49-F238E27FC236}">
                <a16:creationId xmlns:a16="http://schemas.microsoft.com/office/drawing/2014/main" id="{3557AC0D-0465-28C6-EEB2-3CF0B28DF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958">
            <a:off x="101018" y="3693668"/>
            <a:ext cx="3962400" cy="2641600"/>
          </a:xfrm>
          <a:prstGeom prst="rect">
            <a:avLst/>
          </a:prstGeom>
        </p:spPr>
      </p:pic>
      <p:pic>
        <p:nvPicPr>
          <p:cNvPr id="14" name="Picture 13" descr="A cartoon of a person using a jackhammer&#10;&#10;AI-generated content may be incorrect.">
            <a:extLst>
              <a:ext uri="{FF2B5EF4-FFF2-40B4-BE49-F238E27FC236}">
                <a16:creationId xmlns:a16="http://schemas.microsoft.com/office/drawing/2014/main" id="{F761413E-3613-A0AD-2484-9705F04AF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4002">
            <a:off x="6733056" y="-10089"/>
            <a:ext cx="4019788" cy="2679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34FDB2-28B2-60CA-6BD6-ED4014E1D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50200">
            <a:off x="7516674" y="3809338"/>
            <a:ext cx="4000500" cy="2667000"/>
          </a:xfrm>
          <a:prstGeom prst="rect">
            <a:avLst/>
          </a:prstGeom>
        </p:spPr>
      </p:pic>
      <p:pic>
        <p:nvPicPr>
          <p:cNvPr id="16" name="Picture 15" descr="A cartoon of an alarm clock&#10;&#10;AI-generated content may be incorrect.">
            <a:extLst>
              <a:ext uri="{FF2B5EF4-FFF2-40B4-BE49-F238E27FC236}">
                <a16:creationId xmlns:a16="http://schemas.microsoft.com/office/drawing/2014/main" id="{D03686ED-CFB3-AE7E-F141-A3C918FFD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25" y="3662896"/>
            <a:ext cx="2514600" cy="3771900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1475F2B4-28C5-A255-CEF7-D0807C989C37}"/>
              </a:ext>
            </a:extLst>
          </p:cNvPr>
          <p:cNvSpPr/>
          <p:nvPr/>
        </p:nvSpPr>
        <p:spPr>
          <a:xfrm>
            <a:off x="3274725" y="1329839"/>
            <a:ext cx="6117772" cy="4223657"/>
          </a:xfrm>
          <a:prstGeom prst="irregularSeal2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27580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BA3E3-E18E-D834-714F-FD904D8A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oustics of Flight Vehicles – Introduction to Aerospace Flight Vehicles">
            <a:extLst>
              <a:ext uri="{FF2B5EF4-FFF2-40B4-BE49-F238E27FC236}">
                <a16:creationId xmlns:a16="http://schemas.microsoft.com/office/drawing/2014/main" id="{ACF0AFA8-C7AE-5557-145F-9C0517ABC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>
            <a:fillRect/>
          </a:stretch>
        </p:blipFill>
        <p:spPr bwMode="auto">
          <a:xfrm>
            <a:off x="14423" y="337456"/>
            <a:ext cx="7770943" cy="6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028C4-A31B-7A01-8341-1B12585A4449}"/>
              </a:ext>
            </a:extLst>
          </p:cNvPr>
          <p:cNvSpPr txBox="1"/>
          <p:nvPr/>
        </p:nvSpPr>
        <p:spPr>
          <a:xfrm>
            <a:off x="5400479" y="-6522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Permanent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 hearing loss</a:t>
            </a:r>
          </a:p>
        </p:txBody>
      </p:sp>
      <p:pic>
        <p:nvPicPr>
          <p:cNvPr id="10" name="Picture 2" descr="Russia's most advanced fighter jet crashes, pilot survives | The Times of  Israel">
            <a:extLst>
              <a:ext uri="{FF2B5EF4-FFF2-40B4-BE49-F238E27FC236}">
                <a16:creationId xmlns:a16="http://schemas.microsoft.com/office/drawing/2014/main" id="{AA290A9B-C1B1-3D09-C0AB-159A8581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09" y="163779"/>
            <a:ext cx="3838567" cy="23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A4C182-DCDB-85EC-741C-B3EBE5FF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1742" y="-215219"/>
            <a:ext cx="69723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Military jets be screaming!!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7E8866-CB38-F7D0-6782-98659D24166F}"/>
              </a:ext>
            </a:extLst>
          </p:cNvPr>
          <p:cNvSpPr/>
          <p:nvPr/>
        </p:nvSpPr>
        <p:spPr>
          <a:xfrm>
            <a:off x="7785366" y="-1361"/>
            <a:ext cx="498663" cy="68466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B615F-4962-E666-70BC-3DB29771F096}"/>
              </a:ext>
            </a:extLst>
          </p:cNvPr>
          <p:cNvSpPr txBox="1"/>
          <p:nvPr/>
        </p:nvSpPr>
        <p:spPr>
          <a:xfrm>
            <a:off x="8204229" y="137719"/>
            <a:ext cx="125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150dB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50067-FDB8-6595-082E-FB94E868869F}"/>
              </a:ext>
            </a:extLst>
          </p:cNvPr>
          <p:cNvSpPr txBox="1"/>
          <p:nvPr/>
        </p:nvSpPr>
        <p:spPr>
          <a:xfrm>
            <a:off x="8353056" y="2623951"/>
            <a:ext cx="37749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 sz="2000"/>
            </a:pPr>
            <a:r>
              <a:rPr lang="en-US" b="1" dirty="0">
                <a:solidFill>
                  <a:srgbClr val="FF0000"/>
                </a:solidFill>
              </a:rPr>
              <a:t>Military jets are so loud it’s like a hundred lawnmowers and every car alarm in the neighborhood decided to start a band in your backyard.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36EC97-BB56-6F41-624E-DD31129C6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056" y="4342252"/>
            <a:ext cx="3838944" cy="25030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B7F16C-763D-EC19-AFDB-5ED391028AFA}"/>
              </a:ext>
            </a:extLst>
          </p:cNvPr>
          <p:cNvSpPr/>
          <p:nvPr/>
        </p:nvSpPr>
        <p:spPr>
          <a:xfrm>
            <a:off x="0" y="880643"/>
            <a:ext cx="5116286" cy="231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 sz="2000"/>
            </a:pPr>
            <a:r>
              <a:rPr lang="en-US" b="1" dirty="0">
                <a:solidFill>
                  <a:srgbClr val="FF0000"/>
                </a:solidFill>
              </a:rPr>
              <a:t>Harmful to the brave people working around these beasts.</a:t>
            </a:r>
          </a:p>
          <a:p>
            <a:pPr algn="just">
              <a:defRPr sz="2000"/>
            </a:pPr>
            <a:endParaRPr lang="en-US" b="1" dirty="0">
              <a:solidFill>
                <a:srgbClr val="FF0000"/>
              </a:solidFill>
            </a:endParaRPr>
          </a:p>
          <a:p>
            <a:pPr algn="just">
              <a:defRPr sz="2000"/>
            </a:pPr>
            <a:r>
              <a:rPr lang="en-US" b="1" dirty="0">
                <a:solidFill>
                  <a:srgbClr val="FF0000"/>
                </a:solidFill>
              </a:rPr>
              <a:t>Annoys people living near airports = Protests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AB6687-FE75-43E7-0A23-28A153CB446B}"/>
              </a:ext>
            </a:extLst>
          </p:cNvPr>
          <p:cNvSpPr txBox="1"/>
          <p:nvPr/>
        </p:nvSpPr>
        <p:spPr>
          <a:xfrm>
            <a:off x="38638" y="3250199"/>
            <a:ext cx="33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Objective: </a:t>
            </a:r>
            <a:r>
              <a:rPr lang="en-US" sz="2400" b="1" dirty="0">
                <a:solidFill>
                  <a:srgbClr val="FF0000"/>
                </a:solidFill>
              </a:rPr>
              <a:t>Reduce noise emission from these jets</a:t>
            </a:r>
          </a:p>
        </p:txBody>
      </p:sp>
      <p:pic>
        <p:nvPicPr>
          <p:cNvPr id="2" name="Picture 2" descr="75 Cartoon Lawn Mower High Res ...">
            <a:extLst>
              <a:ext uri="{FF2B5EF4-FFF2-40B4-BE49-F238E27FC236}">
                <a16:creationId xmlns:a16="http://schemas.microsoft.com/office/drawing/2014/main" id="{85672F44-6F80-92B0-DE32-1247737CA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48" y="4238684"/>
            <a:ext cx="1215396" cy="83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5+ Thousand Cartoon Baby Crying Royalty-Free Images, Stock Photos &amp;  Pictures | Shutterstock">
            <a:extLst>
              <a:ext uri="{FF2B5EF4-FFF2-40B4-BE49-F238E27FC236}">
                <a16:creationId xmlns:a16="http://schemas.microsoft.com/office/drawing/2014/main" id="{EB5BBB9B-45C2-0119-56CA-C114B0BE6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48" y="3687239"/>
            <a:ext cx="808529" cy="66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ic book style cartoon ringing alarm clock Vector Image">
            <a:extLst>
              <a:ext uri="{FF2B5EF4-FFF2-40B4-BE49-F238E27FC236}">
                <a16:creationId xmlns:a16="http://schemas.microsoft.com/office/drawing/2014/main" id="{1BA038CB-F564-9984-D716-6E5BDBC48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9"/>
          <a:stretch>
            <a:fillRect/>
          </a:stretch>
        </p:blipFill>
        <p:spPr bwMode="auto">
          <a:xfrm>
            <a:off x="2592985" y="4523569"/>
            <a:ext cx="917481" cy="8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  <p:bldP spid="13" grpId="0"/>
      <p:bldP spid="15" grpId="0"/>
      <p:bldP spid="18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EE7B-A1C5-EB39-1B84-29A9B6038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Q_Dil">
            <a:hlinkClick r:id="" action="ppaction://media"/>
            <a:extLst>
              <a:ext uri="{FF2B5EF4-FFF2-40B4-BE49-F238E27FC236}">
                <a16:creationId xmlns:a16="http://schemas.microsoft.com/office/drawing/2014/main" id="{CB8C10D8-8756-A2E3-D22C-1D891F37B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32673"/>
            <a:ext cx="7924326" cy="3712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727D68-ECAA-5ED0-08EC-E368188F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368300"/>
            <a:ext cx="12039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Know Them Before We Shush Them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CB60D8-1BD0-F475-14BC-CF7B3DA9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42793"/>
            <a:ext cx="4267200" cy="24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80245-A446-D9D7-5885-818CB65BF1FE}"/>
              </a:ext>
            </a:extLst>
          </p:cNvPr>
          <p:cNvSpPr txBox="1"/>
          <p:nvPr/>
        </p:nvSpPr>
        <p:spPr>
          <a:xfrm>
            <a:off x="1219200" y="335731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F22 – Raptor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9D64C-A448-6CC4-A0B7-32835BCD95E8}"/>
              </a:ext>
            </a:extLst>
          </p:cNvPr>
          <p:cNvSpPr txBox="1"/>
          <p:nvPr/>
        </p:nvSpPr>
        <p:spPr>
          <a:xfrm>
            <a:off x="1219200" y="107418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$143 million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3F993B-D825-D275-3FD4-BEE529E533A0}"/>
              </a:ext>
            </a:extLst>
          </p:cNvPr>
          <p:cNvGrpSpPr/>
          <p:nvPr/>
        </p:nvGrpSpPr>
        <p:grpSpPr>
          <a:xfrm>
            <a:off x="0" y="3804474"/>
            <a:ext cx="4267200" cy="2842612"/>
            <a:chOff x="0" y="3910614"/>
            <a:chExt cx="4267200" cy="2842612"/>
          </a:xfrm>
        </p:grpSpPr>
        <p:pic>
          <p:nvPicPr>
            <p:cNvPr id="3076" name="Picture 4" descr="Can Graduate Programs Survive Federal Loan Caps?">
              <a:extLst>
                <a:ext uri="{FF2B5EF4-FFF2-40B4-BE49-F238E27FC236}">
                  <a16:creationId xmlns:a16="http://schemas.microsoft.com/office/drawing/2014/main" id="{A7CCD282-2283-5715-ED49-6F6A176B5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10614"/>
              <a:ext cx="4267200" cy="284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6B3D82-C0DB-2ED8-1BC6-5940DA9A6DC0}"/>
                </a:ext>
              </a:extLst>
            </p:cNvPr>
            <p:cNvSpPr txBox="1"/>
            <p:nvPr/>
          </p:nvSpPr>
          <p:spPr>
            <a:xfrm>
              <a:off x="2314575" y="4033617"/>
              <a:ext cx="1066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Me: Broke Post doc on 50k salary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0155C6C-4124-AEF2-BCFE-C5BBEFAAA383}"/>
              </a:ext>
            </a:extLst>
          </p:cNvPr>
          <p:cNvSpPr txBox="1"/>
          <p:nvPr/>
        </p:nvSpPr>
        <p:spPr>
          <a:xfrm>
            <a:off x="4381500" y="70485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Next best thing: Simulate a jet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F5C332-E65B-E238-C1AD-B97356BC72FB}"/>
              </a:ext>
            </a:extLst>
          </p:cNvPr>
          <p:cNvSpPr txBox="1"/>
          <p:nvPr/>
        </p:nvSpPr>
        <p:spPr>
          <a:xfrm>
            <a:off x="4591050" y="1140857"/>
            <a:ext cx="74104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CFD = Computational Fluid Dynamics gives a “Computerized Jet-in-a-Box”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We simulate jet flow and noise on a supercomputer by solving equations which are so long and complicated that I cannot fit them in one slide. (Ignorance is bliss!!!)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Let's us test ideas safely → no fried grad students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EE9FC0-C779-04E0-6056-B35DD6E48688}"/>
              </a:ext>
            </a:extLst>
          </p:cNvPr>
          <p:cNvSpPr/>
          <p:nvPr/>
        </p:nvSpPr>
        <p:spPr>
          <a:xfrm>
            <a:off x="2114550" y="1698170"/>
            <a:ext cx="1247775" cy="10148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1AD2CF-840B-F5C2-E848-32B3485A6F32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3362325" y="2205588"/>
            <a:ext cx="1228725" cy="9602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2F6EB60-2309-00BC-8522-C60CADCFDD2D}"/>
              </a:ext>
            </a:extLst>
          </p:cNvPr>
          <p:cNvSpPr txBox="1"/>
          <p:nvPr/>
        </p:nvSpPr>
        <p:spPr>
          <a:xfrm rot="1758936">
            <a:off x="7473409" y="5442132"/>
            <a:ext cx="2869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Fluid flow (Chaos)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177070-92E6-62BA-DC5B-463E43823AFE}"/>
              </a:ext>
            </a:extLst>
          </p:cNvPr>
          <p:cNvSpPr txBox="1"/>
          <p:nvPr/>
        </p:nvSpPr>
        <p:spPr>
          <a:xfrm rot="1758936">
            <a:off x="7898078" y="3727458"/>
            <a:ext cx="192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Noise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76D4CF-75D1-A49E-CF8A-1F4D1C5913C3}"/>
              </a:ext>
            </a:extLst>
          </p:cNvPr>
          <p:cNvSpPr txBox="1"/>
          <p:nvPr/>
        </p:nvSpPr>
        <p:spPr>
          <a:xfrm>
            <a:off x="4381500" y="4590499"/>
            <a:ext cx="773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MORE CHAOS  = MORE NOISE</a:t>
            </a:r>
          </a:p>
        </p:txBody>
      </p:sp>
      <p:pic>
        <p:nvPicPr>
          <p:cNvPr id="29" name="Recording 2023-12-08 142040">
            <a:hlinkClick r:id="" action="ppaction://media"/>
            <a:extLst>
              <a:ext uri="{FF2B5EF4-FFF2-40B4-BE49-F238E27FC236}">
                <a16:creationId xmlns:a16="http://schemas.microsoft.com/office/drawing/2014/main" id="{55C7E512-9CE3-59EF-CD84-43DF52E9FA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0736" y="2932673"/>
            <a:ext cx="1701264" cy="13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5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" grpId="0"/>
      <p:bldP spid="7" grpId="0"/>
      <p:bldP spid="20" grpId="0" animBg="1"/>
      <p:bldP spid="25" grpId="0"/>
      <p:bldP spid="26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6E982-24B7-0827-774F-AAF6D2C00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C710-193F-4751-03C5-D3C73E40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368300"/>
            <a:ext cx="12039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How to control this chaos?: Zap the jet with lightning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8BB97-972F-5190-6F44-5B59FD6E4093}"/>
              </a:ext>
            </a:extLst>
          </p:cNvPr>
          <p:cNvSpPr txBox="1"/>
          <p:nvPr/>
        </p:nvSpPr>
        <p:spPr>
          <a:xfrm>
            <a:off x="-12963" y="787936"/>
            <a:ext cx="49069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Tiny tasers	      or Thor’s hammers </a:t>
            </a:r>
          </a:p>
          <a:p>
            <a:pPr>
              <a:defRPr sz="2000"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They nudge chaos into rhythm → less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8D8E8-DD34-3694-6AEC-669805019BD2}"/>
              </a:ext>
            </a:extLst>
          </p:cNvPr>
          <p:cNvSpPr txBox="1"/>
          <p:nvPr/>
        </p:nvSpPr>
        <p:spPr>
          <a:xfrm>
            <a:off x="-43848" y="1941712"/>
            <a:ext cx="13430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L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A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F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P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A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3F84C-0DC9-6370-1FFD-5F19D6332B85}"/>
              </a:ext>
            </a:extLst>
          </p:cNvPr>
          <p:cNvSpPr txBox="1"/>
          <p:nvPr/>
        </p:nvSpPr>
        <p:spPr>
          <a:xfrm>
            <a:off x="765777" y="2217937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ocalized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21478-F8C3-76EF-849E-96E080DBB84B}"/>
              </a:ext>
            </a:extLst>
          </p:cNvPr>
          <p:cNvSpPr txBox="1"/>
          <p:nvPr/>
        </p:nvSpPr>
        <p:spPr>
          <a:xfrm>
            <a:off x="803877" y="312418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rc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C2565-DB2D-05D9-AE77-9A00CFAB25B9}"/>
              </a:ext>
            </a:extLst>
          </p:cNvPr>
          <p:cNvSpPr txBox="1"/>
          <p:nvPr/>
        </p:nvSpPr>
        <p:spPr>
          <a:xfrm>
            <a:off x="746727" y="403733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ilament</a:t>
            </a:r>
            <a:endParaRPr lang="en-US" sz="3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FA9DB-0418-9F91-6730-6D9F801A3F83}"/>
              </a:ext>
            </a:extLst>
          </p:cNvPr>
          <p:cNvSpPr txBox="1"/>
          <p:nvPr/>
        </p:nvSpPr>
        <p:spPr>
          <a:xfrm>
            <a:off x="765777" y="4943575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lasma</a:t>
            </a:r>
            <a:endParaRPr lang="en-US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8CD71-9E20-10DE-0960-426E9305E529}"/>
              </a:ext>
            </a:extLst>
          </p:cNvPr>
          <p:cNvSpPr txBox="1"/>
          <p:nvPr/>
        </p:nvSpPr>
        <p:spPr>
          <a:xfrm>
            <a:off x="765777" y="5849819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ctuators</a:t>
            </a:r>
            <a:endParaRPr lang="en-US" sz="36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FDC4EE-E265-3897-9603-86D5F388B61E}"/>
              </a:ext>
            </a:extLst>
          </p:cNvPr>
          <p:cNvGrpSpPr/>
          <p:nvPr/>
        </p:nvGrpSpPr>
        <p:grpSpPr>
          <a:xfrm>
            <a:off x="2942980" y="2561797"/>
            <a:ext cx="2874890" cy="2191844"/>
            <a:chOff x="1137524" y="1527043"/>
            <a:chExt cx="2043735" cy="14885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04593A-CAB2-7448-2A49-B81F2E2E3860}"/>
                </a:ext>
              </a:extLst>
            </p:cNvPr>
            <p:cNvSpPr/>
            <p:nvPr/>
          </p:nvSpPr>
          <p:spPr>
            <a:xfrm>
              <a:off x="1788234" y="1841183"/>
              <a:ext cx="107576" cy="117437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35DE22-6912-5FDD-D731-8C159027D170}"/>
                </a:ext>
              </a:extLst>
            </p:cNvPr>
            <p:cNvSpPr/>
            <p:nvPr/>
          </p:nvSpPr>
          <p:spPr>
            <a:xfrm>
              <a:off x="2416924" y="1841183"/>
              <a:ext cx="107576" cy="117437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3D8FD5-852E-4E33-3E49-ECBA07569E37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2470712" y="1529424"/>
              <a:ext cx="0" cy="31175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06A823D-659E-76D3-7CDE-394AA8B3770A}"/>
                </a:ext>
              </a:extLst>
            </p:cNvPr>
            <p:cNvCxnSpPr/>
            <p:nvPr/>
          </p:nvCxnSpPr>
          <p:spPr>
            <a:xfrm>
              <a:off x="3093058" y="1527043"/>
              <a:ext cx="0" cy="8643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AFF15F-6814-1CD2-D539-D84D0A5DBAC0}"/>
                </a:ext>
              </a:extLst>
            </p:cNvPr>
            <p:cNvCxnSpPr/>
            <p:nvPr/>
          </p:nvCxnSpPr>
          <p:spPr>
            <a:xfrm>
              <a:off x="3002475" y="2391437"/>
              <a:ext cx="1787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5FAE6B-A958-2AC5-84E7-3B1A06209B54}"/>
                </a:ext>
              </a:extLst>
            </p:cNvPr>
            <p:cNvCxnSpPr/>
            <p:nvPr/>
          </p:nvCxnSpPr>
          <p:spPr>
            <a:xfrm>
              <a:off x="3032776" y="2427697"/>
              <a:ext cx="11818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DAA930-6F33-F352-54B0-105BCA90594E}"/>
                </a:ext>
              </a:extLst>
            </p:cNvPr>
            <p:cNvCxnSpPr/>
            <p:nvPr/>
          </p:nvCxnSpPr>
          <p:spPr>
            <a:xfrm>
              <a:off x="3089486" y="244858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381A80-0628-3A6D-0F00-C7A95EB44D82}"/>
                </a:ext>
              </a:extLst>
            </p:cNvPr>
            <p:cNvCxnSpPr/>
            <p:nvPr/>
          </p:nvCxnSpPr>
          <p:spPr>
            <a:xfrm>
              <a:off x="3052118" y="2461034"/>
              <a:ext cx="8426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6A7238-74AE-DBEB-3EC4-B4C749C8702B}"/>
                </a:ext>
              </a:extLst>
            </p:cNvPr>
            <p:cNvCxnSpPr/>
            <p:nvPr/>
          </p:nvCxnSpPr>
          <p:spPr>
            <a:xfrm flipV="1">
              <a:off x="1842022" y="1529424"/>
              <a:ext cx="0" cy="31175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5C0077-D19D-9388-7E64-B3D9A9B9621C}"/>
                </a:ext>
              </a:extLst>
            </p:cNvPr>
            <p:cNvCxnSpPr>
              <a:cxnSpLocks/>
            </p:cNvCxnSpPr>
            <p:nvPr/>
          </p:nvCxnSpPr>
          <p:spPr>
            <a:xfrm>
              <a:off x="1219676" y="1527043"/>
              <a:ext cx="62234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2171A99-2981-9247-12F9-58E89B22AD35}"/>
                </a:ext>
              </a:extLst>
            </p:cNvPr>
            <p:cNvCxnSpPr/>
            <p:nvPr/>
          </p:nvCxnSpPr>
          <p:spPr>
            <a:xfrm>
              <a:off x="1219676" y="1527043"/>
              <a:ext cx="0" cy="8643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7A6D6A-2E5C-0D0F-DDE1-FF55C954885E}"/>
                </a:ext>
              </a:extLst>
            </p:cNvPr>
            <p:cNvCxnSpPr>
              <a:cxnSpLocks/>
            </p:cNvCxnSpPr>
            <p:nvPr/>
          </p:nvCxnSpPr>
          <p:spPr>
            <a:xfrm>
              <a:off x="2470712" y="1527043"/>
              <a:ext cx="62234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21E8E42-D430-EA73-FF99-DA56CE71A072}"/>
                </a:ext>
              </a:extLst>
            </p:cNvPr>
            <p:cNvSpPr/>
            <p:nvPr/>
          </p:nvSpPr>
          <p:spPr>
            <a:xfrm>
              <a:off x="1137524" y="2391437"/>
              <a:ext cx="164303" cy="16547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AF08F43-20D8-32B4-2442-2A0A7B775BB9}"/>
                </a:ext>
              </a:extLst>
            </p:cNvPr>
            <p:cNvSpPr/>
            <p:nvPr/>
          </p:nvSpPr>
          <p:spPr>
            <a:xfrm>
              <a:off x="1176814" y="2438088"/>
              <a:ext cx="88106" cy="84477"/>
            </a:xfrm>
            <a:custGeom>
              <a:avLst/>
              <a:gdLst>
                <a:gd name="connsiteX0" fmla="*/ 0 w 88106"/>
                <a:gd name="connsiteY0" fmla="*/ 46217 h 84477"/>
                <a:gd name="connsiteX1" fmla="*/ 40481 w 88106"/>
                <a:gd name="connsiteY1" fmla="*/ 974 h 84477"/>
                <a:gd name="connsiteX2" fmla="*/ 42862 w 88106"/>
                <a:gd name="connsiteY2" fmla="*/ 84317 h 84477"/>
                <a:gd name="connsiteX3" fmla="*/ 88106 w 88106"/>
                <a:gd name="connsiteY3" fmla="*/ 22405 h 8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06" h="84477">
                  <a:moveTo>
                    <a:pt x="0" y="46217"/>
                  </a:moveTo>
                  <a:cubicBezTo>
                    <a:pt x="16668" y="20420"/>
                    <a:pt x="33337" y="-5376"/>
                    <a:pt x="40481" y="974"/>
                  </a:cubicBezTo>
                  <a:cubicBezTo>
                    <a:pt x="47625" y="7324"/>
                    <a:pt x="34925" y="80745"/>
                    <a:pt x="42862" y="84317"/>
                  </a:cubicBezTo>
                  <a:cubicBezTo>
                    <a:pt x="50799" y="87889"/>
                    <a:pt x="76994" y="30739"/>
                    <a:pt x="88106" y="22405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0D9FF57B-9F3B-5D68-E2CF-ED1D19CB32E7}"/>
              </a:ext>
            </a:extLst>
          </p:cNvPr>
          <p:cNvSpPr/>
          <p:nvPr/>
        </p:nvSpPr>
        <p:spPr>
          <a:xfrm rot="10800000">
            <a:off x="3933446" y="4606328"/>
            <a:ext cx="538761" cy="320582"/>
          </a:xfrm>
          <a:prstGeom prst="arc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B56D7843-D7A6-C63F-DEEF-558AEACAE95D}"/>
              </a:ext>
            </a:extLst>
          </p:cNvPr>
          <p:cNvSpPr/>
          <p:nvPr/>
        </p:nvSpPr>
        <p:spPr>
          <a:xfrm rot="10800000" flipH="1">
            <a:off x="4277947" y="4609503"/>
            <a:ext cx="538761" cy="320582"/>
          </a:xfrm>
          <a:prstGeom prst="arc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xplosion: 14 Points 33">
            <a:extLst>
              <a:ext uri="{FF2B5EF4-FFF2-40B4-BE49-F238E27FC236}">
                <a16:creationId xmlns:a16="http://schemas.microsoft.com/office/drawing/2014/main" id="{A4317DCE-FE36-DADC-E005-E1CFC0857B95}"/>
              </a:ext>
            </a:extLst>
          </p:cNvPr>
          <p:cNvSpPr/>
          <p:nvPr/>
        </p:nvSpPr>
        <p:spPr>
          <a:xfrm rot="1142567">
            <a:off x="4160078" y="4761361"/>
            <a:ext cx="471488" cy="369332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BB404A-DBD4-392A-BD9C-577FA4CD3AE6}"/>
              </a:ext>
            </a:extLst>
          </p:cNvPr>
          <p:cNvSpPr txBox="1"/>
          <p:nvPr/>
        </p:nvSpPr>
        <p:spPr>
          <a:xfrm>
            <a:off x="3843560" y="3394611"/>
            <a:ext cx="115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Electrodes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26F9A1-DF68-C6B7-67A5-74FA59043C70}"/>
              </a:ext>
            </a:extLst>
          </p:cNvPr>
          <p:cNvSpPr txBox="1"/>
          <p:nvPr/>
        </p:nvSpPr>
        <p:spPr>
          <a:xfrm>
            <a:off x="3609140" y="5072209"/>
            <a:ext cx="162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Plasma (Super charged hot gas)</a:t>
            </a:r>
          </a:p>
        </p:txBody>
      </p:sp>
      <p:pic>
        <p:nvPicPr>
          <p:cNvPr id="37" name="Picture 36" descr="A drawing of a rectangular object&#10;&#10;Description automatically generated">
            <a:extLst>
              <a:ext uri="{FF2B5EF4-FFF2-40B4-BE49-F238E27FC236}">
                <a16:creationId xmlns:a16="http://schemas.microsoft.com/office/drawing/2014/main" id="{A62420A4-A19E-D7EC-647D-6E6A7A55497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55" y="969290"/>
            <a:ext cx="6397707" cy="21365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0ECE02A-DDCA-0A71-3867-AB770DD38737}"/>
              </a:ext>
            </a:extLst>
          </p:cNvPr>
          <p:cNvSpPr txBox="1"/>
          <p:nvPr/>
        </p:nvSpPr>
        <p:spPr>
          <a:xfrm>
            <a:off x="5299517" y="5072209"/>
            <a:ext cx="51359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rPr b="1" dirty="0">
                <a:solidFill>
                  <a:srgbClr val="FF0000"/>
                </a:solidFill>
              </a:rPr>
              <a:t>Placed</a:t>
            </a:r>
            <a:r>
              <a:rPr lang="en-US" b="1" dirty="0">
                <a:solidFill>
                  <a:srgbClr val="FF0000"/>
                </a:solidFill>
              </a:rPr>
              <a:t> 8</a:t>
            </a:r>
            <a:r>
              <a:rPr b="1" dirty="0">
                <a:solidFill>
                  <a:srgbClr val="FF0000"/>
                </a:solidFill>
              </a:rPr>
              <a:t> zappers around </a:t>
            </a:r>
            <a:r>
              <a:rPr lang="en-US" b="1" dirty="0">
                <a:solidFill>
                  <a:srgbClr val="FF0000"/>
                </a:solidFill>
              </a:rPr>
              <a:t>our </a:t>
            </a:r>
            <a:r>
              <a:rPr b="1" dirty="0">
                <a:solidFill>
                  <a:srgbClr val="FF0000"/>
                </a:solidFill>
              </a:rPr>
              <a:t>rectangular jet</a:t>
            </a:r>
            <a:endParaRPr lang="en-US" b="1" dirty="0">
              <a:solidFill>
                <a:srgbClr val="FF0000"/>
              </a:solidFill>
            </a:endParaRPr>
          </a:p>
          <a:p>
            <a:pPr>
              <a:defRPr sz="2000"/>
            </a:pPr>
            <a:endParaRPr b="1" dirty="0">
              <a:solidFill>
                <a:srgbClr val="FF0000"/>
              </a:solidFill>
            </a:endParaRP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Tried several combinations of zapping</a:t>
            </a:r>
          </a:p>
          <a:p>
            <a:pPr>
              <a:defRPr sz="2000"/>
            </a:pPr>
            <a:endParaRPr b="1" dirty="0">
              <a:solidFill>
                <a:srgbClr val="FF0000"/>
              </a:solidFill>
            </a:endParaRP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Hope they control the jet’s tantrum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40" name="Forcing_M0_new">
            <a:hlinkClick r:id="" action="ppaction://media"/>
            <a:extLst>
              <a:ext uri="{FF2B5EF4-FFF2-40B4-BE49-F238E27FC236}">
                <a16:creationId xmlns:a16="http://schemas.microsoft.com/office/drawing/2014/main" id="{BB0D1AAE-A5C7-6BA1-EDD0-E74F3B461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6638" y="3469480"/>
            <a:ext cx="2830651" cy="1371600"/>
          </a:xfrm>
          <a:prstGeom prst="rect">
            <a:avLst/>
          </a:prstGeom>
        </p:spPr>
      </p:pic>
      <p:pic>
        <p:nvPicPr>
          <p:cNvPr id="41" name="Forcing_M2">
            <a:hlinkClick r:id="" action="ppaction://media"/>
            <a:extLst>
              <a:ext uri="{FF2B5EF4-FFF2-40B4-BE49-F238E27FC236}">
                <a16:creationId xmlns:a16="http://schemas.microsoft.com/office/drawing/2014/main" id="{74F76E8F-6F4F-F581-9A9C-C708E98DD3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9020" y="3429980"/>
            <a:ext cx="2883720" cy="1496931"/>
          </a:xfrm>
          <a:prstGeom prst="rect">
            <a:avLst/>
          </a:prstGeom>
        </p:spPr>
      </p:pic>
      <p:pic>
        <p:nvPicPr>
          <p:cNvPr id="42" name="Recording 2023-12-08 142815">
            <a:hlinkClick r:id="" action="ppaction://media"/>
            <a:extLst>
              <a:ext uri="{FF2B5EF4-FFF2-40B4-BE49-F238E27FC236}">
                <a16:creationId xmlns:a16="http://schemas.microsoft.com/office/drawing/2014/main" id="{D3D67705-6EFE-FB79-4000-C128AE7974A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8375" y="5561475"/>
            <a:ext cx="2332494" cy="12979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57DBEF5-3FB0-30C6-FCEF-39626B36034C}"/>
              </a:ext>
            </a:extLst>
          </p:cNvPr>
          <p:cNvSpPr txBox="1"/>
          <p:nvPr/>
        </p:nvSpPr>
        <p:spPr>
          <a:xfrm>
            <a:off x="2618422" y="4735230"/>
            <a:ext cx="152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Lightning Arc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E9884A-A496-8FB0-8E52-251D1448F274}"/>
              </a:ext>
            </a:extLst>
          </p:cNvPr>
          <p:cNvSpPr txBox="1"/>
          <p:nvPr/>
        </p:nvSpPr>
        <p:spPr>
          <a:xfrm>
            <a:off x="3867991" y="2114835"/>
            <a:ext cx="1303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High voltage</a:t>
            </a:r>
          </a:p>
        </p:txBody>
      </p:sp>
      <p:pic>
        <p:nvPicPr>
          <p:cNvPr id="1026" name="Picture 2" descr="Electroshock weapon - Wikipedia">
            <a:extLst>
              <a:ext uri="{FF2B5EF4-FFF2-40B4-BE49-F238E27FC236}">
                <a16:creationId xmlns:a16="http://schemas.microsoft.com/office/drawing/2014/main" id="{E03C321E-E2CD-4CB8-34A6-B4C76DE1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7" y="691669"/>
            <a:ext cx="914106" cy="52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o Thor Cosplayer Poses With Lightning ...">
            <a:extLst>
              <a:ext uri="{FF2B5EF4-FFF2-40B4-BE49-F238E27FC236}">
                <a16:creationId xmlns:a16="http://schemas.microsoft.com/office/drawing/2014/main" id="{58C2405D-E01C-7941-F612-D4DD8C0CE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637" y="618620"/>
            <a:ext cx="1491334" cy="7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6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6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71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6" repeatCount="indefinite" fill="remove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 showWhenStopped="0">
                <p:cTn id="87" repeatCount="indefinite" fill="remove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80000" showWhenStopped="0">
                <p:cTn id="88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6" grpId="0"/>
      <p:bldP spid="11" grpId="0"/>
      <p:bldP spid="16" grpId="0"/>
      <p:bldP spid="32" grpId="0" animBg="1"/>
      <p:bldP spid="33" grpId="0" animBg="1"/>
      <p:bldP spid="34" grpId="0" animBg="1"/>
      <p:bldP spid="34" grpId="1" animBg="1"/>
      <p:bldP spid="35" grpId="0"/>
      <p:bldP spid="36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504A2-8199-E5DD-2747-2028DE8D9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150F9-14B6-6873-DB61-FCB1A45E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368300"/>
            <a:ext cx="12039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Did it 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86257A-DF76-70AD-4CAC-4B8A3DE43DF4}"/>
              </a:ext>
            </a:extLst>
          </p:cNvPr>
          <p:cNvGrpSpPr/>
          <p:nvPr/>
        </p:nvGrpSpPr>
        <p:grpSpPr>
          <a:xfrm>
            <a:off x="7127950" y="753922"/>
            <a:ext cx="4144263" cy="4171014"/>
            <a:chOff x="6553884" y="1094647"/>
            <a:chExt cx="2004934" cy="1876405"/>
          </a:xfrm>
        </p:grpSpPr>
        <p:sp>
          <p:nvSpPr>
            <p:cNvPr id="4" name="Partial Circle 3">
              <a:extLst>
                <a:ext uri="{FF2B5EF4-FFF2-40B4-BE49-F238E27FC236}">
                  <a16:creationId xmlns:a16="http://schemas.microsoft.com/office/drawing/2014/main" id="{3A8DA2C9-2BE0-4D19-2364-E3392F1C1371}"/>
                </a:ext>
              </a:extLst>
            </p:cNvPr>
            <p:cNvSpPr/>
            <p:nvPr/>
          </p:nvSpPr>
          <p:spPr>
            <a:xfrm>
              <a:off x="6553884" y="1142250"/>
              <a:ext cx="1828800" cy="1828802"/>
            </a:xfrm>
            <a:prstGeom prst="pie">
              <a:avLst>
                <a:gd name="adj1" fmla="val 11898809"/>
                <a:gd name="adj2" fmla="val 11407"/>
              </a:avLst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4D61FA-636D-FC11-8B75-E294A84D64B2}"/>
                </a:ext>
              </a:extLst>
            </p:cNvPr>
            <p:cNvSpPr txBox="1"/>
            <p:nvPr/>
          </p:nvSpPr>
          <p:spPr>
            <a:xfrm>
              <a:off x="8148613" y="1924149"/>
              <a:ext cx="410205" cy="13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0</a:t>
              </a:r>
              <a:r>
                <a:rPr lang="en-US" sz="1400" b="1" baseline="30000" dirty="0"/>
                <a:t>O</a:t>
              </a:r>
              <a:endParaRPr lang="en-US" sz="14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685B97-F58A-7C2E-2319-F3744C0837F6}"/>
                </a:ext>
              </a:extLst>
            </p:cNvPr>
            <p:cNvSpPr txBox="1"/>
            <p:nvPr/>
          </p:nvSpPr>
          <p:spPr>
            <a:xfrm>
              <a:off x="7376360" y="1202543"/>
              <a:ext cx="410205" cy="13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90</a:t>
              </a:r>
              <a:r>
                <a:rPr lang="en-US" sz="1400" b="1" baseline="30000" dirty="0"/>
                <a:t>O</a:t>
              </a:r>
              <a:endParaRPr lang="en-US" sz="12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524164-ACF1-683E-844C-6C6D700C26F2}"/>
                </a:ext>
              </a:extLst>
            </p:cNvPr>
            <p:cNvSpPr txBox="1"/>
            <p:nvPr/>
          </p:nvSpPr>
          <p:spPr>
            <a:xfrm>
              <a:off x="7020832" y="1772684"/>
              <a:ext cx="827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 = 40D</a:t>
              </a:r>
              <a:r>
                <a:rPr lang="en-US" sz="1200" b="1" baseline="-25000" dirty="0"/>
                <a:t>eq</a:t>
              </a:r>
              <a:endParaRPr lang="en-US" sz="1200" b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9139F2-3A7C-7908-0318-64DD0F3F0515}"/>
                </a:ext>
              </a:extLst>
            </p:cNvPr>
            <p:cNvSpPr/>
            <p:nvPr/>
          </p:nvSpPr>
          <p:spPr>
            <a:xfrm>
              <a:off x="7427555" y="1094647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8F98FF-5294-9D71-3389-D1156AAFCE4E}"/>
                </a:ext>
              </a:extLst>
            </p:cNvPr>
            <p:cNvSpPr/>
            <p:nvPr/>
          </p:nvSpPr>
          <p:spPr>
            <a:xfrm>
              <a:off x="8336964" y="2010930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071311-7A7A-A41B-C400-B5BD48864814}"/>
                </a:ext>
              </a:extLst>
            </p:cNvPr>
            <p:cNvSpPr/>
            <p:nvPr/>
          </p:nvSpPr>
          <p:spPr>
            <a:xfrm>
              <a:off x="8301111" y="1739350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571820-E2B9-B65B-EA98-8DF353B8C76C}"/>
                </a:ext>
              </a:extLst>
            </p:cNvPr>
            <p:cNvSpPr/>
            <p:nvPr/>
          </p:nvSpPr>
          <p:spPr>
            <a:xfrm>
              <a:off x="8166570" y="1485540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5F83770-B3D9-375F-15D6-98803B9CAB96}"/>
                </a:ext>
              </a:extLst>
            </p:cNvPr>
            <p:cNvSpPr/>
            <p:nvPr/>
          </p:nvSpPr>
          <p:spPr>
            <a:xfrm>
              <a:off x="7968038" y="1284382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13B328-89ED-26DB-8A84-DC73CE90A8F9}"/>
                </a:ext>
              </a:extLst>
            </p:cNvPr>
            <p:cNvSpPr/>
            <p:nvPr/>
          </p:nvSpPr>
          <p:spPr>
            <a:xfrm>
              <a:off x="7715629" y="1148488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C61B262-399F-4E75-8B3B-F8772AC68745}"/>
                </a:ext>
              </a:extLst>
            </p:cNvPr>
            <p:cNvSpPr/>
            <p:nvPr/>
          </p:nvSpPr>
          <p:spPr>
            <a:xfrm>
              <a:off x="7148948" y="1953828"/>
              <a:ext cx="286632" cy="551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13F077-6B3D-BBAF-1FE9-1E771E68F2B6}"/>
                </a:ext>
              </a:extLst>
            </p:cNvPr>
            <p:cNvSpPr/>
            <p:nvPr/>
          </p:nvSpPr>
          <p:spPr>
            <a:xfrm>
              <a:off x="7148948" y="2114160"/>
              <a:ext cx="286632" cy="551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5F1A56E5-4A1E-F1C4-1A5B-139D586D7883}"/>
                </a:ext>
              </a:extLst>
            </p:cNvPr>
            <p:cNvSpPr/>
            <p:nvPr/>
          </p:nvSpPr>
          <p:spPr>
            <a:xfrm rot="5400000">
              <a:off x="7553587" y="1907360"/>
              <a:ext cx="91441" cy="30364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57B94943-6560-CE44-AE56-B71E391903F5}"/>
                </a:ext>
              </a:extLst>
            </p:cNvPr>
            <p:cNvSpPr/>
            <p:nvPr/>
          </p:nvSpPr>
          <p:spPr>
            <a:xfrm rot="16200000" flipH="1">
              <a:off x="7566678" y="1827670"/>
              <a:ext cx="108780" cy="361096"/>
            </a:xfrm>
            <a:prstGeom prst="triangle">
              <a:avLst/>
            </a:prstGeom>
            <a:gradFill flip="none" rotWithShape="1">
              <a:gsLst>
                <a:gs pos="6422">
                  <a:schemeClr val="accent1"/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rgbClr val="FF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8FB8B95B-9D37-D360-BE12-05F9A241A315}"/>
                </a:ext>
              </a:extLst>
            </p:cNvPr>
            <p:cNvSpPr/>
            <p:nvPr/>
          </p:nvSpPr>
          <p:spPr>
            <a:xfrm rot="5400000" flipH="1" flipV="1">
              <a:off x="7566502" y="1922562"/>
              <a:ext cx="108780" cy="361096"/>
            </a:xfrm>
            <a:prstGeom prst="triangle">
              <a:avLst/>
            </a:prstGeom>
            <a:gradFill flip="none" rotWithShape="1">
              <a:gsLst>
                <a:gs pos="0">
                  <a:schemeClr val="accent1"/>
                </a:gs>
                <a:gs pos="50000">
                  <a:schemeClr val="accent1">
                    <a:lumMod val="20000"/>
                    <a:lumOff val="80000"/>
                  </a:schemeClr>
                </a:gs>
                <a:gs pos="100000">
                  <a:srgbClr val="FF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A6205BB-613F-25F4-B82E-2E9F2A093547}"/>
                </a:ext>
              </a:extLst>
            </p:cNvPr>
            <p:cNvSpPr/>
            <p:nvPr/>
          </p:nvSpPr>
          <p:spPr>
            <a:xfrm>
              <a:off x="7148949" y="1147878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AECABD7-365D-8125-868A-FCCD27EC7CF8}"/>
                </a:ext>
              </a:extLst>
            </p:cNvPr>
            <p:cNvSpPr/>
            <p:nvPr/>
          </p:nvSpPr>
          <p:spPr>
            <a:xfrm>
              <a:off x="6867372" y="1284382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E4A7B41-CE0C-0A92-C894-E3858D0B4E1C}"/>
                </a:ext>
              </a:extLst>
            </p:cNvPr>
            <p:cNvSpPr/>
            <p:nvPr/>
          </p:nvSpPr>
          <p:spPr>
            <a:xfrm>
              <a:off x="6697133" y="1485540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C15AD45-945C-88C5-8D52-09686792BA81}"/>
                </a:ext>
              </a:extLst>
            </p:cNvPr>
            <p:cNvSpPr/>
            <p:nvPr/>
          </p:nvSpPr>
          <p:spPr>
            <a:xfrm>
              <a:off x="6553888" y="1730751"/>
              <a:ext cx="91440" cy="914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69BE44-1478-4F51-E2F1-93136D5348EE}"/>
                </a:ext>
              </a:extLst>
            </p:cNvPr>
            <p:cNvSpPr txBox="1"/>
            <p:nvPr/>
          </p:nvSpPr>
          <p:spPr>
            <a:xfrm>
              <a:off x="6655456" y="1682355"/>
              <a:ext cx="525331" cy="13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160</a:t>
              </a:r>
              <a:r>
                <a:rPr lang="en-US" sz="1400" b="1" baseline="30000" dirty="0"/>
                <a:t>O</a:t>
              </a:r>
              <a:endParaRPr lang="en-US" sz="1200" b="1" dirty="0"/>
            </a:p>
          </p:txBody>
        </p:sp>
      </p:grpSp>
      <p:pic>
        <p:nvPicPr>
          <p:cNvPr id="57" name="Q_Dil_temp">
            <a:hlinkClick r:id="" action="ppaction://media"/>
            <a:extLst>
              <a:ext uri="{FF2B5EF4-FFF2-40B4-BE49-F238E27FC236}">
                <a16:creationId xmlns:a16="http://schemas.microsoft.com/office/drawing/2014/main" id="{6ECD2239-7E81-AE3F-895A-AA6A72584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470" y="756240"/>
            <a:ext cx="6174317" cy="289206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CAB21C6-C910-6AD4-8A71-E0E9D437841E}"/>
              </a:ext>
            </a:extLst>
          </p:cNvPr>
          <p:cNvSpPr txBox="1"/>
          <p:nvPr/>
        </p:nvSpPr>
        <p:spPr>
          <a:xfrm rot="1839704">
            <a:off x="4571306" y="1318297"/>
            <a:ext cx="161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AAAAAAH!!!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7AB409-1083-C293-C0EB-84B73334AE11}"/>
              </a:ext>
            </a:extLst>
          </p:cNvPr>
          <p:cNvSpPr txBox="1"/>
          <p:nvPr/>
        </p:nvSpPr>
        <p:spPr>
          <a:xfrm rot="1839704">
            <a:off x="2293646" y="2228053"/>
            <a:ext cx="161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AAH!!!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57E9AB-EDD1-CBF2-3270-7AC3ACDC100D}"/>
              </a:ext>
            </a:extLst>
          </p:cNvPr>
          <p:cNvSpPr txBox="1"/>
          <p:nvPr/>
        </p:nvSpPr>
        <p:spPr>
          <a:xfrm rot="1743058">
            <a:off x="352425" y="1128645"/>
            <a:ext cx="125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Controlled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00831C0-10F4-611B-D6B3-37ADF8DD4A98}"/>
              </a:ext>
            </a:extLst>
          </p:cNvPr>
          <p:cNvSpPr txBox="1"/>
          <p:nvPr/>
        </p:nvSpPr>
        <p:spPr>
          <a:xfrm>
            <a:off x="6830084" y="3275871"/>
            <a:ext cx="53619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Noise went from AAAAAAH to AAH.</a:t>
            </a: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Noise levels vary based on the observer location.</a:t>
            </a: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Peak noise levels is observed just adjacent to the direction of jet flow.</a:t>
            </a: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Our best forcing sequence gave 6dB reduction in noise levels. </a:t>
            </a: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That is an equivalent difference between noise from a busy highway to the noise from regular human speech.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5815FB3-1D4D-27F8-CE36-15D7D4A5A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/>
          <a:stretch>
            <a:fillRect/>
          </a:stretch>
        </p:blipFill>
        <p:spPr>
          <a:xfrm>
            <a:off x="76200" y="4534197"/>
            <a:ext cx="3200400" cy="224066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5A17710-AB7E-CAFC-7566-3CE80C947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/>
          <a:stretch>
            <a:fillRect/>
          </a:stretch>
        </p:blipFill>
        <p:spPr>
          <a:xfrm>
            <a:off x="3276600" y="4534197"/>
            <a:ext cx="3200400" cy="224066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CAA26E2A-5ED2-8B33-A302-329C3A119FA2}"/>
              </a:ext>
            </a:extLst>
          </p:cNvPr>
          <p:cNvSpPr txBox="1"/>
          <p:nvPr/>
        </p:nvSpPr>
        <p:spPr>
          <a:xfrm>
            <a:off x="1167545" y="5266932"/>
            <a:ext cx="124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 control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7045DFB-2DF0-EDC6-B95C-094C45FFAA9D}"/>
              </a:ext>
            </a:extLst>
          </p:cNvPr>
          <p:cNvSpPr txBox="1"/>
          <p:nvPr/>
        </p:nvSpPr>
        <p:spPr>
          <a:xfrm>
            <a:off x="1791433" y="6120845"/>
            <a:ext cx="1719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With Control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5C16138-CCC6-BE56-DAE4-3FEC55C4874E}"/>
              </a:ext>
            </a:extLst>
          </p:cNvPr>
          <p:cNvSpPr txBox="1"/>
          <p:nvPr/>
        </p:nvSpPr>
        <p:spPr>
          <a:xfrm>
            <a:off x="323856" y="4104276"/>
            <a:ext cx="293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Noise variation with angle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D99B30-439B-7191-1B8C-805941087704}"/>
              </a:ext>
            </a:extLst>
          </p:cNvPr>
          <p:cNvSpPr txBox="1"/>
          <p:nvPr/>
        </p:nvSpPr>
        <p:spPr>
          <a:xfrm>
            <a:off x="3259007" y="3800418"/>
            <a:ext cx="360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Change in noise levels with control</a:t>
            </a:r>
          </a:p>
          <a:p>
            <a:pPr algn="ctr"/>
            <a:r>
              <a:rPr lang="en-US" b="1" dirty="0" err="1"/>
              <a:t>Noise</a:t>
            </a:r>
            <a:r>
              <a:rPr lang="en-US" b="1" baseline="-25000" dirty="0" err="1"/>
              <a:t>baseline</a:t>
            </a:r>
            <a:r>
              <a:rPr lang="en-US" b="1" dirty="0"/>
              <a:t> - </a:t>
            </a:r>
            <a:r>
              <a:rPr lang="en-US" b="1" dirty="0" err="1"/>
              <a:t>Noise</a:t>
            </a:r>
            <a:r>
              <a:rPr lang="en-US" b="1" baseline="-25000" dirty="0" err="1"/>
              <a:t>controlled</a:t>
            </a:r>
            <a:endParaRPr lang="en-US" b="1" dirty="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1DFDF96-83EB-C003-AD4A-4A2D75D1FFFA}"/>
              </a:ext>
            </a:extLst>
          </p:cNvPr>
          <p:cNvCxnSpPr/>
          <p:nvPr/>
        </p:nvCxnSpPr>
        <p:spPr>
          <a:xfrm>
            <a:off x="704850" y="5124450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6E5871E-4361-1EF4-1C0E-94DF43991257}"/>
              </a:ext>
            </a:extLst>
          </p:cNvPr>
          <p:cNvCxnSpPr>
            <a:cxnSpLocks/>
          </p:cNvCxnSpPr>
          <p:nvPr/>
        </p:nvCxnSpPr>
        <p:spPr>
          <a:xfrm>
            <a:off x="3885977" y="4800600"/>
            <a:ext cx="0" cy="132024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2E11080-27DD-D57A-0017-8E44EF82CE80}"/>
              </a:ext>
            </a:extLst>
          </p:cNvPr>
          <p:cNvSpPr txBox="1"/>
          <p:nvPr/>
        </p:nvSpPr>
        <p:spPr>
          <a:xfrm>
            <a:off x="3856077" y="5236154"/>
            <a:ext cx="78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-6dB</a:t>
            </a:r>
          </a:p>
        </p:txBody>
      </p:sp>
      <p:pic>
        <p:nvPicPr>
          <p:cNvPr id="78" name="giphy (2)">
            <a:hlinkClick r:id="" action="ppaction://media"/>
            <a:extLst>
              <a:ext uri="{FF2B5EF4-FFF2-40B4-BE49-F238E27FC236}">
                <a16:creationId xmlns:a16="http://schemas.microsoft.com/office/drawing/2014/main" id="{184A3A5B-3F28-EF4B-C7F5-D6561DB059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1767" y="5302543"/>
            <a:ext cx="1245454" cy="9340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96FA838-BE23-F112-66DC-DEB17B4FE202}"/>
              </a:ext>
            </a:extLst>
          </p:cNvPr>
          <p:cNvSpPr/>
          <p:nvPr/>
        </p:nvSpPr>
        <p:spPr>
          <a:xfrm>
            <a:off x="538497" y="4968481"/>
            <a:ext cx="333957" cy="334062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1F0F41-BD6F-71E7-459D-C387447E7CF7}"/>
              </a:ext>
            </a:extLst>
          </p:cNvPr>
          <p:cNvSpPr/>
          <p:nvPr/>
        </p:nvSpPr>
        <p:spPr>
          <a:xfrm rot="20632082">
            <a:off x="3058885" y="756240"/>
            <a:ext cx="1573908" cy="10222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E7C6BE-6D2D-B1BD-018D-4AB6348F15A2}"/>
              </a:ext>
            </a:extLst>
          </p:cNvPr>
          <p:cNvSpPr/>
          <p:nvPr/>
        </p:nvSpPr>
        <p:spPr>
          <a:xfrm rot="20632082">
            <a:off x="911044" y="1835575"/>
            <a:ext cx="1573908" cy="102224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Man in business attire">
            <a:extLst>
              <a:ext uri="{FF2B5EF4-FFF2-40B4-BE49-F238E27FC236}">
                <a16:creationId xmlns:a16="http://schemas.microsoft.com/office/drawing/2014/main" id="{1E8028D7-D8A4-C082-0EED-88CB560F4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96177" y="1130313"/>
            <a:ext cx="655249" cy="884826"/>
          </a:xfrm>
          <a:prstGeom prst="rect">
            <a:avLst/>
          </a:prstGeom>
        </p:spPr>
      </p:pic>
      <p:pic>
        <p:nvPicPr>
          <p:cNvPr id="19" name="Graphic 18" descr="Man in pirate attire">
            <a:extLst>
              <a:ext uri="{FF2B5EF4-FFF2-40B4-BE49-F238E27FC236}">
                <a16:creationId xmlns:a16="http://schemas.microsoft.com/office/drawing/2014/main" id="{18871581-B4D2-3D62-ECC2-5F0E4A8610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91694" y="409662"/>
            <a:ext cx="604838" cy="847726"/>
          </a:xfrm>
          <a:prstGeom prst="rect">
            <a:avLst/>
          </a:prstGeom>
        </p:spPr>
      </p:pic>
      <p:pic>
        <p:nvPicPr>
          <p:cNvPr id="21" name="Graphic 20" descr="Person wearing sweater">
            <a:extLst>
              <a:ext uri="{FF2B5EF4-FFF2-40B4-BE49-F238E27FC236}">
                <a16:creationId xmlns:a16="http://schemas.microsoft.com/office/drawing/2014/main" id="{C21409A3-87A9-9962-6E1B-AD7A47E908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86808" y="-30459"/>
            <a:ext cx="591487" cy="843089"/>
          </a:xfrm>
          <a:prstGeom prst="rect">
            <a:avLst/>
          </a:prstGeom>
        </p:spPr>
      </p:pic>
      <p:pic>
        <p:nvPicPr>
          <p:cNvPr id="23" name="Graphic 22" descr="Crying woman holding a cup">
            <a:extLst>
              <a:ext uri="{FF2B5EF4-FFF2-40B4-BE49-F238E27FC236}">
                <a16:creationId xmlns:a16="http://schemas.microsoft.com/office/drawing/2014/main" id="{6E57EB1A-FC27-FB55-A01C-B4F2DEB849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71035" y="1581323"/>
            <a:ext cx="784616" cy="1071941"/>
          </a:xfrm>
          <a:prstGeom prst="rect">
            <a:avLst/>
          </a:prstGeom>
        </p:spPr>
      </p:pic>
      <p:pic>
        <p:nvPicPr>
          <p:cNvPr id="25" name="Graphic 24" descr="Man with a prosthetic arm">
            <a:extLst>
              <a:ext uri="{FF2B5EF4-FFF2-40B4-BE49-F238E27FC236}">
                <a16:creationId xmlns:a16="http://schemas.microsoft.com/office/drawing/2014/main" id="{15FF6B2F-E809-4E9C-7367-468F4213FC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65836" y="594648"/>
            <a:ext cx="706379" cy="986853"/>
          </a:xfrm>
          <a:prstGeom prst="rect">
            <a:avLst/>
          </a:prstGeom>
        </p:spPr>
      </p:pic>
      <p:pic>
        <p:nvPicPr>
          <p:cNvPr id="27" name="Graphic 26" descr="Alien with one eye">
            <a:extLst>
              <a:ext uri="{FF2B5EF4-FFF2-40B4-BE49-F238E27FC236}">
                <a16:creationId xmlns:a16="http://schemas.microsoft.com/office/drawing/2014/main" id="{E21E358E-A9EC-63DD-D426-1C9A2F652B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64900" y="-32062"/>
            <a:ext cx="935263" cy="989325"/>
          </a:xfrm>
          <a:prstGeom prst="rect">
            <a:avLst/>
          </a:prstGeom>
        </p:spPr>
      </p:pic>
      <p:pic>
        <p:nvPicPr>
          <p:cNvPr id="29" name="Graphic 28" descr="Old woman wearing lightning shirt">
            <a:extLst>
              <a:ext uri="{FF2B5EF4-FFF2-40B4-BE49-F238E27FC236}">
                <a16:creationId xmlns:a16="http://schemas.microsoft.com/office/drawing/2014/main" id="{06AED283-2334-5EA9-0643-7C8B6D9A3F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84651" y="-114016"/>
            <a:ext cx="577386" cy="889361"/>
          </a:xfrm>
          <a:prstGeom prst="rect">
            <a:avLst/>
          </a:prstGeom>
        </p:spPr>
      </p:pic>
      <p:pic>
        <p:nvPicPr>
          <p:cNvPr id="30" name="Graphic 29" descr="Crying woman holding a cup">
            <a:extLst>
              <a:ext uri="{FF2B5EF4-FFF2-40B4-BE49-F238E27FC236}">
                <a16:creationId xmlns:a16="http://schemas.microsoft.com/office/drawing/2014/main" id="{836F1F6B-2DE0-7500-A7FD-684FDCA985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71035" y="1580497"/>
            <a:ext cx="784616" cy="10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33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repeatCount="indefinite" fill="remove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video>
              <p:cMediaNode vol="80000" showWhenStopped="0">
                <p:cTn id="85" repeatCount="indefinite" fill="remove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  <p:bldLst>
      <p:bldP spid="58" grpId="0"/>
      <p:bldP spid="59" grpId="0"/>
      <p:bldP spid="60" grpId="0"/>
      <p:bldP spid="68" grpId="0"/>
      <p:bldP spid="69" grpId="0"/>
      <p:bldP spid="70" grpId="0"/>
      <p:bldP spid="71" grpId="0"/>
      <p:bldP spid="77" grpId="0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2683E-E017-E805-103F-5159243A5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D93E8D-FDE9-0E37-C1A1-8CE1496DEC08}"/>
              </a:ext>
            </a:extLst>
          </p:cNvPr>
          <p:cNvSpPr txBox="1"/>
          <p:nvPr/>
        </p:nvSpPr>
        <p:spPr>
          <a:xfrm>
            <a:off x="1262062" y="1505106"/>
            <a:ext cx="9667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Jets = Rowdy toddlers (lots of energy, no direction, extremely noisy)</a:t>
            </a:r>
          </a:p>
          <a:p>
            <a:pPr>
              <a:defRPr sz="2000"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 sz="2000"/>
            </a:pPr>
            <a:r>
              <a:rPr lang="en-US" b="1" dirty="0">
                <a:solidFill>
                  <a:srgbClr val="FF0000"/>
                </a:solidFill>
              </a:rPr>
              <a:t>LAFPAs = Adult supervision (nudge chaos into rhythm to make them less noisy)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1E870FE-4B85-6B8D-4CA3-E01AB773A671}"/>
              </a:ext>
            </a:extLst>
          </p:cNvPr>
          <p:cNvSpPr txBox="1">
            <a:spLocks/>
          </p:cNvSpPr>
          <p:nvPr/>
        </p:nvSpPr>
        <p:spPr>
          <a:xfrm>
            <a:off x="0" y="283845"/>
            <a:ext cx="1203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If none of that made sense here is what you should take away!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5733E7-5A0F-2379-4E8A-8BCB7369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417" y="3376246"/>
            <a:ext cx="4866205" cy="324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and several children posing for a picture&#10;&#10;AI-generated content may be incorrect.">
            <a:extLst>
              <a:ext uri="{FF2B5EF4-FFF2-40B4-BE49-F238E27FC236}">
                <a16:creationId xmlns:a16="http://schemas.microsoft.com/office/drawing/2014/main" id="{09643F19-405A-A107-08A1-D9C59C32B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69" y="3376246"/>
            <a:ext cx="4866206" cy="324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41F66-707E-A2E5-2AB2-023D1E167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C3451-BAA0-73E7-727E-F259E0A7939A}"/>
              </a:ext>
            </a:extLst>
          </p:cNvPr>
          <p:cNvSpPr txBox="1"/>
          <p:nvPr/>
        </p:nvSpPr>
        <p:spPr>
          <a:xfrm>
            <a:off x="5438775" y="1258888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n-IN" sz="4000" b="1" dirty="0">
                <a:solidFill>
                  <a:srgbClr val="FF0000"/>
                </a:solidFill>
              </a:rPr>
              <a:t>ಧನ್ಯವಾದಗಳು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5B31FE-C73C-E763-F185-09B4F4C32522}"/>
              </a:ext>
            </a:extLst>
          </p:cNvPr>
          <p:cNvGrpSpPr/>
          <p:nvPr/>
        </p:nvGrpSpPr>
        <p:grpSpPr>
          <a:xfrm>
            <a:off x="2095500" y="681701"/>
            <a:ext cx="7837761" cy="5494597"/>
            <a:chOff x="2095500" y="681701"/>
            <a:chExt cx="7837761" cy="5494597"/>
          </a:xfrm>
        </p:grpSpPr>
        <p:pic>
          <p:nvPicPr>
            <p:cNvPr id="8" name="Picture 2" descr="thank you in different languages png - Google Search | Word cloud, Words, Thank  you wishes">
              <a:extLst>
                <a:ext uri="{FF2B5EF4-FFF2-40B4-BE49-F238E27FC236}">
                  <a16:creationId xmlns:a16="http://schemas.microsoft.com/office/drawing/2014/main" id="{D1065AB6-3137-D0FE-863C-209B2A473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0" y="681701"/>
              <a:ext cx="7837761" cy="549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F166FE-9B03-2079-AC6D-6D10A583A422}"/>
                </a:ext>
              </a:extLst>
            </p:cNvPr>
            <p:cNvSpPr txBox="1"/>
            <p:nvPr/>
          </p:nvSpPr>
          <p:spPr>
            <a:xfrm>
              <a:off x="6810375" y="1058863"/>
              <a:ext cx="2876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n-IN" sz="4000" b="1" dirty="0">
                  <a:solidFill>
                    <a:srgbClr val="FF0000"/>
                  </a:solidFill>
                </a:rPr>
                <a:t>ಧನ್ಯವಾದಗಳು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22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Macintosh PowerPoint</Application>
  <PresentationFormat>Widescreen</PresentationFormat>
  <Paragraphs>82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Adobe Caslon Pro</vt:lpstr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Military jets be screaming!! </vt:lpstr>
      <vt:lpstr>Know Them Before We Shush Them</vt:lpstr>
      <vt:lpstr>How to control this chaos?: Zap the jet with lightning </vt:lpstr>
      <vt:lpstr>Did it work?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Graves</dc:creator>
  <cp:lastModifiedBy>John Graves</cp:lastModifiedBy>
  <cp:revision>1</cp:revision>
  <dcterms:created xsi:type="dcterms:W3CDTF">2025-10-06T14:11:55Z</dcterms:created>
  <dcterms:modified xsi:type="dcterms:W3CDTF">2025-10-06T14:12:22Z</dcterms:modified>
</cp:coreProperties>
</file>