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2" r:id="rId2"/>
  </p:sldMasterIdLst>
  <p:notesMasterIdLst>
    <p:notesMasterId r:id="rId10"/>
  </p:notesMasterIdLst>
  <p:sldIdLst>
    <p:sldId id="256" r:id="rId3"/>
    <p:sldId id="267" r:id="rId4"/>
    <p:sldId id="816" r:id="rId5"/>
    <p:sldId id="276" r:id="rId6"/>
    <p:sldId id="264" r:id="rId7"/>
    <p:sldId id="280" r:id="rId8"/>
    <p:sldId id="815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1E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1210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596606-10B1-4B90-BB02-C37249AED1C2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569FE0-5514-4498-A8F7-E859676DC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491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220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gradFill>
          <a:gsLst>
            <a:gs pos="0">
              <a:srgbClr val="782F40"/>
            </a:gs>
            <a:gs pos="100000">
              <a:schemeClr val="bg2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5F5CF-7563-910E-C780-7C168339C0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9484" y="1122363"/>
            <a:ext cx="4968367" cy="2387600"/>
          </a:xfrm>
        </p:spPr>
        <p:txBody>
          <a:bodyPr anchor="b"/>
          <a:lstStyle>
            <a:lvl1pPr algn="l">
              <a:defRPr sz="450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5612E9-1D7E-C187-3DC5-A7EF5451C6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109" y="3989942"/>
            <a:ext cx="8379782" cy="1086150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accent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5" name="Picture 4" descr="A white and black logo&#10;&#10;Description automatically generated">
            <a:extLst>
              <a:ext uri="{FF2B5EF4-FFF2-40B4-BE49-F238E27FC236}">
                <a16:creationId xmlns:a16="http://schemas.microsoft.com/office/drawing/2014/main" id="{686958BE-999F-7265-40E9-A5240BE1C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9658" y="905821"/>
            <a:ext cx="4270397" cy="340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762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>
          <a:gsLst>
            <a:gs pos="0">
              <a:srgbClr val="782F40"/>
            </a:gs>
            <a:gs pos="100000">
              <a:schemeClr val="bg2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5F5CF-7563-910E-C780-7C168339C0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665" y="1122363"/>
            <a:ext cx="8266670" cy="2387600"/>
          </a:xfrm>
        </p:spPr>
        <p:txBody>
          <a:bodyPr anchor="b"/>
          <a:lstStyle>
            <a:lvl1pPr algn="ctr">
              <a:defRPr sz="45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5612E9-1D7E-C187-3DC5-A7EF5451C6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821392"/>
            <a:ext cx="6858000" cy="1102300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accent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D87F3-13C9-F97D-679A-047289A8B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255B78-8660-7977-A527-B43BB02EA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A black and gold logo&#10;&#10;Description automatically generated">
            <a:extLst>
              <a:ext uri="{FF2B5EF4-FFF2-40B4-BE49-F238E27FC236}">
                <a16:creationId xmlns:a16="http://schemas.microsoft.com/office/drawing/2014/main" id="{84389171-B04B-0ECD-A41B-B497CF95C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697" y="5955056"/>
            <a:ext cx="2666607" cy="80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148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bg>
      <p:bgPr>
        <a:gradFill>
          <a:gsLst>
            <a:gs pos="0">
              <a:srgbClr val="782F40"/>
            </a:gs>
            <a:gs pos="100000">
              <a:schemeClr val="bg2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5F5CF-7563-910E-C780-7C168339C0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9787" y="3155683"/>
            <a:ext cx="7284427" cy="1615201"/>
          </a:xfrm>
        </p:spPr>
        <p:txBody>
          <a:bodyPr anchor="b"/>
          <a:lstStyle>
            <a:lvl1pPr algn="ctr">
              <a:defRPr sz="45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5612E9-1D7E-C187-3DC5-A7EF5451C6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9787" y="4886898"/>
            <a:ext cx="7284426" cy="1044979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accent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5" name="Picture 4" descr="A white and black logo&#10;&#10;Description automatically generated">
            <a:extLst>
              <a:ext uri="{FF2B5EF4-FFF2-40B4-BE49-F238E27FC236}">
                <a16:creationId xmlns:a16="http://schemas.microsoft.com/office/drawing/2014/main" id="{686958BE-999F-7265-40E9-A5240BE1C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5020" y="601160"/>
            <a:ext cx="2873961" cy="229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6694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B4CA4-1BDB-D2FB-E9F6-6566E18DC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07773"/>
            <a:ext cx="7886700" cy="101106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F35409-C4CD-90F4-F6FD-D38184519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17590"/>
            <a:ext cx="7886700" cy="4187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7AAF2A-F252-85D7-B59A-AC065740DD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67192"/>
            <a:ext cx="2057400" cy="49080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2DFBFF53-7C97-8C49-AB42-96FD965FE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26550C-9433-24E4-3EAD-30A81EC25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67192"/>
            <a:ext cx="2057400" cy="49080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82DA34B5-7C80-464F-9A62-3711C8F85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7885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gradFill>
          <a:gsLst>
            <a:gs pos="0">
              <a:srgbClr val="782F40"/>
            </a:gs>
            <a:gs pos="100000">
              <a:schemeClr val="bg2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880B4-DA72-8AD7-D5F8-C1BC286E9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A2637E-8094-255C-CEBE-7776CDF65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D5793-4EBF-1BB5-2B3F-E9C4CC7E79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448812"/>
            <a:ext cx="2057400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2DFBFF53-7C97-8C49-AB42-96FD965FE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023F44-6423-5214-29F9-1564FE9B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48812"/>
            <a:ext cx="2057400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82DA34B5-7C80-464F-9A62-3711C8F85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B8CE90-6158-6721-6A83-1930F91FD763}"/>
              </a:ext>
            </a:extLst>
          </p:cNvPr>
          <p:cNvSpPr txBox="1"/>
          <p:nvPr/>
        </p:nvSpPr>
        <p:spPr>
          <a:xfrm>
            <a:off x="3365672" y="6448811"/>
            <a:ext cx="241265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0" i="0" spc="0" dirty="0">
                <a:solidFill>
                  <a:schemeClr val="tx1"/>
                </a:solidFill>
                <a:latin typeface="+mn-lt"/>
                <a:ea typeface="Open Sans Light" pitchFamily="2" charset="0"/>
                <a:cs typeface="Open Sans Light" pitchFamily="2" charset="0"/>
              </a:rPr>
              <a:t>FLORIDA STATE UNIVERSITY</a:t>
            </a:r>
          </a:p>
        </p:txBody>
      </p:sp>
      <p:pic>
        <p:nvPicPr>
          <p:cNvPr id="10" name="Picture 9" descr="A white and black logo&#10;&#10;Description automatically generated">
            <a:extLst>
              <a:ext uri="{FF2B5EF4-FFF2-40B4-BE49-F238E27FC236}">
                <a16:creationId xmlns:a16="http://schemas.microsoft.com/office/drawing/2014/main" id="{727F293E-B2D2-6E98-BD99-0C2BBBF9E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0958" y="110880"/>
            <a:ext cx="842963" cy="67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5880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AE62A-D4A1-12DB-FEC1-3819C3DD6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FDB61-7333-5D50-B5C0-688DFCF834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940B5E-3E52-C4B9-9898-43CCDA94B2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B8290-B12E-D7AE-B4CE-6AD080C2F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2C5EE9-E76D-B076-3220-D99665773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0111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448D9-6A0B-D164-B8E3-2D97680AE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7717C-8D84-604E-FB53-FAA257C014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B00931-DDF4-74B4-7482-676148ED4B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D5CAB2-B6AC-6647-DF64-D642E5901C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362DAE-67EA-6C69-E4D3-B0EA580430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8A9263-131B-40FF-E9B4-EC7D49481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2DFBFF53-7C97-8C49-AB42-96FD965FE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424AB0-E725-AA9C-815A-6667122E0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2DA34B5-7C80-464F-9A62-3711C8F85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6354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32159-26DE-7E09-2A91-62B668AF8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CF45FF-8322-1D1F-71EE-C7DA4139F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1347C8-C8DC-7727-063C-207D80FFE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4954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F308FF-9CEF-9E71-F5F8-4339D0223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AEB8CB-6197-F5EC-FBD0-1D15310AD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4933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FB93E-0165-7922-39CB-8403F57F6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EA9D9-C4B7-4E5A-8BF1-AEF50543E7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8A843D-7418-D612-5FF8-37BC1250EC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D8C526-2423-FE08-908F-D1CC625B0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6B452B-B2E3-6970-E135-544F8D1E1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01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4896"/>
            <a:ext cx="8229600" cy="972205"/>
          </a:xfrm>
        </p:spPr>
        <p:txBody>
          <a:bodyPr/>
          <a:lstStyle>
            <a:lvl1pPr>
              <a:defRPr b="0" i="0">
                <a:latin typeface="Times New Roman"/>
                <a:cs typeface="Times New Roma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47307"/>
            <a:ext cx="8229600" cy="3700025"/>
          </a:xfrm>
        </p:spPr>
        <p:txBody>
          <a:bodyPr/>
          <a:lstStyle>
            <a:lvl1pPr>
              <a:defRPr b="0" i="0">
                <a:latin typeface="Arial"/>
                <a:cs typeface="Arial"/>
              </a:defRPr>
            </a:lvl1pPr>
            <a:lvl2pPr>
              <a:defRPr b="0" i="0">
                <a:latin typeface="Arial"/>
                <a:cs typeface="Arial"/>
              </a:defRPr>
            </a:lvl2pPr>
            <a:lvl3pPr>
              <a:defRPr b="0" i="0">
                <a:latin typeface="Arial"/>
                <a:cs typeface="Arial"/>
              </a:defRPr>
            </a:lvl3pPr>
            <a:lvl4pPr>
              <a:defRPr b="0" i="0">
                <a:latin typeface="Arial"/>
                <a:cs typeface="Arial"/>
              </a:defRPr>
            </a:lvl4pPr>
            <a:lvl5pPr>
              <a:defRPr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5742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C7E10-773A-0FFD-96F5-E4B1534C2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810511-A094-CDF5-22AD-008F576DEA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B847DB-CB00-6B46-18BA-61354D20EA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2565E6-501E-A950-9109-73B7D4DEC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AC4804-95CB-A5EC-7436-0327C8E40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3055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611A7-5CAB-A0A8-9ADF-47EA99151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8EB790-385C-75D8-F148-5AB1825EE7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A3F9ED-109C-E7E4-FC65-C4B45DDFE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2DFBFF53-7C97-8C49-AB42-96FD965FE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966A9-97E3-4E20-D3F5-19EB07AB9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2DA34B5-7C80-464F-9A62-3711C8F85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5470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7E530E-A39E-4B7F-27F3-A1DED943E6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4815FF-D0F2-4CED-8659-42739ACF6A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984235-F59F-1C05-743D-753E4B2CE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2DFBFF53-7C97-8C49-AB42-96FD965FE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61F74-418A-3F5C-3E9E-5A26EB282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2DA34B5-7C80-464F-9A62-3711C8F85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024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D0B884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54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8013"/>
            <a:ext cx="8229600" cy="863982"/>
          </a:xfrm>
        </p:spPr>
        <p:txBody>
          <a:bodyPr/>
          <a:lstStyle>
            <a:lvl1pPr>
              <a:defRPr b="1" i="0">
                <a:latin typeface="Times New Roman"/>
                <a:cs typeface="Times New Roma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89650"/>
            <a:ext cx="4038600" cy="3941383"/>
          </a:xfrm>
        </p:spPr>
        <p:txBody>
          <a:bodyPr/>
          <a:lstStyle>
            <a:lvl1pPr>
              <a:defRPr sz="2800" b="0" i="0">
                <a:latin typeface="Arial"/>
                <a:cs typeface="Arial"/>
              </a:defRPr>
            </a:lvl1pPr>
            <a:lvl2pPr>
              <a:defRPr sz="2400" b="0" i="0">
                <a:latin typeface="Arial"/>
                <a:cs typeface="Arial"/>
              </a:defRPr>
            </a:lvl2pPr>
            <a:lvl3pPr>
              <a:defRPr sz="2000" b="0" i="0">
                <a:latin typeface="Arial"/>
                <a:cs typeface="Arial"/>
              </a:defRPr>
            </a:lvl3pPr>
            <a:lvl4pPr>
              <a:defRPr sz="1800" b="0" i="0">
                <a:latin typeface="Arial"/>
                <a:cs typeface="Arial"/>
              </a:defRPr>
            </a:lvl4pPr>
            <a:lvl5pPr>
              <a:defRPr sz="1800" b="0" i="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89650"/>
            <a:ext cx="4038600" cy="3941383"/>
          </a:xfrm>
        </p:spPr>
        <p:txBody>
          <a:bodyPr/>
          <a:lstStyle>
            <a:lvl1pPr>
              <a:defRPr sz="2800" b="0" i="0">
                <a:latin typeface="Arial"/>
                <a:cs typeface="Arial"/>
              </a:defRPr>
            </a:lvl1pPr>
            <a:lvl2pPr>
              <a:defRPr sz="2400" b="0" i="0">
                <a:latin typeface="Arial"/>
                <a:cs typeface="Arial"/>
              </a:defRPr>
            </a:lvl2pPr>
            <a:lvl3pPr>
              <a:defRPr sz="2000" b="0" i="0">
                <a:latin typeface="Arial"/>
                <a:cs typeface="Arial"/>
              </a:defRPr>
            </a:lvl3pPr>
            <a:lvl4pPr>
              <a:defRPr sz="1800" b="0" i="0">
                <a:latin typeface="Arial"/>
                <a:cs typeface="Arial"/>
              </a:defRPr>
            </a:lvl4pPr>
            <a:lvl5pPr>
              <a:defRPr sz="1800" b="0" i="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2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719"/>
            <a:ext cx="4040188" cy="79977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07167"/>
            <a:ext cx="4040188" cy="3932626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43719"/>
            <a:ext cx="4041775" cy="79977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207167"/>
            <a:ext cx="4041775" cy="3932626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128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r>
              <a:rPr lang="en-US" dirty="0"/>
              <a:t>Subtitle Page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844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388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4898"/>
            <a:ext cx="3008313" cy="1268684"/>
          </a:xfrm>
        </p:spPr>
        <p:txBody>
          <a:bodyPr anchor="b"/>
          <a:lstStyle>
            <a:lvl1pPr algn="l">
              <a:defRPr sz="20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164898"/>
            <a:ext cx="5111750" cy="5421586"/>
          </a:xfrm>
        </p:spPr>
        <p:txBody>
          <a:bodyPr/>
          <a:lstStyle>
            <a:lvl1pPr>
              <a:defRPr sz="3200">
                <a:latin typeface="+mj-lt"/>
              </a:defRPr>
            </a:lvl1pPr>
            <a:lvl2pPr>
              <a:defRPr sz="2800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000">
                <a:latin typeface="+mj-lt"/>
              </a:defRPr>
            </a:lvl4pPr>
            <a:lvl5pPr>
              <a:defRPr sz="2000">
                <a:latin typeface="+mj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433583"/>
            <a:ext cx="3008313" cy="4152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342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0134" y="5237654"/>
            <a:ext cx="7260896" cy="384067"/>
          </a:xfrm>
        </p:spPr>
        <p:txBody>
          <a:bodyPr anchor="b"/>
          <a:lstStyle>
            <a:lvl1pPr algn="l">
              <a:defRPr sz="20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10134" y="464207"/>
            <a:ext cx="7260896" cy="46420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10134" y="5621722"/>
            <a:ext cx="7260896" cy="734628"/>
          </a:xfrm>
        </p:spPr>
        <p:txBody>
          <a:bodyPr/>
          <a:lstStyle>
            <a:lvl1pPr marL="0" indent="0">
              <a:buNone/>
              <a:defRPr sz="1400"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87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16801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87441"/>
            <a:ext cx="8229600" cy="3643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DFBFF53-7C97-8C49-AB42-96FD965FE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82DA34B5-7C80-464F-9A62-3711C8F85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226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AC931FD-487B-FB4F-9663-6F1B47FCF50B}"/>
              </a:ext>
            </a:extLst>
          </p:cNvPr>
          <p:cNvSpPr/>
          <p:nvPr/>
        </p:nvSpPr>
        <p:spPr>
          <a:xfrm>
            <a:off x="0" y="6359526"/>
            <a:ext cx="9144000" cy="4984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4AF466-845F-25C1-2F42-A39E88937987}"/>
              </a:ext>
            </a:extLst>
          </p:cNvPr>
          <p:cNvSpPr txBox="1"/>
          <p:nvPr/>
        </p:nvSpPr>
        <p:spPr>
          <a:xfrm>
            <a:off x="3365672" y="6448811"/>
            <a:ext cx="241265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0" i="0" spc="0" dirty="0">
                <a:solidFill>
                  <a:schemeClr val="tx1"/>
                </a:solidFill>
                <a:latin typeface="+mn-lt"/>
                <a:ea typeface="Open Sans Light" pitchFamily="2" charset="0"/>
                <a:cs typeface="Open Sans Light" pitchFamily="2" charset="0"/>
              </a:rPr>
              <a:t>FLORIDA STATE UNIVERSITY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854FDEB-39C7-AC12-C5D7-0072E4657FE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80958" y="109022"/>
            <a:ext cx="842963" cy="673024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53CF2F-ADD4-6F9A-E59D-043413105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FB9F1B-2C71-3B4E-A91B-8504AACA0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FED1D6-CC84-B500-5E9B-CA793480A9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44881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2"/>
                </a:solidFill>
              </a:defRPr>
            </a:lvl1pPr>
          </a:lstStyle>
          <a:p>
            <a:pPr defTabSz="457200"/>
            <a:fld id="{2DFBFF53-7C97-8C49-AB42-96FD965FE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0A297-EF75-F329-75D5-059F83F2B2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44881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pPr defTabSz="457200"/>
            <a:fld id="{82DA34B5-7C80-464F-9A62-3711C8F85D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1323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bg2"/>
          </a:solidFill>
          <a:latin typeface="+mj-lt"/>
          <a:ea typeface="+mj-ea"/>
          <a:cs typeface="Times New Roman" panose="02020603050405020304" pitchFamily="18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bg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8665" y="574894"/>
            <a:ext cx="8266670" cy="2387600"/>
          </a:xfrm>
        </p:spPr>
        <p:txBody>
          <a:bodyPr>
            <a:normAutofit/>
          </a:bodyPr>
          <a:lstStyle/>
          <a:p>
            <a:r>
              <a:rPr lang="en-US" sz="4800" dirty="0"/>
              <a:t>WELCOME!</a:t>
            </a:r>
            <a:br>
              <a:rPr lang="en-US" sz="3600" dirty="0"/>
            </a:br>
            <a:r>
              <a:rPr lang="en-US" sz="2400" dirty="0"/>
              <a:t>The</a:t>
            </a:r>
            <a:r>
              <a:rPr lang="en-US" sz="3600" dirty="0"/>
              <a:t> </a:t>
            </a:r>
            <a:r>
              <a:rPr lang="en-US" sz="2400" dirty="0"/>
              <a:t>Center for Global Engagement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72115"/>
            <a:ext cx="6400800" cy="1143000"/>
          </a:xfrm>
        </p:spPr>
        <p:txBody>
          <a:bodyPr>
            <a:normAutofit/>
          </a:bodyPr>
          <a:lstStyle/>
          <a:p>
            <a:r>
              <a:rPr lang="en-US" sz="2000" dirty="0"/>
              <a:t>Florida State University</a:t>
            </a:r>
          </a:p>
          <a:p>
            <a:r>
              <a:rPr lang="en-US" sz="2000" dirty="0"/>
              <a:t>Division of Student Affairs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8399"/>
            <a:ext cx="1309777" cy="839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309776" y="6018396"/>
            <a:ext cx="7834223" cy="83960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62000" y="5089306"/>
            <a:ext cx="7834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Supporting international students and scholars and offering programs to foster global understanding and awareness</a:t>
            </a:r>
          </a:p>
        </p:txBody>
      </p:sp>
    </p:spTree>
    <p:extLst>
      <p:ext uri="{BB962C8B-B14F-4D97-AF65-F5344CB8AC3E}">
        <p14:creationId xmlns:p14="http://schemas.microsoft.com/office/powerpoint/2010/main" val="136427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7D7B065-2F41-4435-80B5-9E6D37ADBF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4000"/>
          </a:blip>
          <a:srcRect l="10893" t="29872" r="3890" b="26382"/>
          <a:stretch/>
        </p:blipFill>
        <p:spPr>
          <a:xfrm>
            <a:off x="0" y="990600"/>
            <a:ext cx="9144001" cy="5867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771E32">
              <a:alpha val="86000"/>
            </a:srgbClr>
          </a:solidFill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CGE International Scholars Staff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47307"/>
            <a:ext cx="8229600" cy="4434493"/>
          </a:xfrm>
          <a:solidFill>
            <a:srgbClr val="771E32">
              <a:alpha val="86000"/>
            </a:srgbClr>
          </a:solidFill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2100" b="1" dirty="0">
              <a:solidFill>
                <a:schemeClr val="bg1"/>
              </a:solidFill>
              <a:latin typeface="+mn-lt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i="1" dirty="0">
                <a:solidFill>
                  <a:schemeClr val="tx1"/>
                </a:solidFill>
                <a:latin typeface="+mn-lt"/>
              </a:rPr>
              <a:t>   	</a:t>
            </a:r>
            <a:r>
              <a:rPr lang="en-US" b="1" u="sng" dirty="0">
                <a:solidFill>
                  <a:schemeClr val="tx1"/>
                </a:solidFill>
                <a:latin typeface="+mn-lt"/>
              </a:rPr>
              <a:t>Samantha Buckley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1"/>
                </a:solidFill>
                <a:latin typeface="+mn-lt"/>
              </a:rPr>
              <a:t>  	 </a:t>
            </a:r>
            <a:r>
              <a:rPr lang="en-US" b="0" dirty="0">
                <a:solidFill>
                  <a:schemeClr val="tx1"/>
                </a:solidFill>
                <a:latin typeface="+mn-lt"/>
              </a:rPr>
              <a:t>J-1 Program Manager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1"/>
                </a:solidFill>
                <a:latin typeface="+mn-lt"/>
              </a:rPr>
              <a:t>	jscholar@fsu.edu</a:t>
            </a:r>
            <a:r>
              <a:rPr lang="en-US" b="0" dirty="0">
                <a:solidFill>
                  <a:schemeClr val="tx1"/>
                </a:solidFill>
                <a:latin typeface="+mn-lt"/>
              </a:rPr>
              <a:t>			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1"/>
                </a:solidFill>
                <a:latin typeface="+mn-lt"/>
              </a:rPr>
              <a:t>   	</a:t>
            </a:r>
            <a:r>
              <a:rPr lang="en-US" b="0" dirty="0">
                <a:solidFill>
                  <a:schemeClr val="tx1"/>
                </a:solidFill>
                <a:latin typeface="+mn-lt"/>
              </a:rPr>
              <a:t>(850) 645-3179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2000" b="0" dirty="0">
              <a:solidFill>
                <a:schemeClr val="bg1"/>
              </a:solidFill>
              <a:latin typeface="+mn-lt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500" b="1" dirty="0">
              <a:solidFill>
                <a:schemeClr val="bg1"/>
              </a:solidFill>
              <a:latin typeface="+mn-lt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500" b="1" dirty="0">
                <a:solidFill>
                  <a:schemeClr val="bg1"/>
                </a:solidFill>
                <a:latin typeface="+mn-lt"/>
              </a:rPr>
              <a:t>	</a:t>
            </a:r>
            <a:r>
              <a:rPr lang="en-US" sz="2600" b="0" dirty="0">
                <a:solidFill>
                  <a:schemeClr val="bg1"/>
                </a:solidFill>
                <a:latin typeface="+mn-lt"/>
              </a:rPr>
              <a:t>								</a:t>
            </a:r>
            <a:r>
              <a:rPr lang="en-US" sz="2500" b="1" u="sng" dirty="0">
                <a:latin typeface="+mn-lt"/>
              </a:rPr>
              <a:t>Tanya Schaad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b="1" dirty="0">
                <a:solidFill>
                  <a:schemeClr val="tx1"/>
                </a:solidFill>
                <a:latin typeface="+mn-lt"/>
              </a:rPr>
              <a:t>  	</a:t>
            </a:r>
            <a:r>
              <a:rPr lang="en-US" b="1" u="sng" dirty="0">
                <a:solidFill>
                  <a:schemeClr val="tx1"/>
                </a:solidFill>
                <a:latin typeface="+mn-lt"/>
              </a:rPr>
              <a:t>Tanya Schaad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1"/>
                </a:solidFill>
                <a:latin typeface="+mn-lt"/>
              </a:rPr>
              <a:t>      	Associate Director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1"/>
                </a:solidFill>
                <a:latin typeface="+mn-lt"/>
              </a:rPr>
              <a:t>  	tschaad@fsu.edu	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1"/>
                </a:solidFill>
                <a:latin typeface="+mn-lt"/>
              </a:rPr>
              <a:t>     	  </a:t>
            </a:r>
            <a:r>
              <a:rPr lang="en-US" b="0" dirty="0">
                <a:solidFill>
                  <a:schemeClr val="tx1"/>
                </a:solidFill>
                <a:latin typeface="+mn-lt"/>
              </a:rPr>
              <a:t>(850) 644-0977	</a:t>
            </a:r>
            <a:r>
              <a:rPr lang="en-US" sz="1800" b="0" dirty="0">
                <a:solidFill>
                  <a:schemeClr val="bg1"/>
                </a:solidFill>
                <a:latin typeface="+mn-lt"/>
              </a:rPr>
              <a:t>							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400" b="0" dirty="0">
              <a:solidFill>
                <a:schemeClr val="bg1"/>
              </a:solidFill>
              <a:latin typeface="+mn-lt"/>
            </a:endParaRPr>
          </a:p>
          <a:p>
            <a:pPr marL="0" indent="0" algn="ctr">
              <a:buNone/>
            </a:pPr>
            <a:r>
              <a:rPr lang="en-US" sz="2400" b="0" dirty="0">
                <a:solidFill>
                  <a:schemeClr val="tx1"/>
                </a:solidFill>
                <a:latin typeface="+mn-lt"/>
              </a:rPr>
              <a:t>Offices are located on the second floor of the Center for Global &amp; Multicultural Engagement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(</a:t>
            </a:r>
            <a:r>
              <a:rPr lang="en-US" sz="2400" b="0" dirty="0">
                <a:solidFill>
                  <a:schemeClr val="tx1"/>
                </a:solidFill>
                <a:latin typeface="+mn-lt"/>
              </a:rPr>
              <a:t>110 S. Woodward Ave.)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438400"/>
            <a:ext cx="3124200" cy="2414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8600" y="76200"/>
            <a:ext cx="27432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600" y="152400"/>
            <a:ext cx="2514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    Florida State University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2137DD-3333-43C7-8D25-4B78668A98DA}"/>
              </a:ext>
            </a:extLst>
          </p:cNvPr>
          <p:cNvSpPr txBox="1"/>
          <p:nvPr/>
        </p:nvSpPr>
        <p:spPr>
          <a:xfrm>
            <a:off x="5410200" y="4908871"/>
            <a:ext cx="3124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“The Globe”</a:t>
            </a:r>
          </a:p>
        </p:txBody>
      </p:sp>
      <p:pic>
        <p:nvPicPr>
          <p:cNvPr id="1026" name="Picture 2" descr="Tanya Schaad Image">
            <a:extLst>
              <a:ext uri="{FF2B5EF4-FFF2-40B4-BE49-F238E27FC236}">
                <a16:creationId xmlns:a16="http://schemas.microsoft.com/office/drawing/2014/main" id="{790C5751-00E9-4761-B1BC-7C4A9BF54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32" y="4286174"/>
            <a:ext cx="1206536" cy="168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2BF424-9FE3-ED1D-3AB2-57803544D2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8732" y="2401875"/>
            <a:ext cx="1206536" cy="168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863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7D7B065-2F41-4435-80B5-9E6D37ADBF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4000"/>
          </a:blip>
          <a:srcRect l="10893" t="29872" r="3890" b="26382"/>
          <a:stretch/>
        </p:blipFill>
        <p:spPr>
          <a:xfrm>
            <a:off x="0" y="990600"/>
            <a:ext cx="9144001" cy="5867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771E32">
              <a:alpha val="86000"/>
            </a:srgbClr>
          </a:solidFill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General Counsel Staff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47307"/>
            <a:ext cx="8229600" cy="4434493"/>
          </a:xfrm>
          <a:solidFill>
            <a:srgbClr val="771E32">
              <a:alpha val="86000"/>
            </a:srgbClr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2100" b="1" dirty="0">
              <a:solidFill>
                <a:schemeClr val="bg1"/>
              </a:solidFill>
              <a:latin typeface="+mn-lt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500" b="1" dirty="0">
                <a:solidFill>
                  <a:schemeClr val="bg1"/>
                </a:solidFill>
                <a:latin typeface="+mn-lt"/>
              </a:rPr>
              <a:t>	</a:t>
            </a:r>
            <a:r>
              <a:rPr lang="en-US" sz="2500" b="1" u="sng" dirty="0">
                <a:solidFill>
                  <a:schemeClr val="tx1"/>
                </a:solidFill>
                <a:latin typeface="+mn-lt"/>
              </a:rPr>
              <a:t>Leslie Crosdale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500" b="0" dirty="0">
                <a:solidFill>
                  <a:schemeClr val="tx1"/>
                </a:solidFill>
                <a:latin typeface="+mn-lt"/>
              </a:rPr>
              <a:t>	</a:t>
            </a:r>
            <a:r>
              <a:rPr lang="en-US" sz="2500" dirty="0">
                <a:solidFill>
                  <a:schemeClr val="tx1"/>
                </a:solidFill>
                <a:latin typeface="+mn-lt"/>
              </a:rPr>
              <a:t>Associate General</a:t>
            </a:r>
            <a:r>
              <a:rPr lang="en-US" sz="2500" b="0" dirty="0">
                <a:solidFill>
                  <a:schemeClr val="tx1"/>
                </a:solidFill>
                <a:latin typeface="+mn-lt"/>
              </a:rPr>
              <a:t> Counsel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500" b="0" dirty="0">
                <a:solidFill>
                  <a:schemeClr val="tx1"/>
                </a:solidFill>
                <a:latin typeface="+mn-lt"/>
              </a:rPr>
              <a:t>	</a:t>
            </a:r>
            <a:endParaRPr lang="en-US" sz="2100" dirty="0">
              <a:solidFill>
                <a:schemeClr val="tx1"/>
              </a:solidFill>
              <a:latin typeface="+mn-lt"/>
            </a:endParaRPr>
          </a:p>
          <a:p>
            <a:pPr marL="914400" lvl="2" indent="0">
              <a:buNone/>
            </a:pPr>
            <a:r>
              <a:rPr lang="en-US" sz="2100" b="1" dirty="0">
                <a:solidFill>
                  <a:schemeClr val="tx1"/>
                </a:solidFill>
                <a:latin typeface="+mn-lt"/>
                <a:cs typeface="Times New Roman"/>
              </a:rPr>
              <a:t>H-1B, TN</a:t>
            </a:r>
            <a:r>
              <a:rPr lang="en-US" sz="2100" dirty="0">
                <a:solidFill>
                  <a:schemeClr val="tx1"/>
                </a:solidFill>
                <a:latin typeface="+mn-lt"/>
                <a:cs typeface="Times New Roman"/>
              </a:rPr>
              <a:t>: Advising by appointment only</a:t>
            </a:r>
            <a:endParaRPr lang="en-US" sz="2100" dirty="0">
              <a:solidFill>
                <a:schemeClr val="tx1"/>
              </a:solidFill>
              <a:latin typeface="Times New Roman"/>
            </a:endParaRPr>
          </a:p>
          <a:p>
            <a:pPr marL="1371600" lvl="3" indent="0">
              <a:buNone/>
            </a:pPr>
            <a:r>
              <a:rPr lang="en-US" sz="2100" i="1" dirty="0">
                <a:solidFill>
                  <a:schemeClr val="tx1"/>
                </a:solidFill>
                <a:latin typeface="+mn-lt"/>
                <a:cs typeface="Times New Roman"/>
              </a:rPr>
              <a:t>travel, changes, dependents</a:t>
            </a:r>
            <a:endParaRPr lang="en-US" sz="2100" dirty="0">
              <a:solidFill>
                <a:schemeClr val="tx1"/>
              </a:solidFill>
              <a:latin typeface="Times New Roman"/>
            </a:endParaRPr>
          </a:p>
          <a:p>
            <a:pPr marL="914400" lvl="2" indent="0">
              <a:buNone/>
            </a:pPr>
            <a:endParaRPr lang="en-US" sz="2100" dirty="0">
              <a:solidFill>
                <a:schemeClr val="tx1"/>
              </a:solidFill>
              <a:latin typeface="Times New Roman"/>
            </a:endParaRPr>
          </a:p>
          <a:p>
            <a:pPr marL="914400" lvl="2" indent="0">
              <a:buNone/>
            </a:pPr>
            <a:r>
              <a:rPr lang="en-US" sz="2100" b="1" dirty="0">
                <a:solidFill>
                  <a:schemeClr val="tx1"/>
                </a:solidFill>
                <a:latin typeface="+mn-lt"/>
                <a:cs typeface="Times New Roman"/>
              </a:rPr>
              <a:t>PR</a:t>
            </a:r>
            <a:r>
              <a:rPr lang="en-US" sz="2100" dirty="0">
                <a:solidFill>
                  <a:schemeClr val="tx1"/>
                </a:solidFill>
                <a:latin typeface="+mn-lt"/>
                <a:cs typeface="Times New Roman"/>
              </a:rPr>
              <a:t>: FSU sponsors permanent positions</a:t>
            </a:r>
            <a:endParaRPr lang="en-US" sz="2100" dirty="0">
              <a:solidFill>
                <a:schemeClr val="tx1"/>
              </a:solidFill>
              <a:latin typeface="Times New Roman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500" b="1" dirty="0">
                <a:solidFill>
                  <a:schemeClr val="tx1"/>
                </a:solidFill>
                <a:latin typeface="+mn-lt"/>
              </a:rPr>
              <a:t>	</a:t>
            </a:r>
            <a:endParaRPr lang="en-US" sz="2500" b="1" u="sng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76200"/>
            <a:ext cx="27432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600" y="152400"/>
            <a:ext cx="2514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    Florida State University</a:t>
            </a:r>
          </a:p>
        </p:txBody>
      </p:sp>
      <p:pic>
        <p:nvPicPr>
          <p:cNvPr id="14" name="Picture 13" descr="A picture containing text, monitor, screen, television&#10;&#10;Description automatically generated">
            <a:extLst>
              <a:ext uri="{FF2B5EF4-FFF2-40B4-BE49-F238E27FC236}">
                <a16:creationId xmlns:a16="http://schemas.microsoft.com/office/drawing/2014/main" id="{196D153D-021A-4939-BB27-C2CFF57D4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0270" y="2631310"/>
            <a:ext cx="1775939" cy="2587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6972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AB7EE6B-2E74-48E2-BD22-68229EF5F2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4000"/>
          </a:blip>
          <a:srcRect l="10893" t="29872" r="3890" b="26382"/>
          <a:stretch/>
        </p:blipFill>
        <p:spPr>
          <a:xfrm>
            <a:off x="0" y="990600"/>
            <a:ext cx="9144001" cy="5867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771E32">
              <a:alpha val="86000"/>
            </a:srgbClr>
          </a:solidFill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ADVISING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3733800"/>
          </a:xfrm>
          <a:solidFill>
            <a:srgbClr val="771E32">
              <a:alpha val="86000"/>
            </a:srgbClr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marL="237490" lvl="2" indent="0">
              <a:buNone/>
            </a:pPr>
            <a:r>
              <a:rPr lang="en-US" sz="2800" b="1" dirty="0">
                <a:solidFill>
                  <a:schemeClr val="tx1"/>
                </a:solidFill>
                <a:latin typeface="+mn-lt"/>
              </a:rPr>
              <a:t>J-1</a:t>
            </a:r>
            <a:r>
              <a:rPr lang="en-US" sz="2800" dirty="0">
                <a:solidFill>
                  <a:schemeClr val="tx1"/>
                </a:solidFill>
                <a:latin typeface="+mn-lt"/>
              </a:rPr>
              <a:t>: Advising by appointment, email, or walk-in</a:t>
            </a:r>
          </a:p>
          <a:p>
            <a:pPr marL="237490" lvl="2" indent="0">
              <a:lnSpc>
                <a:spcPct val="100000"/>
              </a:lnSpc>
              <a:buNone/>
            </a:pPr>
            <a:endParaRPr lang="en-US" i="1" dirty="0">
              <a:solidFill>
                <a:schemeClr val="tx1"/>
              </a:solidFill>
              <a:latin typeface="+mn-lt"/>
            </a:endParaRPr>
          </a:p>
          <a:p>
            <a:pPr marL="523240" lvl="2" indent="-285750">
              <a:lnSpc>
                <a:spcPct val="100000"/>
              </a:lnSpc>
            </a:pPr>
            <a:r>
              <a:rPr lang="en-US" i="1" dirty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Virtual or in-person</a:t>
            </a:r>
          </a:p>
          <a:p>
            <a:pPr marL="523240" lvl="2" indent="-285750">
              <a:lnSpc>
                <a:spcPct val="100000"/>
              </a:lnSpc>
            </a:pPr>
            <a:r>
              <a:rPr lang="en-US" i="1" dirty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Travel, extensions, etc.</a:t>
            </a:r>
          </a:p>
          <a:p>
            <a:pPr marL="523240" lvl="2" indent="-285750">
              <a:lnSpc>
                <a:spcPct val="100000"/>
              </a:lnSpc>
            </a:pPr>
            <a:r>
              <a:rPr lang="en-US" sz="1600" i="1" dirty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J-1 immigration orientation every two weeks</a:t>
            </a:r>
          </a:p>
          <a:p>
            <a:pPr marL="237490" lvl="2" indent="0">
              <a:lnSpc>
                <a:spcPct val="100000"/>
              </a:lnSpc>
              <a:buNone/>
            </a:pPr>
            <a:r>
              <a:rPr lang="en-US" sz="2800" i="1" dirty="0">
                <a:solidFill>
                  <a:schemeClr val="tx1"/>
                </a:solidFill>
                <a:latin typeface="+mn-lt"/>
              </a:rPr>
              <a:t>			</a:t>
            </a:r>
            <a:r>
              <a:rPr lang="en-US" sz="2800" b="1" i="1" dirty="0">
                <a:solidFill>
                  <a:schemeClr val="tx1"/>
                </a:solidFill>
                <a:latin typeface="+mn-lt"/>
              </a:rPr>
              <a:t>			</a:t>
            </a:r>
            <a:endParaRPr lang="en-US" dirty="0">
              <a:solidFill>
                <a:schemeClr val="tx1"/>
              </a:solidFill>
              <a:cs typeface="Times New Roman"/>
            </a:endParaRPr>
          </a:p>
          <a:p>
            <a:pPr marL="237490" lvl="2" indent="0">
              <a:buNone/>
            </a:pPr>
            <a:r>
              <a:rPr lang="en-US" sz="2800" b="1" dirty="0">
                <a:solidFill>
                  <a:schemeClr val="tx1"/>
                </a:solidFill>
                <a:latin typeface="+mn-lt"/>
              </a:rPr>
              <a:t>CGE Workshops</a:t>
            </a:r>
            <a:r>
              <a:rPr lang="en-US" sz="2800" b="1" i="1" dirty="0">
                <a:solidFill>
                  <a:schemeClr val="tx1"/>
                </a:solidFill>
                <a:latin typeface="+mn-lt"/>
              </a:rPr>
              <a:t> Spring 2026</a:t>
            </a:r>
            <a:r>
              <a:rPr lang="en-US" sz="2800" dirty="0">
                <a:solidFill>
                  <a:schemeClr val="tx1"/>
                </a:solidFill>
                <a:latin typeface="+mn-lt"/>
                <a:cs typeface="Times New Roman"/>
              </a:rPr>
              <a:t>:</a:t>
            </a:r>
            <a:r>
              <a:rPr lang="en-US" dirty="0">
                <a:solidFill>
                  <a:schemeClr val="tx1"/>
                </a:solidFill>
              </a:rPr>
              <a:t> </a:t>
            </a:r>
            <a:endParaRPr lang="en-US" dirty="0">
              <a:solidFill>
                <a:schemeClr val="tx1"/>
              </a:solidFill>
              <a:cs typeface="Times New Roman"/>
            </a:endParaRPr>
          </a:p>
          <a:p>
            <a:pPr marL="580390" lvl="2" indent="-342900"/>
            <a:endParaRPr lang="en-US" i="1" dirty="0">
              <a:solidFill>
                <a:schemeClr val="tx1"/>
              </a:solidFill>
              <a:latin typeface="+mn-lt"/>
              <a:cs typeface="Times New Roman"/>
            </a:endParaRPr>
          </a:p>
          <a:p>
            <a:pPr marL="580390" lvl="2" indent="-342900"/>
            <a:r>
              <a:rPr lang="en-US" i="1" dirty="0">
                <a:solidFill>
                  <a:schemeClr val="tx1"/>
                </a:solidFill>
                <a:latin typeface="+mn-lt"/>
                <a:cs typeface="Times New Roman"/>
              </a:rPr>
              <a:t>Employment (H-1B)</a:t>
            </a:r>
          </a:p>
          <a:p>
            <a:pPr marL="580390" lvl="2" indent="-342900"/>
            <a:r>
              <a:rPr lang="en-US" i="1" dirty="0">
                <a:solidFill>
                  <a:schemeClr val="tx1"/>
                </a:solidFill>
                <a:latin typeface="+mn-lt"/>
                <a:cs typeface="Times New Roman"/>
              </a:rPr>
              <a:t>Tax workshop with Certified Public Accountant</a:t>
            </a:r>
          </a:p>
          <a:p>
            <a:pPr marL="580390" lvl="2" indent="-342900"/>
            <a:r>
              <a:rPr lang="en-US" i="1" dirty="0">
                <a:solidFill>
                  <a:schemeClr val="tx1"/>
                </a:solidFill>
                <a:latin typeface="+mn-lt"/>
                <a:cs typeface="Times New Roman"/>
              </a:rPr>
              <a:t>Events calendar at https://cge.fsu.edu</a:t>
            </a:r>
          </a:p>
          <a:p>
            <a:pPr marL="580390" lvl="2" indent="-342900"/>
            <a:endParaRPr lang="en-US" dirty="0">
              <a:solidFill>
                <a:schemeClr val="bg1"/>
              </a:solidFill>
            </a:endParaRPr>
          </a:p>
          <a:p>
            <a:pPr marL="237490" lvl="2" indent="0">
              <a:buNone/>
            </a:pPr>
            <a:endParaRPr lang="en-US" i="1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152400"/>
            <a:ext cx="2362200" cy="3048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81000" y="152400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Florida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2909661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3804"/>
            <a:ext cx="7772400" cy="1219199"/>
          </a:xfrm>
        </p:spPr>
        <p:txBody>
          <a:bodyPr/>
          <a:lstStyle/>
          <a:p>
            <a:r>
              <a:rPr lang="en-US" dirty="0"/>
              <a:t>GET INVOLVED!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3618518" y="4385459"/>
            <a:ext cx="4991100" cy="17526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International Coffee Hour</a:t>
            </a:r>
          </a:p>
          <a:p>
            <a:r>
              <a:rPr lang="en-US" sz="2400" i="1" dirty="0">
                <a:solidFill>
                  <a:schemeClr val="tx1"/>
                </a:solidFill>
              </a:rPr>
              <a:t>Every Friday, 5 - 6:30 pm </a:t>
            </a:r>
            <a:endParaRPr lang="en-US" sz="2400" i="1" dirty="0">
              <a:solidFill>
                <a:schemeClr val="tx1"/>
              </a:solidFill>
              <a:cs typeface="Times New Roman"/>
            </a:endParaRPr>
          </a:p>
          <a:p>
            <a:r>
              <a:rPr lang="en-US" sz="2400" i="1" dirty="0">
                <a:solidFill>
                  <a:schemeClr val="tx1"/>
                </a:solidFill>
              </a:rPr>
              <a:t>Globe Dining Room</a:t>
            </a:r>
            <a:endParaRPr lang="en-US" dirty="0">
              <a:solidFill>
                <a:schemeClr val="tx1"/>
              </a:solidFill>
            </a:endParaRPr>
          </a:p>
          <a:p>
            <a:pPr lvl="2">
              <a:buFont typeface="Wingdings" panose="05000000000000000000" pitchFamily="2" charset="2"/>
              <a:buChar char="Ø"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C2DD0639-1321-418A-AF0D-F667EB656E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9970"/>
          <a:stretch/>
        </p:blipFill>
        <p:spPr>
          <a:xfrm>
            <a:off x="223046" y="1808261"/>
            <a:ext cx="3429000" cy="1831758"/>
          </a:xfrm>
          <a:prstGeom prst="rect">
            <a:avLst/>
          </a:prstGeom>
        </p:spPr>
      </p:pic>
      <p:pic>
        <p:nvPicPr>
          <p:cNvPr id="5" name="Picture 4" descr="A person standing in front of a cake&#10;&#10;Description automatically generated">
            <a:extLst>
              <a:ext uri="{FF2B5EF4-FFF2-40B4-BE49-F238E27FC236}">
                <a16:creationId xmlns:a16="http://schemas.microsoft.com/office/drawing/2014/main" id="{0A4D0DD2-5FE6-422E-A02C-B2042AF348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" r="3" b="3"/>
          <a:stretch/>
        </p:blipFill>
        <p:spPr>
          <a:xfrm>
            <a:off x="3760690" y="1805213"/>
            <a:ext cx="3211862" cy="2242420"/>
          </a:xfrm>
          <a:prstGeom prst="rect">
            <a:avLst/>
          </a:prstGeom>
        </p:spPr>
      </p:pic>
      <p:pic>
        <p:nvPicPr>
          <p:cNvPr id="6" name="Picture 5" descr="A group of people sitting posing for the camera&#10;&#10;Description automatically generated">
            <a:extLst>
              <a:ext uri="{FF2B5EF4-FFF2-40B4-BE49-F238E27FC236}">
                <a16:creationId xmlns:a16="http://schemas.microsoft.com/office/drawing/2014/main" id="{5A2B32F9-4745-4600-91EA-7D68978059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6" r="11628"/>
          <a:stretch/>
        </p:blipFill>
        <p:spPr>
          <a:xfrm>
            <a:off x="247430" y="3733800"/>
            <a:ext cx="2730365" cy="2514266"/>
          </a:xfrm>
          <a:prstGeom prst="rect">
            <a:avLst/>
          </a:prstGeom>
        </p:spPr>
      </p:pic>
      <p:pic>
        <p:nvPicPr>
          <p:cNvPr id="7" name="Picture 6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FB9B840A-9C39-4416-B7CC-1E3585A71F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16" r="3" b="3"/>
          <a:stretch/>
        </p:blipFill>
        <p:spPr>
          <a:xfrm>
            <a:off x="7081196" y="1862671"/>
            <a:ext cx="196843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957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D1033B1-E62D-4A36-822A-B6A7E1B52C6C}"/>
              </a:ext>
            </a:extLst>
          </p:cNvPr>
          <p:cNvSpPr txBox="1">
            <a:spLocks/>
          </p:cNvSpPr>
          <p:nvPr/>
        </p:nvSpPr>
        <p:spPr>
          <a:xfrm>
            <a:off x="-228600" y="3657600"/>
            <a:ext cx="4800600" cy="20009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800" b="1" dirty="0">
                <a:solidFill>
                  <a:schemeClr val="tx1"/>
                </a:solidFill>
              </a:rPr>
              <a:t>Global Ambassadors Program</a:t>
            </a:r>
          </a:p>
          <a:p>
            <a:pPr algn="r"/>
            <a:r>
              <a:rPr lang="en-US" sz="2000" i="1" dirty="0">
                <a:solidFill>
                  <a:schemeClr val="tx1"/>
                </a:solidFill>
              </a:rPr>
              <a:t>Flexible schedule</a:t>
            </a:r>
          </a:p>
          <a:p>
            <a:pPr algn="r"/>
            <a:r>
              <a:rPr lang="en-US" sz="2000" i="1" dirty="0">
                <a:solidFill>
                  <a:schemeClr val="tx1"/>
                </a:solidFill>
              </a:rPr>
              <a:t>Presentations by request</a:t>
            </a:r>
          </a:p>
          <a:p>
            <a:pPr algn="r"/>
            <a:r>
              <a:rPr lang="en-US" sz="2000" i="1" dirty="0">
                <a:solidFill>
                  <a:schemeClr val="tx1"/>
                </a:solidFill>
              </a:rPr>
              <a:t>FSU and Tallahassee Community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D30DA85-5466-4D8B-AB0C-FC0E138C5A72}"/>
              </a:ext>
            </a:extLst>
          </p:cNvPr>
          <p:cNvSpPr txBox="1">
            <a:spLocks/>
          </p:cNvSpPr>
          <p:nvPr/>
        </p:nvSpPr>
        <p:spPr>
          <a:xfrm>
            <a:off x="4744338" y="1079505"/>
            <a:ext cx="4259896" cy="14011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="1" dirty="0">
                <a:solidFill>
                  <a:schemeClr val="tx1"/>
                </a:solidFill>
              </a:rPr>
              <a:t>Engage Your World</a:t>
            </a:r>
          </a:p>
          <a:p>
            <a:pPr algn="l"/>
            <a:r>
              <a:rPr lang="en-US" sz="2000" b="1" dirty="0">
                <a:solidFill>
                  <a:schemeClr val="tx1"/>
                </a:solidFill>
              </a:rPr>
              <a:t>Speaker Series</a:t>
            </a:r>
          </a:p>
          <a:p>
            <a:pPr algn="l"/>
            <a:r>
              <a:rPr lang="en-US" sz="2000" i="1" dirty="0">
                <a:solidFill>
                  <a:schemeClr val="tx1"/>
                </a:solidFill>
                <a:cs typeface="Times New Roman"/>
              </a:rPr>
              <a:t>Twice a semester in the </a:t>
            </a:r>
            <a:br>
              <a:rPr lang="en-US" sz="2000" i="1" dirty="0">
                <a:solidFill>
                  <a:schemeClr val="tx1"/>
                </a:solidFill>
                <a:cs typeface="Times New Roman"/>
              </a:rPr>
            </a:br>
            <a:r>
              <a:rPr lang="en-US" sz="2000" i="1" dirty="0">
                <a:solidFill>
                  <a:schemeClr val="tx1"/>
                </a:solidFill>
                <a:cs typeface="Times New Roman"/>
              </a:rPr>
              <a:t>Globe Auditorium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6E5696-13BB-4B80-A932-07F49119D7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734" y="1049295"/>
            <a:ext cx="4356266" cy="1528514"/>
          </a:xfrm>
          <a:prstGeom prst="rect">
            <a:avLst/>
          </a:prstGeom>
        </p:spPr>
      </p:pic>
      <p:pic>
        <p:nvPicPr>
          <p:cNvPr id="3" name="Picture 2" descr="A group of people sitting in chairs looking at a projector screen&#10;&#10;Description automatically generated">
            <a:extLst>
              <a:ext uri="{FF2B5EF4-FFF2-40B4-BE49-F238E27FC236}">
                <a16:creationId xmlns:a16="http://schemas.microsoft.com/office/drawing/2014/main" id="{CACD06D6-5D63-A4D1-9B26-2F8B45A049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453384"/>
            <a:ext cx="4133530" cy="232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776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677CDA3-23F0-49AE-9F45-D9D01378AECF}"/>
              </a:ext>
            </a:extLst>
          </p:cNvPr>
          <p:cNvSpPr txBox="1"/>
          <p:nvPr/>
        </p:nvSpPr>
        <p:spPr>
          <a:xfrm>
            <a:off x="1447800" y="460087"/>
            <a:ext cx="6494688" cy="815608"/>
          </a:xfrm>
          <a:prstGeom prst="rect">
            <a:avLst/>
          </a:prstGeom>
          <a:solidFill>
            <a:srgbClr val="891B3C"/>
          </a:solidFill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700" b="1" i="1" dirty="0">
                <a:solidFill>
                  <a:prstClr val="white"/>
                </a:solidFill>
              </a:rPr>
              <a:t>Our Weekly Newsletter</a:t>
            </a:r>
          </a:p>
          <a:p>
            <a:pPr algn="ctr" defTabSz="685800">
              <a:defRPr/>
            </a:pPr>
            <a:r>
              <a:rPr lang="en-US" sz="2000" b="1" dirty="0">
                <a:solidFill>
                  <a:prstClr val="white"/>
                </a:solidFill>
              </a:rPr>
              <a:t>cge.fsu.edu/signup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1996" y="4692854"/>
            <a:ext cx="8532384" cy="2169825"/>
          </a:xfrm>
          <a:prstGeom prst="rect">
            <a:avLst/>
          </a:prstGeom>
          <a:solidFill>
            <a:srgbClr val="891B3C">
              <a:alpha val="85000"/>
            </a:srgbClr>
          </a:solidFill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700" b="1" i="1" dirty="0">
                <a:solidFill>
                  <a:prstClr val="white"/>
                </a:solidFill>
              </a:rPr>
              <a:t>Stay Connected with the CGE!</a:t>
            </a:r>
          </a:p>
          <a:p>
            <a:pPr defTabSz="685800">
              <a:defRPr/>
            </a:pPr>
            <a:endParaRPr lang="en-US" sz="2700" b="1" i="1" dirty="0">
              <a:solidFill>
                <a:prstClr val="white"/>
              </a:solidFill>
              <a:latin typeface="Corbel" panose="020B0503020204020204" pitchFamily="34" charset="0"/>
            </a:endParaRPr>
          </a:p>
          <a:p>
            <a:pPr defTabSz="685800">
              <a:defRPr/>
            </a:pPr>
            <a:endParaRPr lang="en-US" sz="2700" b="1" i="1" dirty="0">
              <a:solidFill>
                <a:prstClr val="white"/>
              </a:solidFill>
              <a:latin typeface="Corbel" panose="020B0503020204020204" pitchFamily="34" charset="0"/>
            </a:endParaRPr>
          </a:p>
          <a:p>
            <a:pPr defTabSz="685800">
              <a:defRPr/>
            </a:pPr>
            <a:endParaRPr lang="en-US" sz="2700" b="1" i="1" dirty="0">
              <a:solidFill>
                <a:prstClr val="white"/>
              </a:solidFill>
              <a:latin typeface="Corbel" panose="020B0503020204020204" pitchFamily="34" charset="0"/>
            </a:endParaRPr>
          </a:p>
          <a:p>
            <a:pPr algn="ctr" defTabSz="685800">
              <a:defRPr/>
            </a:pPr>
            <a:r>
              <a:rPr lang="en-US" sz="2700" b="1" i="1" dirty="0">
                <a:solidFill>
                  <a:prstClr val="white"/>
                </a:solidFill>
              </a:rPr>
              <a:t>					@FSUCGE</a:t>
            </a:r>
          </a:p>
        </p:txBody>
      </p:sp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7F94395D-0B29-4B72-8545-6723F98DA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0559" y="5325015"/>
            <a:ext cx="911354" cy="911354"/>
          </a:xfrm>
          <a:prstGeom prst="rect">
            <a:avLst/>
          </a:prstGeom>
        </p:spPr>
      </p:pic>
      <p:pic>
        <p:nvPicPr>
          <p:cNvPr id="4098" name="Picture 2" descr="Image result for twitter icon">
            <a:extLst>
              <a:ext uri="{FF2B5EF4-FFF2-40B4-BE49-F238E27FC236}">
                <a16:creationId xmlns:a16="http://schemas.microsoft.com/office/drawing/2014/main" id="{6CD3B2F9-4077-4C34-9B6C-DC56D5838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440" y="5279530"/>
            <a:ext cx="923331" cy="92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facebook icon">
            <a:extLst>
              <a:ext uri="{FF2B5EF4-FFF2-40B4-BE49-F238E27FC236}">
                <a16:creationId xmlns:a16="http://schemas.microsoft.com/office/drawing/2014/main" id="{45D6DE59-B695-411E-86A7-2DFBFAD56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006" y="5327827"/>
            <a:ext cx="911354" cy="911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B196FB-7757-4BC0-B32B-16445DF08D76}"/>
              </a:ext>
            </a:extLst>
          </p:cNvPr>
          <p:cNvSpPr txBox="1"/>
          <p:nvPr/>
        </p:nvSpPr>
        <p:spPr>
          <a:xfrm>
            <a:off x="1577975" y="5414675"/>
            <a:ext cx="2044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CGE website: </a:t>
            </a:r>
          </a:p>
          <a:p>
            <a:pPr algn="ctr"/>
            <a:r>
              <a:rPr lang="en-US" sz="2400" dirty="0"/>
              <a:t>cge.fsu.edu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EE5409-C8B2-E092-0E79-90A7EF1E79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096" y="1495054"/>
            <a:ext cx="9144000" cy="320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236219"/>
      </p:ext>
    </p:extLst>
  </p:cSld>
  <p:clrMapOvr>
    <a:masterClrMapping/>
  </p:clrMapOvr>
</p:sld>
</file>

<file path=ppt/theme/theme1.xml><?xml version="1.0" encoding="utf-8"?>
<a:theme xmlns:a="http://schemas.openxmlformats.org/drawingml/2006/main" name="Garnet_StandardDef">
  <a:themeElements>
    <a:clrScheme name="Custom 1">
      <a:dk1>
        <a:sysClr val="windowText" lastClr="000000"/>
      </a:dk1>
      <a:lt1>
        <a:sysClr val="window" lastClr="FFFFFF"/>
      </a:lt1>
      <a:dk2>
        <a:srgbClr val="99263E"/>
      </a:dk2>
      <a:lt2>
        <a:srgbClr val="EEECE1"/>
      </a:lt2>
      <a:accent1>
        <a:srgbClr val="D0B884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SU_Creative_Theme">
  <a:themeElements>
    <a:clrScheme name="FSU">
      <a:dk1>
        <a:srgbClr val="000000"/>
      </a:dk1>
      <a:lt1>
        <a:srgbClr val="FFFFFF"/>
      </a:lt1>
      <a:dk2>
        <a:srgbClr val="782F40"/>
      </a:dk2>
      <a:lt2>
        <a:srgbClr val="E7E6E6"/>
      </a:lt2>
      <a:accent1>
        <a:srgbClr val="782F40"/>
      </a:accent1>
      <a:accent2>
        <a:srgbClr val="CEB888"/>
      </a:accent2>
      <a:accent3>
        <a:srgbClr val="415563"/>
      </a:accent3>
      <a:accent4>
        <a:srgbClr val="5BB8B2"/>
      </a:accent4>
      <a:accent5>
        <a:srgbClr val="FFC72C"/>
      </a:accent5>
      <a:accent6>
        <a:srgbClr val="A6192E"/>
      </a:accent6>
      <a:hlink>
        <a:srgbClr val="782F40"/>
      </a:hlink>
      <a:folHlink>
        <a:srgbClr val="000000"/>
      </a:folHlink>
    </a:clrScheme>
    <a:fontScheme name="Open Sans">
      <a:majorFont>
        <a:latin typeface="Open Sans Semi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SU_Presentation_Institutional_Garnet  -  Read-Only" id="{A2BB0E14-6CC2-4673-9C97-EFFB6DE2B924}" vid="{D4B817FD-821F-4989-8783-8A7A85AD12E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1889</TotalTime>
  <Words>297</Words>
  <Application>Microsoft Office PowerPoint</Application>
  <PresentationFormat>On-screen Show (4:3)</PresentationFormat>
  <Paragraphs>66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Arial</vt:lpstr>
      <vt:lpstr>Calibri</vt:lpstr>
      <vt:lpstr>Corbel</vt:lpstr>
      <vt:lpstr>Open Sans</vt:lpstr>
      <vt:lpstr>Open Sans SemiBold</vt:lpstr>
      <vt:lpstr>Times New Roman</vt:lpstr>
      <vt:lpstr>Wingdings</vt:lpstr>
      <vt:lpstr>Garnet_StandardDef</vt:lpstr>
      <vt:lpstr>FSU_Creative_Theme</vt:lpstr>
      <vt:lpstr>WELCOME! The Center for Global Engagement</vt:lpstr>
      <vt:lpstr>CGE International Scholars Staff</vt:lpstr>
      <vt:lpstr>General Counsel Staff</vt:lpstr>
      <vt:lpstr>ADVISING</vt:lpstr>
      <vt:lpstr>GET INVOLVED!</vt:lpstr>
      <vt:lpstr>PowerPoint Presentation</vt:lpstr>
      <vt:lpstr>PowerPoint Presentation</vt:lpstr>
    </vt:vector>
  </TitlesOfParts>
  <Company>ITS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FSU!</dc:title>
  <dc:creator>Reid, Kimberly</dc:creator>
  <cp:lastModifiedBy>Debra Fadool</cp:lastModifiedBy>
  <cp:revision>217</cp:revision>
  <dcterms:created xsi:type="dcterms:W3CDTF">2014-04-23T15:53:44Z</dcterms:created>
  <dcterms:modified xsi:type="dcterms:W3CDTF">2025-08-06T19:17:33Z</dcterms:modified>
</cp:coreProperties>
</file>