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84" r:id="rId6"/>
    <p:sldId id="306" r:id="rId7"/>
    <p:sldId id="259" r:id="rId8"/>
    <p:sldId id="260" r:id="rId9"/>
    <p:sldId id="261" r:id="rId10"/>
    <p:sldId id="262" r:id="rId11"/>
    <p:sldId id="305" r:id="rId12"/>
    <p:sldId id="315" r:id="rId13"/>
    <p:sldId id="316" r:id="rId14"/>
    <p:sldId id="317" r:id="rId15"/>
    <p:sldId id="264" r:id="rId16"/>
    <p:sldId id="309" r:id="rId17"/>
    <p:sldId id="311" r:id="rId18"/>
    <p:sldId id="269" r:id="rId19"/>
    <p:sldId id="270" r:id="rId20"/>
    <p:sldId id="271" r:id="rId21"/>
    <p:sldId id="307" r:id="rId22"/>
    <p:sldId id="273" r:id="rId23"/>
    <p:sldId id="275" r:id="rId24"/>
    <p:sldId id="322" r:id="rId25"/>
    <p:sldId id="313" r:id="rId26"/>
    <p:sldId id="281" r:id="rId27"/>
    <p:sldId id="283" r:id="rId28"/>
    <p:sldId id="323" r:id="rId29"/>
    <p:sldId id="310" r:id="rId30"/>
    <p:sldId id="314" r:id="rId31"/>
    <p:sldId id="299" r:id="rId32"/>
    <p:sldId id="301" r:id="rId33"/>
    <p:sldId id="321" r:id="rId34"/>
    <p:sldId id="324" r:id="rId35"/>
  </p:sldIdLst>
  <p:sldSz cx="12192000" cy="6858000"/>
  <p:notesSz cx="6858000" cy="9144000"/>
  <p:embeddedFontLst>
    <p:embeddedFont>
      <p:font typeface="Open Sans ExtraBold" panose="020F0502020204030204" pitchFamily="34" charset="0"/>
      <p:bold r:id="rId36"/>
      <p:boldItalic r:id="rId37"/>
    </p:embeddedFont>
    <p:embeddedFont>
      <p:font typeface="Open Sans Light" panose="020F0502020204030204" pitchFamily="34" charset="0"/>
      <p:regular r:id="rId38"/>
      <p:italic r:id="rId39"/>
    </p:embeddedFont>
    <p:embeddedFont>
      <p:font typeface="Open Sans SemiBold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110118-22E2-D031-5504-419E2294EF63}" name="Christine Conley" initials="CC" userId="S::cay02d@fsu.edu::f225a300-1f7e-4877-9034-36ed041d3a3d" providerId="AD"/>
  <p188:author id="{BD3C42A7-16EB-C4EF-AE81-7086F62F294B}" name="Joel Huffman" initials="JH" userId="S::jrh13x@fsu.edu::84f66c2e-9a55-46bb-beba-153e703d9a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888"/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8.fntdata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830" y="1122363"/>
            <a:ext cx="10144539" cy="23876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rgbClr val="782F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0006E-EAFB-740D-74AB-3CFF05159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830" y="3602038"/>
            <a:ext cx="10144539" cy="1655762"/>
          </a:xfrm>
        </p:spPr>
        <p:txBody>
          <a:bodyPr/>
          <a:lstStyle>
            <a:lvl1pPr marL="0" indent="0" algn="l">
              <a:buNone/>
              <a:defRPr sz="24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B3217-3E49-E113-662F-30A7761E8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0464"/>
            <a:ext cx="3866180" cy="5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2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4928A0-9449-A57F-4EF1-FA1898EA7E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6DABC2-8826-87DF-CBBD-643FDFD8D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138" y="4536831"/>
            <a:ext cx="10144539" cy="1141902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47A978-36A7-168F-EE79-F4CDA3A95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138" y="5814062"/>
            <a:ext cx="10144539" cy="79189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EB888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556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010D-FA92-2931-2286-564FB485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2852B-4F5B-0F0F-65CA-EB8D229E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98" y="1104901"/>
            <a:ext cx="10257183" cy="4662854"/>
          </a:xfrm>
        </p:spPr>
        <p:txBody>
          <a:bodyPr/>
          <a:lstStyle>
            <a:lvl1pPr>
              <a:defRPr sz="28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C7ABFE-9C79-BE9C-7443-22AA1E8C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902" y="3283571"/>
            <a:ext cx="628455" cy="29085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51F56-F410-4126-0BA5-40BA0A1D0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0464"/>
            <a:ext cx="3866180" cy="5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1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B925-0482-95B3-C31D-F00D0B35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8" y="2150096"/>
            <a:ext cx="9866522" cy="1133475"/>
          </a:xfrm>
        </p:spPr>
        <p:txBody>
          <a:bodyPr anchor="b">
            <a:normAutofit/>
          </a:bodyPr>
          <a:lstStyle>
            <a:lvl1pPr>
              <a:defRPr sz="2800"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A0817-AF82-C20D-3857-AAFC1D2E5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28" y="3310559"/>
            <a:ext cx="98665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F41275-26CB-A32B-71E5-B8ADAE1B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902" y="3283571"/>
            <a:ext cx="628455" cy="29085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49D7A-5F9D-C1D3-A1E3-020789AF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0464"/>
            <a:ext cx="3866180" cy="5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1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1B26-4877-8313-13A2-D3AE4D9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063D3-9615-0593-184D-B3812AA7B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0928" y="1143000"/>
            <a:ext cx="4538872" cy="5033963"/>
          </a:xfrm>
        </p:spPr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B65D7-15FE-BCB1-DEF6-4D33F3A23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4928" y="1143000"/>
            <a:ext cx="4538872" cy="5033963"/>
          </a:xfrm>
        </p:spPr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DFC9E51-DE70-0D63-ABA9-7D4541B5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902" y="3283571"/>
            <a:ext cx="628455" cy="29085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9DC08-1553-587C-7919-248353BFD2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0464"/>
            <a:ext cx="3866180" cy="5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3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33C1-282B-0618-8937-F930317E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9" y="365125"/>
            <a:ext cx="10725385" cy="498475"/>
          </a:xfrm>
        </p:spPr>
        <p:txBody>
          <a:bodyPr/>
          <a:lstStyle>
            <a:lvl1pPr>
              <a:defRPr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7A994-7C74-5EDE-55F7-F8E593E9B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20" y="1071563"/>
            <a:ext cx="4905866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A84AE-408E-F1DA-A6CD-07BB5C91C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20" y="1895474"/>
            <a:ext cx="4905866" cy="4137025"/>
          </a:xfrm>
        </p:spPr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E475C-A52D-9B4F-6E81-1F617D9C9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6377" y="1071563"/>
            <a:ext cx="493002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50E86-0F53-996C-BD38-0A61D2A97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6377" y="1895474"/>
            <a:ext cx="4930027" cy="4137025"/>
          </a:xfrm>
        </p:spPr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92449AE-0CC0-1C5A-129E-5D3ECF1377A1}"/>
              </a:ext>
            </a:extLst>
          </p:cNvPr>
          <p:cNvSpPr txBox="1">
            <a:spLocks/>
          </p:cNvSpPr>
          <p:nvPr userDrawn="1"/>
        </p:nvSpPr>
        <p:spPr>
          <a:xfrm>
            <a:off x="11437902" y="3283571"/>
            <a:ext cx="628455" cy="2908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BE15F6-81F4-CA35-9BD5-E1640D206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0464"/>
            <a:ext cx="3866180" cy="5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AFAC-8754-E46E-707F-D89DC1FF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091EBD-9993-6B04-6EDE-3903807F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902" y="3283571"/>
            <a:ext cx="628455" cy="29085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91694-137F-D7BD-BEEF-58D404D9D8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0464"/>
            <a:ext cx="3866180" cy="5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02ACDF-3069-BE04-038D-4E8293500522}"/>
              </a:ext>
            </a:extLst>
          </p:cNvPr>
          <p:cNvSpPr/>
          <p:nvPr userDrawn="1"/>
        </p:nvSpPr>
        <p:spPr>
          <a:xfrm>
            <a:off x="0" y="5990660"/>
            <a:ext cx="12192000" cy="86734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and black logo&#10;&#10;Description automatically generated">
            <a:extLst>
              <a:ext uri="{FF2B5EF4-FFF2-40B4-BE49-F238E27FC236}">
                <a16:creationId xmlns:a16="http://schemas.microsoft.com/office/drawing/2014/main" id="{ABCF6967-A3D4-486F-A58A-CFE6758C4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0725" y="1773556"/>
            <a:ext cx="5530550" cy="33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5E5D-A6B8-7280-3C84-941EE284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8" y="457200"/>
            <a:ext cx="3727175" cy="1600200"/>
          </a:xfrm>
        </p:spPr>
        <p:txBody>
          <a:bodyPr anchor="b"/>
          <a:lstStyle>
            <a:lvl1pPr>
              <a:defRPr sz="3200"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4B324-29A6-1346-2CCA-5AED893A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635" y="987425"/>
            <a:ext cx="5580753" cy="4873625"/>
          </a:xfrm>
        </p:spPr>
        <p:txBody>
          <a:bodyPr/>
          <a:lstStyle>
            <a:lvl1pPr>
              <a:defRPr sz="3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>
              <a:defRPr sz="28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24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20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20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5CA11-E3F7-7970-E3E0-7CBB86C5C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928" y="2057400"/>
            <a:ext cx="3727175" cy="3811588"/>
          </a:xfrm>
        </p:spPr>
        <p:txBody>
          <a:bodyPr/>
          <a:lstStyle>
            <a:lvl1pPr marL="0" indent="0">
              <a:buNone/>
              <a:defRPr sz="16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8988FB8-0476-497C-02D2-1AD1224D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902" y="3283571"/>
            <a:ext cx="628455" cy="29085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A7632-A15B-3C4A-8B4F-39B1F7091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0464"/>
            <a:ext cx="3866180" cy="5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C035-173D-1A28-4302-A30DC549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8" y="457200"/>
            <a:ext cx="4194315" cy="1600200"/>
          </a:xfrm>
        </p:spPr>
        <p:txBody>
          <a:bodyPr anchor="b"/>
          <a:lstStyle>
            <a:lvl1pPr>
              <a:defRPr sz="3200"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A13B1-249F-BA56-9991-B1173C528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987425"/>
            <a:ext cx="52593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AF649-8599-5E42-FA45-83C5C358B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928" y="2057400"/>
            <a:ext cx="4194315" cy="3811588"/>
          </a:xfrm>
        </p:spPr>
        <p:txBody>
          <a:bodyPr/>
          <a:lstStyle>
            <a:lvl1pPr marL="0" indent="0">
              <a:buNone/>
              <a:defRPr sz="16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186614D-2C5F-912D-CEA6-5AD22AB2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902" y="3283571"/>
            <a:ext cx="628455" cy="290858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6F306CAF-EBBB-B542-ACA9-45FD009519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87586-F058-1C67-E74A-9F1696BC1E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0464"/>
            <a:ext cx="3866180" cy="5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9DAA4-FB62-3379-E6A0-BBFDF4E7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98" y="365125"/>
            <a:ext cx="10257183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60248-33B5-3C00-FBC5-99C384C7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098" y="1104900"/>
            <a:ext cx="10257183" cy="507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73537-4103-28EE-E86E-61761681F7CA}"/>
              </a:ext>
            </a:extLst>
          </p:cNvPr>
          <p:cNvSpPr/>
          <p:nvPr userDrawn="1"/>
        </p:nvSpPr>
        <p:spPr>
          <a:xfrm>
            <a:off x="1" y="6718852"/>
            <a:ext cx="12192000" cy="139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uilding with many windows&#10;&#10;Description automatically generated">
            <a:extLst>
              <a:ext uri="{FF2B5EF4-FFF2-40B4-BE49-F238E27FC236}">
                <a16:creationId xmlns:a16="http://schemas.microsoft.com/office/drawing/2014/main" id="{263608C4-A63D-7A8E-56F0-560826B2F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35" r="1"/>
          <a:stretch/>
        </p:blipFill>
        <p:spPr>
          <a:xfrm>
            <a:off x="9559924" y="5894431"/>
            <a:ext cx="2178187" cy="963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CCE6DD-86E5-B630-698F-A552041255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50464"/>
            <a:ext cx="3866180" cy="5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elcome.optumrx.com/sofdms/land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benefits.myflorida.com/myhealth/savings_and_spending_accounts" TargetMode="External"/><Relationship Id="rId2" Type="http://schemas.openxmlformats.org/officeDocument/2006/relationships/hyperlink" Target="https://www.mybenefits.myflorida.com/myhealth/shared_savings_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surance@fsu.edu" TargetMode="External"/><Relationship Id="rId2" Type="http://schemas.openxmlformats.org/officeDocument/2006/relationships/hyperlink" Target="https://peoplefirst.myflorida.com/peoplefirs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fsu.edu/sites/g/files/upcbnu2186/files/PDF/Forms/benefits/BENCORinfo.pdf" TargetMode="External"/><Relationship Id="rId2" Type="http://schemas.openxmlformats.org/officeDocument/2006/relationships/hyperlink" Target="https://bencorplans.usretirementpartner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tirement@fsu.edu" TargetMode="External"/><Relationship Id="rId4" Type="http://schemas.openxmlformats.org/officeDocument/2006/relationships/hyperlink" Target="https://hr.fsu.edu/sites/g/files/upcbnu2186/files/PDF/Forms/benefits/BENCORAccountAccess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hr.fsu.edu/total-rewards/seminole-savings-employee-discount-progra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hr.fsu.edu/" TargetMode="External"/><Relationship Id="rId5" Type="http://schemas.openxmlformats.org/officeDocument/2006/relationships/hyperlink" Target="mailto:insurance@fsu.edu" TargetMode="External"/><Relationship Id="rId4" Type="http://schemas.openxmlformats.org/officeDocument/2006/relationships/hyperlink" Target="mailto:retirement@fsu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s.fsu.edu/cas/login?service=https%3A%2F%2Fwww.my.fsu.edu%2Fkurogo_login%2Freturn%2Flogin%2Fprdcas%3F_kgologin_state%3D89fe6849-0469-41cf-b147-0c0fd68f0284" TargetMode="External"/><Relationship Id="rId2" Type="http://schemas.openxmlformats.org/officeDocument/2006/relationships/hyperlink" Target="https://peoplefirst.myflorida.com/peoplefir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hr.fsu.edu/sections/benefits-faculty-and-staf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44A8-B166-3E1D-047A-6DC9A6F48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Insurance, Retirement &amp; 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A2C13-8566-34BA-536E-E345CDB51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Florida State University OPS Employees</a:t>
            </a:r>
          </a:p>
        </p:txBody>
      </p:sp>
    </p:spTree>
    <p:extLst>
      <p:ext uri="{BB962C8B-B14F-4D97-AF65-F5344CB8AC3E}">
        <p14:creationId xmlns:p14="http://schemas.microsoft.com/office/powerpoint/2010/main" val="232724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909-6AE9-F3FD-B8FB-553EAFC5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Open Sans SemiBold"/>
                <a:ea typeface="Open Sans SemiBold"/>
                <a:cs typeface="Open Sans SemiBold"/>
              </a:rPr>
              <a:t>Electing Benefits</a:t>
            </a:r>
            <a:endParaRPr lang="en-US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F33EEE-FC3D-3837-AFF4-BF62D79AF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122" y="1104901"/>
            <a:ext cx="9411134" cy="46628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060DED-ADBF-0F6D-217F-6FE4FDB03528}"/>
              </a:ext>
            </a:extLst>
          </p:cNvPr>
          <p:cNvCxnSpPr>
            <a:cxnSpLocks/>
          </p:cNvCxnSpPr>
          <p:nvPr/>
        </p:nvCxnSpPr>
        <p:spPr>
          <a:xfrm flipH="1" flipV="1">
            <a:off x="2902039" y="3068552"/>
            <a:ext cx="932688" cy="993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D80218-2840-1BEC-156B-D9D8377FF8CF}"/>
              </a:ext>
            </a:extLst>
          </p:cNvPr>
          <p:cNvCxnSpPr>
            <a:cxnSpLocks/>
          </p:cNvCxnSpPr>
          <p:nvPr/>
        </p:nvCxnSpPr>
        <p:spPr>
          <a:xfrm>
            <a:off x="5390478" y="2442814"/>
            <a:ext cx="1554395" cy="43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1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0CA4-B99A-24CE-6E4A-62224E9F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Open Sans SemiBold"/>
                <a:ea typeface="Open Sans SemiBold"/>
                <a:cs typeface="Open Sans SemiBold"/>
              </a:rPr>
              <a:t>Special Reminder</a:t>
            </a:r>
            <a:endParaRPr lang="en-US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EA78D8-724E-5CF7-54F5-D57071ACA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440" y="1104901"/>
            <a:ext cx="9876498" cy="46628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ED3952-9858-5ACD-2C34-7993BB0A438F}"/>
              </a:ext>
            </a:extLst>
          </p:cNvPr>
          <p:cNvCxnSpPr>
            <a:cxnSpLocks/>
          </p:cNvCxnSpPr>
          <p:nvPr/>
        </p:nvCxnSpPr>
        <p:spPr>
          <a:xfrm flipV="1">
            <a:off x="7422477" y="3618886"/>
            <a:ext cx="781812" cy="824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E3A15D-2687-FACD-D46F-B26E3C19633E}"/>
              </a:ext>
            </a:extLst>
          </p:cNvPr>
          <p:cNvCxnSpPr>
            <a:cxnSpLocks/>
          </p:cNvCxnSpPr>
          <p:nvPr/>
        </p:nvCxnSpPr>
        <p:spPr>
          <a:xfrm flipV="1">
            <a:off x="7888143" y="3767052"/>
            <a:ext cx="781812" cy="824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7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71DE-9241-C33A-257E-48527BF8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Health Insurance</a:t>
            </a:r>
            <a:br>
              <a:rPr lang="en-US"/>
            </a:br>
            <a:r>
              <a:rPr lang="en-US"/>
              <a:t>Standard Plans (HMO &amp; PPO)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5A386-FE10-B844-C14E-07AEE12C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03" y="4920022"/>
            <a:ext cx="10684993" cy="989075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en-US">
                <a:latin typeface="Open Sans Light"/>
                <a:ea typeface="Open Sans Light"/>
                <a:cs typeface="Open Sans Light"/>
              </a:rPr>
              <a:t>Rates listed are for positions 0.75 FTE or higher</a:t>
            </a:r>
            <a:endParaRPr lang="en-US"/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Spouse Program requires that both spouses work for a State of Florida employer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800">
                <a:latin typeface="Open Sans Light"/>
                <a:ea typeface="Open Sans Light"/>
                <a:cs typeface="Open Sans Light"/>
              </a:rPr>
              <a:t>Salaried employees hired for less than 30 hours per week (.75 FTE) may have a higher, pro-rated monthly premium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6E5924-0FE3-5AC2-B0BD-98A67305A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18904"/>
              </p:ext>
            </p:extLst>
          </p:nvPr>
        </p:nvGraphicFramePr>
        <p:xfrm>
          <a:off x="271272" y="1089655"/>
          <a:ext cx="11649451" cy="3591612"/>
        </p:xfrm>
        <a:graphic>
          <a:graphicData uri="http://schemas.openxmlformats.org/drawingml/2006/table">
            <a:tbl>
              <a:tblPr/>
              <a:tblGrid>
                <a:gridCol w="3142752">
                  <a:extLst>
                    <a:ext uri="{9D8B030D-6E8A-4147-A177-3AD203B41FA5}">
                      <a16:colId xmlns:a16="http://schemas.microsoft.com/office/drawing/2014/main" val="725667832"/>
                    </a:ext>
                  </a:extLst>
                </a:gridCol>
                <a:gridCol w="2835566">
                  <a:extLst>
                    <a:ext uri="{9D8B030D-6E8A-4147-A177-3AD203B41FA5}">
                      <a16:colId xmlns:a16="http://schemas.microsoft.com/office/drawing/2014/main" val="3246514782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830341160"/>
                    </a:ext>
                  </a:extLst>
                </a:gridCol>
                <a:gridCol w="3162883">
                  <a:extLst>
                    <a:ext uri="{9D8B030D-6E8A-4147-A177-3AD203B41FA5}">
                      <a16:colId xmlns:a16="http://schemas.microsoft.com/office/drawing/2014/main" val="4047409583"/>
                    </a:ext>
                  </a:extLst>
                </a:gridCol>
              </a:tblGrid>
              <a:tr h="1131364">
                <a:tc rowSpan="2">
                  <a:txBody>
                    <a:bodyPr/>
                    <a:lstStyle/>
                    <a:p>
                      <a:pPr algn="l" fontAlgn="auto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  <a:p>
                      <a:pPr algn="ctr" fontAlgn="base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Who is covered</a:t>
                      </a: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Individual</a:t>
                      </a: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Family</a:t>
                      </a: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Spouse Program</a:t>
                      </a: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74169"/>
                  </a:ext>
                </a:extLst>
              </a:tr>
              <a:tr h="1630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Employee Only​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Employee + Dependent(s)​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Both Employees &amp; any other eligible dependents</a:t>
                      </a: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085737"/>
                  </a:ext>
                </a:extLst>
              </a:tr>
              <a:tr h="82940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Monthly Payment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$50​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$180​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$15​ (per spouse)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198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17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A960-EDFF-B1CE-03BC-A610CEA0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Open Sans SemiBold"/>
                <a:ea typeface="Open Sans SemiBold"/>
                <a:cs typeface="Open Sans SemiBold"/>
              </a:rPr>
              <a:t>Standard Plans (HMO &amp; PPO)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66ECE-7C0F-4840-6497-2EB9A9AB3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790" y="1109826"/>
            <a:ext cx="4916449" cy="495829"/>
          </a:xfrm>
        </p:spPr>
        <p:txBody>
          <a:bodyPr/>
          <a:lstStyle/>
          <a:p>
            <a:pPr algn="ctr"/>
            <a:r>
              <a:rPr lang="en-US" b="0">
                <a:latin typeface="Open Sans ExtraBold"/>
                <a:ea typeface="Open Sans ExtraBold"/>
                <a:cs typeface="Open Sans ExtraBold"/>
              </a:rPr>
              <a:t>HMO (CHP - Tallahassee Area)</a:t>
            </a:r>
            <a:endParaRPr lang="en-US" b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D7B2D-84FE-3BC5-B4EE-A06C4EC3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72" y="1683808"/>
            <a:ext cx="4905866" cy="4137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Services limited to network </a:t>
            </a:r>
          </a:p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Requires primary care provider </a:t>
            </a:r>
          </a:p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Referrals needed for certain specialists </a:t>
            </a:r>
          </a:p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No deductibles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Only emergency services are paid outside the service area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HMO must be notified within 48 hours of an emergency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35F7A-DBBE-4831-48E7-2B868D050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9948" y="1102498"/>
            <a:ext cx="4919444" cy="495829"/>
          </a:xfrm>
        </p:spPr>
        <p:txBody>
          <a:bodyPr/>
          <a:lstStyle/>
          <a:p>
            <a:pPr algn="ctr"/>
            <a:r>
              <a:rPr lang="en-US" b="0">
                <a:latin typeface="Open Sans ExtraBold"/>
                <a:ea typeface="Open Sans ExtraBold"/>
                <a:cs typeface="Open Sans ExtraBold"/>
              </a:rPr>
              <a:t>PPO (Florida Blue/BCBS)</a:t>
            </a:r>
            <a:endParaRPr lang="en-US" b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2FE0A-C0B0-80B8-249C-82CB7D904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1794" y="1588557"/>
            <a:ext cx="4930027" cy="4137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No restrictions on providers </a:t>
            </a:r>
            <a:endParaRPr lang="en-US" dirty="0"/>
          </a:p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Co-payments </a:t>
            </a:r>
          </a:p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Annual deductibles before provider pays </a:t>
            </a:r>
          </a:p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Co-Insurance </a:t>
            </a:r>
          </a:p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Specialist self-referrals </a:t>
            </a:r>
          </a:p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Costs vary based on network and non-network providers </a:t>
            </a:r>
          </a:p>
          <a:p>
            <a:pPr algn="ctr"/>
            <a:r>
              <a:rPr lang="en-US" sz="1800" dirty="0">
                <a:latin typeface="Open Sans Light"/>
                <a:ea typeface="Open Sans Light"/>
                <a:cs typeface="Open Sans Light"/>
              </a:rPr>
              <a:t>No pre-existing condition exclusions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6D509CEB-3814-1306-3ADA-BC4041E0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8" y="4538012"/>
            <a:ext cx="5200650" cy="12858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30908DE2-5EA4-EE62-349B-22D9544E6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208" y="4542163"/>
            <a:ext cx="2418291" cy="12816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7FE755-9DFA-7159-0505-255FACBAED32}"/>
              </a:ext>
            </a:extLst>
          </p:cNvPr>
          <p:cNvSpPr/>
          <p:nvPr/>
        </p:nvSpPr>
        <p:spPr>
          <a:xfrm>
            <a:off x="11684000" y="3217333"/>
            <a:ext cx="412750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270000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5A5F4-7F52-8091-59A9-7C43555BE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65D5-BE74-694F-F506-8CE04D1E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Open Sans SemiBold"/>
                <a:ea typeface="Open Sans SemiBold"/>
                <a:cs typeface="Open Sans SemiBold"/>
              </a:rPr>
              <a:t>Health Insurance</a:t>
            </a:r>
            <a:br>
              <a:rPr lang="en-US" dirty="0"/>
            </a:br>
            <a:r>
              <a:rPr lang="en-US" dirty="0">
                <a:latin typeface="Open Sans SemiBold"/>
                <a:ea typeface="Open Sans SemiBold"/>
                <a:cs typeface="Open Sans SemiBold"/>
              </a:rPr>
              <a:t>High-Deductible Health Plans (HMO &amp; PPO)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D632-880D-1C48-758B-E057615AB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03" y="4920022"/>
            <a:ext cx="10684993" cy="989075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en-US" sz="2300" dirty="0">
                <a:latin typeface="Open Sans Light"/>
                <a:ea typeface="Open Sans Light"/>
                <a:cs typeface="Open Sans Light"/>
              </a:rPr>
              <a:t>Rates listed are for positions 0.75 FTE or higher</a:t>
            </a:r>
          </a:p>
          <a:p>
            <a:r>
              <a:rPr lang="en-US" sz="2300" dirty="0"/>
              <a:t>Spouse Program requires that both spouses work for a State of Florida employer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dirty="0">
                <a:latin typeface="Open Sans Light"/>
                <a:ea typeface="Open Sans Light"/>
                <a:cs typeface="Open Sans Light"/>
              </a:rPr>
              <a:t>Salaried employees hired for less than 30 hours per week (.75 FTE) may have a higher, pro-rated monthly premium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61B2F5-E937-7BEC-E71B-A85FA5532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996220"/>
              </p:ext>
            </p:extLst>
          </p:nvPr>
        </p:nvGraphicFramePr>
        <p:xfrm>
          <a:off x="271272" y="1089655"/>
          <a:ext cx="11649451" cy="3591612"/>
        </p:xfrm>
        <a:graphic>
          <a:graphicData uri="http://schemas.openxmlformats.org/drawingml/2006/table">
            <a:tbl>
              <a:tblPr/>
              <a:tblGrid>
                <a:gridCol w="3142752">
                  <a:extLst>
                    <a:ext uri="{9D8B030D-6E8A-4147-A177-3AD203B41FA5}">
                      <a16:colId xmlns:a16="http://schemas.microsoft.com/office/drawing/2014/main" val="725667832"/>
                    </a:ext>
                  </a:extLst>
                </a:gridCol>
                <a:gridCol w="2835566">
                  <a:extLst>
                    <a:ext uri="{9D8B030D-6E8A-4147-A177-3AD203B41FA5}">
                      <a16:colId xmlns:a16="http://schemas.microsoft.com/office/drawing/2014/main" val="3246514782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830341160"/>
                    </a:ext>
                  </a:extLst>
                </a:gridCol>
                <a:gridCol w="3162883">
                  <a:extLst>
                    <a:ext uri="{9D8B030D-6E8A-4147-A177-3AD203B41FA5}">
                      <a16:colId xmlns:a16="http://schemas.microsoft.com/office/drawing/2014/main" val="4047409583"/>
                    </a:ext>
                  </a:extLst>
                </a:gridCol>
              </a:tblGrid>
              <a:tr h="1131364">
                <a:tc rowSpan="2">
                  <a:txBody>
                    <a:bodyPr/>
                    <a:lstStyle/>
                    <a:p>
                      <a:pPr algn="l" fontAlgn="auto"/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  <a:p>
                      <a:pPr algn="ctr" fontAlgn="base"/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Who is covered</a:t>
                      </a: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Individual</a:t>
                      </a:r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Family</a:t>
                      </a:r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Spouse Program</a:t>
                      </a:r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74169"/>
                  </a:ext>
                </a:extLst>
              </a:tr>
              <a:tr h="1630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Employee Only​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Employee + Dependent(s)​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Both Employees &amp; any other eligible dependents</a:t>
                      </a: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085737"/>
                  </a:ext>
                </a:extLst>
              </a:tr>
              <a:tr h="82940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Monthly Payment</a:t>
                      </a:r>
                      <a:r>
                        <a:rPr lang="en-US" sz="24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$15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$64.30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$15​ (per spouse)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198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4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1292-F411-DBB8-8CD1-974E1E16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Open Sans SemiBold"/>
                <a:ea typeface="Open Sans SemiBold"/>
                <a:cs typeface="Open Sans SemiBold"/>
              </a:rPr>
              <a:t>Health Savings Account (HSA)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37EC3-9FE0-7DE7-97F9-8BEFAD2EE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latin typeface="Open Sans Light"/>
                <a:ea typeface="Open Sans Light"/>
                <a:cs typeface="Open Sans Light"/>
              </a:rPr>
              <a:t>Pre-tax funds for medical purposes​</a:t>
            </a:r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Accumulates interest on roll over balances​</a:t>
            </a:r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Participants 55 and older can contribute an extra $1,000/year​</a:t>
            </a:r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Employees 65 and older are ineligible for an HSA ​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1371600" lvl="3" indent="0">
              <a:buNone/>
            </a:pPr>
            <a:endParaRPr lang="en-US"/>
          </a:p>
          <a:p>
            <a:pPr marL="1371600" lvl="3" indent="0">
              <a:buNone/>
            </a:pPr>
            <a:r>
              <a:rPr lang="en-US" b="1">
                <a:latin typeface="Open Sans Light"/>
                <a:ea typeface="Open Sans Light"/>
                <a:cs typeface="Open Sans Light"/>
              </a:rPr>
              <a:t>* Only for employees enrolled in a HDHP</a:t>
            </a:r>
            <a:r>
              <a:rPr lang="en-US">
                <a:latin typeface="Open Sans Light"/>
                <a:ea typeface="Open Sans Light"/>
                <a:cs typeface="Open Sans Light"/>
              </a:rPr>
              <a:t> 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2FC980-A324-5C8D-3FF3-A0A913599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89717"/>
              </p:ext>
            </p:extLst>
          </p:nvPr>
        </p:nvGraphicFramePr>
        <p:xfrm>
          <a:off x="1365250" y="3122083"/>
          <a:ext cx="9042801" cy="1618403"/>
        </p:xfrm>
        <a:graphic>
          <a:graphicData uri="http://schemas.openxmlformats.org/drawingml/2006/table">
            <a:tbl>
              <a:tblPr/>
              <a:tblGrid>
                <a:gridCol w="3947583">
                  <a:extLst>
                    <a:ext uri="{9D8B030D-6E8A-4147-A177-3AD203B41FA5}">
                      <a16:colId xmlns:a16="http://schemas.microsoft.com/office/drawing/2014/main" val="190508154"/>
                    </a:ext>
                  </a:extLst>
                </a:gridCol>
                <a:gridCol w="2503576">
                  <a:extLst>
                    <a:ext uri="{9D8B030D-6E8A-4147-A177-3AD203B41FA5}">
                      <a16:colId xmlns:a16="http://schemas.microsoft.com/office/drawing/2014/main" val="659971298"/>
                    </a:ext>
                  </a:extLst>
                </a:gridCol>
                <a:gridCol w="2591642">
                  <a:extLst>
                    <a:ext uri="{9D8B030D-6E8A-4147-A177-3AD203B41FA5}">
                      <a16:colId xmlns:a16="http://schemas.microsoft.com/office/drawing/2014/main" val="3812518053"/>
                    </a:ext>
                  </a:extLst>
                </a:gridCol>
              </a:tblGrid>
              <a:tr h="58208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Yearly Contribution</a:t>
                      </a:r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Individual</a:t>
                      </a:r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Family</a:t>
                      </a:r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35199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Employee</a:t>
                      </a:r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$4,300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$8,550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3232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Employer</a:t>
                      </a:r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$500​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Open Sans Light"/>
                          <a:cs typeface="Open Sans Light"/>
                        </a:rPr>
                        <a:t>$1,000​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52928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E84FB5F-DF83-0D7F-F5EE-85E177966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4" y="3284152"/>
            <a:ext cx="14772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5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BF9E-713F-7388-F348-175A601F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Prescription Drugs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E2068-3D55-3588-8696-369F49EFB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98" y="863258"/>
            <a:ext cx="10257183" cy="46628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 Light"/>
                <a:ea typeface="Open Sans Light"/>
                <a:cs typeface="Open Sans Light"/>
              </a:rPr>
              <a:t>OptumRx: 800-547-9767/</a:t>
            </a:r>
            <a:r>
              <a:rPr lang="en-US">
                <a:latin typeface="Open Sans Light"/>
                <a:ea typeface="Open Sans Light"/>
                <a:cs typeface="Open Sans Light"/>
                <a:hlinkClick r:id="rId2"/>
              </a:rPr>
              <a:t>Optum's State of Florida Website</a:t>
            </a:r>
            <a:endParaRPr lang="en-US">
              <a:latin typeface="Open Sans Light"/>
              <a:ea typeface="Open Sans Light"/>
              <a:cs typeface="Open Sans Ligh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DAA5657-0B1A-5442-03F9-97A9AF7B8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907" y="17677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C5292B-5A7F-0153-A897-BBC89923A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38691"/>
              </p:ext>
            </p:extLst>
          </p:nvPr>
        </p:nvGraphicFramePr>
        <p:xfrm>
          <a:off x="394266" y="1424540"/>
          <a:ext cx="10966284" cy="4426330"/>
        </p:xfrm>
        <a:graphic>
          <a:graphicData uri="http://schemas.openxmlformats.org/drawingml/2006/table">
            <a:tbl>
              <a:tblPr/>
              <a:tblGrid>
                <a:gridCol w="3142776">
                  <a:extLst>
                    <a:ext uri="{9D8B030D-6E8A-4147-A177-3AD203B41FA5}">
                      <a16:colId xmlns:a16="http://schemas.microsoft.com/office/drawing/2014/main" val="538217147"/>
                    </a:ext>
                  </a:extLst>
                </a:gridCol>
                <a:gridCol w="2607836">
                  <a:extLst>
                    <a:ext uri="{9D8B030D-6E8A-4147-A177-3AD203B41FA5}">
                      <a16:colId xmlns:a16="http://schemas.microsoft.com/office/drawing/2014/main" val="2040597268"/>
                    </a:ext>
                  </a:extLst>
                </a:gridCol>
                <a:gridCol w="2607836">
                  <a:extLst>
                    <a:ext uri="{9D8B030D-6E8A-4147-A177-3AD203B41FA5}">
                      <a16:colId xmlns:a16="http://schemas.microsoft.com/office/drawing/2014/main" val="1917419490"/>
                    </a:ext>
                  </a:extLst>
                </a:gridCol>
                <a:gridCol w="2607836">
                  <a:extLst>
                    <a:ext uri="{9D8B030D-6E8A-4147-A177-3AD203B41FA5}">
                      <a16:colId xmlns:a16="http://schemas.microsoft.com/office/drawing/2014/main" val="3334109014"/>
                    </a:ext>
                  </a:extLst>
                </a:gridCol>
              </a:tblGrid>
              <a:tr h="426234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27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Plans</a:t>
                      </a:r>
                      <a:r>
                        <a:rPr lang="en-US" sz="27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HDHP</a:t>
                      </a:r>
                      <a:r>
                        <a:rPr lang="en-US" sz="27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60177"/>
                  </a:ext>
                </a:extLst>
              </a:tr>
              <a:tr h="182591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Prescription drug class</a:t>
                      </a:r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30-day supply</a:t>
                      </a:r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90-day supply</a:t>
                      </a:r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(30-day);Mail Order (90-day) and Retail (90-day)</a:t>
                      </a:r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407396"/>
                  </a:ext>
                </a:extLst>
              </a:tr>
              <a:tr h="42623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Generic</a:t>
                      </a:r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30%*​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701626"/>
                  </a:ext>
                </a:extLst>
              </a:tr>
              <a:tr h="6595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Preferred Drugs </a:t>
                      </a:r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(contact provider for a list)​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30%*​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404988"/>
                  </a:ext>
                </a:extLst>
              </a:tr>
              <a:tr h="42623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Non-preferred</a:t>
                      </a:r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50%*​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738" marR="89738" marT="44869" marB="44869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251915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384F3EA-9072-B548-552D-A796E92E3C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68679" y="-770179"/>
            <a:ext cx="135957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A6233-BA22-5EE0-ABE2-7C43DEA6A6CD}"/>
              </a:ext>
            </a:extLst>
          </p:cNvPr>
          <p:cNvSpPr txBox="1"/>
          <p:nvPr/>
        </p:nvSpPr>
        <p:spPr>
          <a:xfrm>
            <a:off x="754098" y="5863472"/>
            <a:ext cx="923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*The cost for prescriptions applies after meeting the applicable individual or family annual deductible.</a:t>
            </a:r>
          </a:p>
        </p:txBody>
      </p:sp>
    </p:spTree>
    <p:extLst>
      <p:ext uri="{BB962C8B-B14F-4D97-AF65-F5344CB8AC3E}">
        <p14:creationId xmlns:p14="http://schemas.microsoft.com/office/powerpoint/2010/main" val="115259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11F5-CF65-D7DA-0ED6-153BD262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Flexible Spending Account (FSA)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DA47-3178-879C-3C66-6AD0719E7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>
              <a:latin typeface="Open Sans Light"/>
              <a:ea typeface="Open Sans Light"/>
              <a:cs typeface="Open Sans Light"/>
            </a:endParaRPr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Pre-tax dollars to cover expenses </a:t>
            </a:r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Renews Automatically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1EED20-CDCD-22AB-C284-F2657CF3D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9532"/>
              </p:ext>
            </p:extLst>
          </p:nvPr>
        </p:nvGraphicFramePr>
        <p:xfrm>
          <a:off x="86868" y="1428068"/>
          <a:ext cx="12018255" cy="3067436"/>
        </p:xfrm>
        <a:graphic>
          <a:graphicData uri="http://schemas.openxmlformats.org/drawingml/2006/table">
            <a:tbl>
              <a:tblPr/>
              <a:tblGrid>
                <a:gridCol w="2190749">
                  <a:extLst>
                    <a:ext uri="{9D8B030D-6E8A-4147-A177-3AD203B41FA5}">
                      <a16:colId xmlns:a16="http://schemas.microsoft.com/office/drawing/2014/main" val="3850142177"/>
                    </a:ext>
                  </a:extLst>
                </a:gridCol>
                <a:gridCol w="2465915">
                  <a:extLst>
                    <a:ext uri="{9D8B030D-6E8A-4147-A177-3AD203B41FA5}">
                      <a16:colId xmlns:a16="http://schemas.microsoft.com/office/drawing/2014/main" val="2424416766"/>
                    </a:ext>
                  </a:extLst>
                </a:gridCol>
                <a:gridCol w="1852083">
                  <a:extLst>
                    <a:ext uri="{9D8B030D-6E8A-4147-A177-3AD203B41FA5}">
                      <a16:colId xmlns:a16="http://schemas.microsoft.com/office/drawing/2014/main" val="248425897"/>
                    </a:ext>
                  </a:extLst>
                </a:gridCol>
                <a:gridCol w="2919632">
                  <a:extLst>
                    <a:ext uri="{9D8B030D-6E8A-4147-A177-3AD203B41FA5}">
                      <a16:colId xmlns:a16="http://schemas.microsoft.com/office/drawing/2014/main" val="2969190261"/>
                    </a:ext>
                  </a:extLst>
                </a:gridCol>
                <a:gridCol w="2589876">
                  <a:extLst>
                    <a:ext uri="{9D8B030D-6E8A-4147-A177-3AD203B41FA5}">
                      <a16:colId xmlns:a16="http://schemas.microsoft.com/office/drawing/2014/main" val="515291268"/>
                    </a:ext>
                  </a:extLst>
                </a:gridCol>
              </a:tblGrid>
              <a:tr h="78542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FSA Account 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Minimum Election </a:t>
                      </a:r>
                      <a:r>
                        <a:rPr lang="en-US" sz="1900" b="1" i="0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Maximum </a:t>
                      </a:r>
                      <a:r>
                        <a:rPr lang="en-US" sz="1900" b="1" i="0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ctr" fontAlgn="base"/>
                      <a:r>
                        <a:rPr lang="en-US" sz="1900" b="1" i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Election </a:t>
                      </a:r>
                      <a:r>
                        <a:rPr lang="en-US" sz="1900" b="1" i="0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Expenses</a:t>
                      </a:r>
                      <a:r>
                        <a:rPr lang="en-US" sz="1900" b="1" i="0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Other</a:t>
                      </a:r>
                      <a:r>
                        <a:rPr lang="en-US" sz="1900" b="1" i="0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19616"/>
                  </a:ext>
                </a:extLst>
              </a:tr>
              <a:tr h="55770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Health Care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$60​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$3,300​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For tax deductible medical expenses​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$660 roll over to next calendar year​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052107"/>
                  </a:ext>
                </a:extLst>
              </a:tr>
              <a:tr h="55770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Limited Purpose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$60​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$3,300​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Available if enrolled in an HDHP plan with an HSA​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$660 roll over to next calendar year​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198584"/>
                  </a:ext>
                </a:extLst>
              </a:tr>
              <a:tr h="60989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Dependent Care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$60​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$5,000 per household​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For expenses incurred for care of dependents​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Grace period. Funds are use-it-or-lose-it​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5031" marR="85031" marT="42515" marB="42515" anchor="ctr">
                    <a:lnL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56333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7CEE7B2-569C-350B-FCAF-1DD858728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31" y="781737"/>
            <a:ext cx="129470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0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A9D9-6522-BB15-13EA-3C888E61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Shared Savings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3ED89-27C2-76C7-B625-789ED68AC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latin typeface="Open Sans Light"/>
                <a:ea typeface="Open Sans Light"/>
                <a:cs typeface="Open Sans Light"/>
                <a:hlinkClick r:id="rId2"/>
              </a:rPr>
              <a:t>Healthcare Bluebook</a:t>
            </a:r>
            <a:r>
              <a:rPr lang="en-US">
                <a:latin typeface="Open Sans Light"/>
                <a:ea typeface="Open Sans Light"/>
                <a:cs typeface="Open Sans Light"/>
              </a:rPr>
              <a:t>- online transparency portal. Allows members to shop for health services based on cost and quality, and earn financial rewards.​</a:t>
            </a:r>
            <a:endParaRPr lang="en-US"/>
          </a:p>
          <a:p>
            <a:pPr marL="514350" indent="-514350">
              <a:buAutoNum type="arabicPeriod" startAt="2"/>
            </a:pPr>
            <a:r>
              <a:rPr lang="en-US">
                <a:latin typeface="Open Sans Light"/>
                <a:ea typeface="Open Sans Light"/>
                <a:cs typeface="Open Sans Light"/>
                <a:hlinkClick r:id="rId2"/>
              </a:rPr>
              <a:t>Lantern</a:t>
            </a:r>
            <a:r>
              <a:rPr lang="en-US">
                <a:latin typeface="Open Sans Light"/>
                <a:ea typeface="Open Sans Light"/>
                <a:cs typeface="Open Sans Light"/>
              </a:rPr>
              <a:t> - Receive a "bundled" medical service that covers the most expensive costs associated with surgery, so you will pay less for your procedure and earn rewards. </a:t>
            </a:r>
          </a:p>
          <a:p>
            <a:pPr marL="514350" indent="-514350">
              <a:buAutoNum type="arabicPeriod" startAt="2"/>
            </a:pPr>
            <a:r>
              <a:rPr lang="en-US">
                <a:latin typeface="Open Sans Light"/>
                <a:ea typeface="Open Sans Light"/>
                <a:cs typeface="Open Sans Light"/>
                <a:hlinkClick r:id="rId3"/>
              </a:rPr>
              <a:t>Chard Snyder </a:t>
            </a:r>
            <a:r>
              <a:rPr lang="en-US">
                <a:latin typeface="Open Sans Light"/>
                <a:ea typeface="Open Sans Light"/>
                <a:cs typeface="Open Sans Light"/>
              </a:rPr>
              <a:t>- </a:t>
            </a:r>
            <a:r>
              <a:rPr lang="en-US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Oversees reimbursement accounts opened to receive earned rewards from this program.  </a:t>
            </a:r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A0EF30CA-EAE1-3113-4A32-1CFE7AFD5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2" y="4643438"/>
            <a:ext cx="4323293" cy="16351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80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B372-A4BD-C97D-B9A9-776CF05D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Life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1A79-4A11-85D0-AFE8-31BDB444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054" y="1112967"/>
            <a:ext cx="4647270" cy="51606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Basic Life Insurance 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Open Sans Light"/>
                <a:ea typeface="Open Sans Light"/>
                <a:cs typeface="Open Sans Light"/>
              </a:rPr>
              <a:t>$25,000 policy​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latin typeface="Open Sans Light"/>
                <a:ea typeface="Open Sans Light"/>
                <a:cs typeface="Open Sans Light"/>
              </a:rPr>
              <a:t>Automatic</a:t>
            </a:r>
            <a:r>
              <a:rPr lang="en-US" sz="2200" dirty="0">
                <a:latin typeface="Open Sans Light"/>
                <a:ea typeface="Open Sans Light"/>
                <a:cs typeface="Open Sans Light"/>
              </a:rPr>
              <a:t> enrollment for ​salaried employees​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Open Sans Light"/>
                <a:ea typeface="Open Sans Light"/>
                <a:cs typeface="Open Sans Light"/>
              </a:rPr>
              <a:t>Part-time employees must enroll into coverage through People First​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Open Sans Light"/>
                <a:ea typeface="Open Sans Light"/>
                <a:cs typeface="Open Sans Light"/>
              </a:rPr>
              <a:t>Term Life insurance​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Open Sans Light"/>
                <a:ea typeface="Open Sans Light"/>
                <a:cs typeface="Open Sans Light"/>
              </a:rPr>
              <a:t>Employee paid benefit for OPS employees​</a:t>
            </a:r>
          </a:p>
        </p:txBody>
      </p:sp>
    </p:spTree>
    <p:extLst>
      <p:ext uri="{BB962C8B-B14F-4D97-AF65-F5344CB8AC3E}">
        <p14:creationId xmlns:p14="http://schemas.microsoft.com/office/powerpoint/2010/main" val="311419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44A8-B166-3E1D-047A-6DC9A6F48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A2C13-8566-34BA-536E-E345CDB51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Florida State University OPS Employees </a:t>
            </a:r>
          </a:p>
        </p:txBody>
      </p:sp>
    </p:spTree>
    <p:extLst>
      <p:ext uri="{BB962C8B-B14F-4D97-AF65-F5344CB8AC3E}">
        <p14:creationId xmlns:p14="http://schemas.microsoft.com/office/powerpoint/2010/main" val="2612432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B372-A4BD-C97D-B9A9-776CF05D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Life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1A79-4A11-85D0-AFE8-31BDB444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276" y="1097571"/>
            <a:ext cx="4432347" cy="51606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Spouse Life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Open Sans Light"/>
                <a:ea typeface="Open Sans Light"/>
                <a:cs typeface="Open Sans Light"/>
              </a:rPr>
              <a:t>$15,000 </a:t>
            </a:r>
            <a:r>
              <a:rPr lang="en-US" u="sng">
                <a:latin typeface="Open Sans Light"/>
                <a:ea typeface="Open Sans Light"/>
                <a:cs typeface="Open Sans Light"/>
              </a:rPr>
              <a:t>or</a:t>
            </a:r>
            <a:r>
              <a:rPr lang="en-US">
                <a:latin typeface="Open Sans Light"/>
                <a:ea typeface="Open Sans Light"/>
                <a:cs typeface="Open Sans Light"/>
              </a:rPr>
              <a:t> $20,000 coverage levels</a:t>
            </a:r>
            <a:endParaRPr lang="en-US"/>
          </a:p>
          <a:p>
            <a:pPr lvl="1">
              <a:lnSpc>
                <a:spcPct val="100000"/>
              </a:lnSpc>
            </a:pPr>
            <a:r>
              <a:rPr lang="en-US">
                <a:latin typeface="Open Sans Light"/>
                <a:ea typeface="Open Sans Light"/>
                <a:cs typeface="Open Sans Light"/>
              </a:rPr>
              <a:t>Term Life insurance​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Open Sans Light"/>
                <a:ea typeface="Open Sans Light"/>
                <a:cs typeface="Open Sans Light"/>
              </a:rPr>
              <a:t>Employee pays premium​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Open Sans Light"/>
                <a:ea typeface="Open Sans Light"/>
                <a:cs typeface="Open Sans Light"/>
              </a:rPr>
              <a:t>After-tax benefit​</a:t>
            </a:r>
          </a:p>
          <a:p>
            <a:pPr lvl="1">
              <a:lnSpc>
                <a:spcPct val="100000"/>
              </a:lnSpc>
            </a:pPr>
            <a:r>
              <a:rPr lang="en-US"/>
              <a:t>Not available if your spouse works at another state agency or university​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4FCC02-FD3E-B3D4-52B2-70118AAC9525}"/>
              </a:ext>
            </a:extLst>
          </p:cNvPr>
          <p:cNvSpPr txBox="1">
            <a:spLocks/>
          </p:cNvSpPr>
          <p:nvPr/>
        </p:nvSpPr>
        <p:spPr>
          <a:xfrm>
            <a:off x="6359213" y="1097571"/>
            <a:ext cx="4653055" cy="5175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Child Life</a:t>
            </a:r>
          </a:p>
          <a:p>
            <a:pPr lvl="1"/>
            <a:r>
              <a:rPr lang="en-US"/>
              <a:t>$10,000 coverage​</a:t>
            </a:r>
          </a:p>
          <a:p>
            <a:pPr lvl="1"/>
            <a:r>
              <a:rPr lang="en-US"/>
              <a:t>Term Life insurance​</a:t>
            </a:r>
          </a:p>
          <a:p>
            <a:pPr lvl="1"/>
            <a:r>
              <a:rPr lang="en-US"/>
              <a:t>Employee pays premium​</a:t>
            </a:r>
          </a:p>
          <a:p>
            <a:pPr lvl="1"/>
            <a:r>
              <a:rPr lang="en-US"/>
              <a:t>After-tax benefit</a:t>
            </a:r>
          </a:p>
        </p:txBody>
      </p:sp>
    </p:spTree>
    <p:extLst>
      <p:ext uri="{BB962C8B-B14F-4D97-AF65-F5344CB8AC3E}">
        <p14:creationId xmlns:p14="http://schemas.microsoft.com/office/powerpoint/2010/main" val="412740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C97E-5133-1B3A-592C-F5B14A69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Open Sans SemiBold"/>
                <a:ea typeface="Open Sans SemiBold"/>
                <a:cs typeface="Open Sans SemiBold"/>
              </a:rPr>
              <a:t>Dental &amp; Vision Insurance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6ED27-AC1B-2CBC-D17B-AC59A73B6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20" y="1393947"/>
            <a:ext cx="4905866" cy="501528"/>
          </a:xfrm>
        </p:spPr>
        <p:txBody>
          <a:bodyPr/>
          <a:lstStyle/>
          <a:p>
            <a:pPr algn="ctr"/>
            <a:r>
              <a:rPr lang="en-US" dirty="0">
                <a:latin typeface="Open Sans ExtraBold"/>
                <a:ea typeface="Open Sans ExtraBold"/>
                <a:cs typeface="Open Sans ExtraBold"/>
              </a:rPr>
              <a:t>Dental Insurance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6216E-95D4-45DD-4D80-4EB72D50F0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Plans offered through multiple companies</a:t>
            </a:r>
          </a:p>
          <a:p>
            <a:r>
              <a:rPr lang="en-US" dirty="0">
                <a:latin typeface="Open Sans Light"/>
                <a:ea typeface="Open Sans Light"/>
                <a:cs typeface="Open Sans Light"/>
              </a:rPr>
              <a:t>Four plan types offered: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200" dirty="0">
                <a:latin typeface="Open Sans Light"/>
                <a:ea typeface="Open Sans Light"/>
                <a:cs typeface="Open Sans Light"/>
              </a:rPr>
              <a:t>Prepaid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200" dirty="0">
                <a:latin typeface="Open Sans Light"/>
                <a:ea typeface="Open Sans Light"/>
                <a:cs typeface="Open Sans Light"/>
              </a:rPr>
              <a:t>PPO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200" dirty="0">
                <a:latin typeface="Open Sans Light"/>
                <a:ea typeface="Open Sans Light"/>
                <a:cs typeface="Open Sans Light"/>
              </a:rPr>
              <a:t>Indemnity w/ PPO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200" dirty="0">
                <a:latin typeface="Open Sans Light"/>
                <a:ea typeface="Open Sans Light"/>
                <a:cs typeface="Open Sans Light"/>
              </a:rPr>
              <a:t>Indemnity</a:t>
            </a:r>
          </a:p>
          <a:p>
            <a:r>
              <a:rPr lang="en-US" dirty="0">
                <a:latin typeface="Open Sans Light"/>
                <a:ea typeface="Open Sans Light"/>
                <a:cs typeface="Open Sans Light"/>
              </a:rPr>
              <a:t>Talking to your current or perspective dentist office is a great way to help decide which plan will work for you</a:t>
            </a:r>
          </a:p>
          <a:p>
            <a:pPr marL="0" indent="0">
              <a:buNone/>
            </a:pPr>
            <a:endParaRPr lang="en-US" dirty="0">
              <a:latin typeface="Open Sans Light"/>
              <a:ea typeface="Open Sans Light"/>
              <a:cs typeface="Open Sans Light"/>
            </a:endParaRPr>
          </a:p>
          <a:p>
            <a:pPr marL="457200" lvl="1" indent="0">
              <a:buNone/>
            </a:pPr>
            <a:endParaRPr lang="en-US" dirty="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0C77D-0A1D-4225-A4CF-145DF7BDE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6377" y="1393947"/>
            <a:ext cx="4930027" cy="501528"/>
          </a:xfrm>
        </p:spPr>
        <p:txBody>
          <a:bodyPr/>
          <a:lstStyle/>
          <a:p>
            <a:pPr algn="ctr"/>
            <a:r>
              <a:rPr lang="en-US" dirty="0">
                <a:latin typeface="Open Sans ExtraBold"/>
                <a:ea typeface="Open Sans ExtraBold"/>
                <a:cs typeface="Open Sans ExtraBold"/>
              </a:rPr>
              <a:t>Vision Insurance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529CC-74E7-36EB-5CBF-451D687EDB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Only one plan through Humana</a:t>
            </a:r>
          </a:p>
          <a:p>
            <a:r>
              <a:rPr lang="en-US" dirty="0">
                <a:latin typeface="Open Sans Light"/>
                <a:ea typeface="Open Sans Light"/>
                <a:cs typeface="Open Sans Light"/>
              </a:rPr>
              <a:t>Talking to your current or perspective optometrist office is a great way to see if this will work for you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Can include discounts on LASIK services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70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0E1D-64ED-A1BD-746A-5116A98F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900">
                <a:latin typeface="Open Sans SemiBold"/>
                <a:ea typeface="Open Sans SemiBold"/>
                <a:cs typeface="Open Sans SemiBold"/>
              </a:rPr>
              <a:t>Additional Insurance Options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0A6BB-D9CC-E817-E06A-EFC98062E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 Light"/>
                <a:ea typeface="Open Sans Light"/>
                <a:cs typeface="Open Sans Light"/>
              </a:rPr>
              <a:t>Gabor Financial Solutions (850-894-9611)</a:t>
            </a:r>
            <a:endParaRPr lang="en-US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latin typeface="Open Sans Light"/>
                <a:ea typeface="Open Sans Light"/>
                <a:cs typeface="Open Sans Light"/>
              </a:rPr>
              <a:t>Life Insurance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latin typeface="Open Sans Light"/>
                <a:ea typeface="Open Sans Light"/>
                <a:cs typeface="Open Sans Light"/>
              </a:rPr>
              <a:t>Long Term Disability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latin typeface="Open Sans Light"/>
                <a:ea typeface="Open Sans Light"/>
                <a:cs typeface="Open Sans Light"/>
              </a:rPr>
              <a:t>Long Term Care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latin typeface="Open Sans Light"/>
                <a:ea typeface="Open Sans Light"/>
                <a:cs typeface="Open Sans Light"/>
              </a:rPr>
              <a:t>Accidental Death &amp; Dismemberment (AD&amp;D) Insurance</a:t>
            </a:r>
            <a:endParaRPr lang="en-US"/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U.S. Legal (800-356-5297)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Open Sans Light"/>
                <a:ea typeface="Open Sans Light"/>
                <a:cs typeface="Open Sans Light"/>
              </a:rPr>
              <a:t>Family Defender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Open Sans Light"/>
                <a:ea typeface="Open Sans Light"/>
                <a:cs typeface="Open Sans Light"/>
              </a:rPr>
              <a:t>Identity Defender</a:t>
            </a:r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Colonial Life (888-756-6701)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Open Sans Light"/>
                <a:ea typeface="Open Sans Light"/>
                <a:cs typeface="Open Sans Light"/>
              </a:rPr>
              <a:t>Critical Care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48014-943F-AAD5-5D10-D1A4A1E49A05}"/>
              </a:ext>
            </a:extLst>
          </p:cNvPr>
          <p:cNvSpPr txBox="1"/>
          <p:nvPr/>
        </p:nvSpPr>
        <p:spPr>
          <a:xfrm>
            <a:off x="932961" y="5492750"/>
            <a:ext cx="64012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*Must enroll through the provider directly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6FF3-82FA-71FC-A593-F9399B0F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5490-6C1E-4157-DEC3-709618064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/>
              <a:t>Enrollment Deadline for Benefits: 60 days from date of hire to enroll through </a:t>
            </a:r>
            <a:r>
              <a:rPr lang="en-US">
                <a:hlinkClick r:id="rId2"/>
              </a:rPr>
              <a:t>People First​</a:t>
            </a:r>
            <a:endParaRPr lang="en-US"/>
          </a:p>
          <a:p>
            <a:pPr>
              <a:lnSpc>
                <a:spcPct val="120000"/>
              </a:lnSpc>
            </a:pPr>
            <a:endParaRPr lang="en-US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20000"/>
              </a:lnSpc>
            </a:pPr>
            <a:r>
              <a:rPr lang="en-US">
                <a:latin typeface="Open Sans Light"/>
                <a:ea typeface="Open Sans Light"/>
                <a:cs typeface="Open Sans Light"/>
              </a:rPr>
              <a:t>Changes can be made during Open Enrollment or with a Qualifying Status Change (QSC) event​</a:t>
            </a:r>
          </a:p>
          <a:p>
            <a:pPr>
              <a:lnSpc>
                <a:spcPct val="120000"/>
              </a:lnSpc>
            </a:pPr>
            <a:endParaRPr lang="en-US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20000"/>
              </a:lnSpc>
            </a:pPr>
            <a:r>
              <a:rPr lang="en-US"/>
              <a:t>Contact the Benefits office with any questions on eligibility at </a:t>
            </a:r>
            <a:r>
              <a:rPr lang="en-US">
                <a:hlinkClick r:id="rId3"/>
              </a:rPr>
              <a:t>insurance@fsu.edu</a:t>
            </a:r>
            <a:r>
              <a:rPr lang="en-US"/>
              <a:t> ​ </a:t>
            </a:r>
          </a:p>
        </p:txBody>
      </p:sp>
    </p:spTree>
    <p:extLst>
      <p:ext uri="{BB962C8B-B14F-4D97-AF65-F5344CB8AC3E}">
        <p14:creationId xmlns:p14="http://schemas.microsoft.com/office/powerpoint/2010/main" val="2094742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44A8-B166-3E1D-047A-6DC9A6F48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Retirement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A2C13-8566-34BA-536E-E345CDB51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Florida State University OPS Employees</a:t>
            </a:r>
          </a:p>
        </p:txBody>
      </p:sp>
    </p:spTree>
    <p:extLst>
      <p:ext uri="{BB962C8B-B14F-4D97-AF65-F5344CB8AC3E}">
        <p14:creationId xmlns:p14="http://schemas.microsoft.com/office/powerpoint/2010/main" val="86421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43EE-F20B-23C5-CCB1-33646263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401(a) FICA Alternative Plan - Bencor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BB4B-9EAD-3158-6E82-2170D9F3C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Eligible OPS employees are </a:t>
            </a:r>
            <a:r>
              <a:rPr lang="en-US" b="1" dirty="0"/>
              <a:t>mandatory</a:t>
            </a:r>
            <a:r>
              <a:rPr lang="en-US" dirty="0"/>
              <a:t> participants in the </a:t>
            </a:r>
            <a:r>
              <a:rPr lang="en-US" b="1" dirty="0"/>
              <a:t>Bencor 401(a) FICA Alternative Retirement Plan.​</a:t>
            </a:r>
          </a:p>
          <a:p>
            <a:pPr>
              <a:lnSpc>
                <a:spcPct val="150000"/>
              </a:lnSpc>
            </a:pPr>
            <a:r>
              <a:rPr lang="en-US" dirty="0"/>
              <a:t>7.5% contribution to Bencor instead of paying FICA (Social Security) tax. ​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 Social Security credits are earned while in Bencor.​</a:t>
            </a:r>
          </a:p>
          <a:p>
            <a:pPr>
              <a:lnSpc>
                <a:spcPct val="150000"/>
              </a:lnSpc>
            </a:pPr>
            <a:r>
              <a:rPr lang="en-US" dirty="0"/>
              <a:t>Participants can invest contributions within the plan.​</a:t>
            </a:r>
          </a:p>
          <a:p>
            <a:pPr>
              <a:lnSpc>
                <a:spcPct val="150000"/>
              </a:lnSpc>
            </a:pPr>
            <a:r>
              <a:rPr lang="en-US" dirty="0"/>
              <a:t>Account withdrawals/transfers are permitted </a:t>
            </a:r>
            <a:r>
              <a:rPr lang="en-US" i="1" dirty="0"/>
              <a:t>only</a:t>
            </a:r>
            <a:r>
              <a:rPr lang="en-US" dirty="0"/>
              <a:t> if terminated from OPS employment or upon transferring to a salaried position at FSU. ​</a:t>
            </a:r>
          </a:p>
        </p:txBody>
      </p:sp>
    </p:spTree>
    <p:extLst>
      <p:ext uri="{BB962C8B-B14F-4D97-AF65-F5344CB8AC3E}">
        <p14:creationId xmlns:p14="http://schemas.microsoft.com/office/powerpoint/2010/main" val="153824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47356-234C-0C6D-C015-6ADBE4EA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401(a) FICA Alternative Plan - Bencor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AA54-C6D9-2FD6-1F31-1B0D8C7D3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Bencor online account access (view current account balance, history, maintain investments, etc.) 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hlinkClick r:id="rId2"/>
              </a:rPr>
              <a:t>http://www.bencorplans.com </a:t>
            </a:r>
            <a:r>
              <a:rPr lang="en-US" dirty="0"/>
              <a:t>​</a:t>
            </a:r>
          </a:p>
          <a:p>
            <a:pPr>
              <a:lnSpc>
                <a:spcPct val="170000"/>
              </a:lnSpc>
            </a:pPr>
            <a:r>
              <a:rPr lang="en-US" dirty="0"/>
              <a:t>Choose “Participant Login”​</a:t>
            </a:r>
          </a:p>
          <a:p>
            <a:pPr>
              <a:lnSpc>
                <a:spcPct val="170000"/>
              </a:lnSpc>
            </a:pPr>
            <a:r>
              <a:rPr lang="en-US" dirty="0"/>
              <a:t>Bencor Administrative Services: 866-296-9712</a:t>
            </a:r>
          </a:p>
          <a:p>
            <a:pPr>
              <a:lnSpc>
                <a:spcPct val="170000"/>
              </a:lnSpc>
            </a:pPr>
            <a:r>
              <a:rPr lang="en-US" dirty="0">
                <a:hlinkClick r:id="rId3"/>
              </a:rPr>
              <a:t>Bencor Plan Information </a:t>
            </a:r>
            <a:r>
              <a:rPr lang="en-US" dirty="0"/>
              <a:t>and </a:t>
            </a:r>
            <a:r>
              <a:rPr lang="en-US" dirty="0">
                <a:hlinkClick r:id="rId4"/>
              </a:rPr>
              <a:t>Account Access Instructions</a:t>
            </a:r>
            <a:r>
              <a:rPr lang="en-US" dirty="0"/>
              <a:t>​</a:t>
            </a:r>
          </a:p>
          <a:p>
            <a:pPr>
              <a:lnSpc>
                <a:spcPct val="170000"/>
              </a:lnSpc>
            </a:pPr>
            <a:r>
              <a:rPr lang="en-US" dirty="0"/>
              <a:t>Questions? ​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Benefits Office – (850) 645-4015 or </a:t>
            </a:r>
            <a:r>
              <a:rPr lang="en-US" dirty="0">
                <a:hlinkClick r:id="rId5"/>
              </a:rPr>
              <a:t>retirement@fsu.edu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694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1A0C-E851-E1F6-079B-15E7A488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Open Sans SemiBold"/>
                <a:ea typeface="Open Sans SemiBold"/>
                <a:cs typeface="Open Sans SemiBold"/>
              </a:rPr>
              <a:t>Voluntary Retirement Plans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B4CAB-66F0-CF28-2E0B-D38A48AD4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latin typeface="Open Sans ExtraBold"/>
                <a:ea typeface="Open Sans ExtraBold"/>
                <a:cs typeface="Open Sans ExtraBold"/>
              </a:rPr>
              <a:t>Voluntary 403(b) Plan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344E5-5091-7093-CC5D-70AEFC1D5D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Administered by FSU exclusively for FSU employees.</a:t>
            </a:r>
          </a:p>
          <a:p>
            <a:r>
              <a:rPr lang="en-US" dirty="0">
                <a:latin typeface="Open Sans Light"/>
                <a:ea typeface="Open Sans Light"/>
                <a:cs typeface="Open Sans Light"/>
              </a:rPr>
              <a:t>Lower Fees &amp; Administrative Costs</a:t>
            </a:r>
          </a:p>
          <a:p>
            <a:r>
              <a:rPr lang="en-US" dirty="0">
                <a:latin typeface="Open Sans Light"/>
                <a:ea typeface="Open Sans Light"/>
                <a:cs typeface="Open Sans Light"/>
              </a:rPr>
              <a:t>Changes can be made online via the Retirement@Work portal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0998-73E4-1C1F-E5B0-5CC038265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latin typeface="Open Sans ExtraBold"/>
                <a:ea typeface="Open Sans ExtraBold"/>
                <a:cs typeface="Open Sans ExtraBold"/>
              </a:rPr>
              <a:t>Florida Deferred Compensation Plan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BBCE7-803E-1B46-D084-E07D1AF587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 Light"/>
                <a:ea typeface="Open Sans Light"/>
                <a:cs typeface="Open Sans Light"/>
              </a:rPr>
              <a:t>Administered by the State of Florida</a:t>
            </a:r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Portable to other State of Florida employers</a:t>
            </a:r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No early withdrawal penalty after separation from a State of Florida employer after 30 days</a:t>
            </a:r>
            <a:endParaRPr lang="en-US"/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Changes must be made through the Bureau of Deferred Compensation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A4203-DD39-9989-1E6E-BA1236200785}"/>
              </a:ext>
            </a:extLst>
          </p:cNvPr>
          <p:cNvSpPr/>
          <p:nvPr/>
        </p:nvSpPr>
        <p:spPr>
          <a:xfrm>
            <a:off x="11684000" y="3217333"/>
            <a:ext cx="412750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270000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4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67BD-BEBF-6226-2F7A-D631930B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Voluntary 403(b) Provider Companies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EF27B2B-2A22-1941-EAAD-F73677AD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8" y="1299871"/>
            <a:ext cx="4672551" cy="20504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08900A18-9461-5A80-E80C-65642EE1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24" y="2628498"/>
            <a:ext cx="4302778" cy="17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D9CC0AA6-7024-9412-D6EB-4227B9C0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1" y="3507728"/>
            <a:ext cx="5143272" cy="21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61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55DC-BFDD-713B-0E34-EF2CC32C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Deferred Compensation Provider Companies</a:t>
            </a:r>
          </a:p>
        </p:txBody>
      </p:sp>
      <p:pic>
        <p:nvPicPr>
          <p:cNvPr id="14338" name="Picture 2" descr="Nationwide Insurance">
            <a:extLst>
              <a:ext uri="{FF2B5EF4-FFF2-40B4-BE49-F238E27FC236}">
                <a16:creationId xmlns:a16="http://schemas.microsoft.com/office/drawing/2014/main" id="{74805935-77BB-EA62-4B24-19A670BB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8" y="1200531"/>
            <a:ext cx="5267325" cy="21526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1840E648-B949-5FF2-FF2F-97F0AA09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82" y="2364816"/>
            <a:ext cx="4836863" cy="19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6499D5B1-D1F0-2A4E-BE7F-269CE70C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8" y="3817969"/>
            <a:ext cx="48672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9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BBDB-B62D-937E-A22F-F56742CE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Eligibility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4F9-93CA-175D-7AC1-8A9C17F42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1097573"/>
            <a:ext cx="10257183" cy="466285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b="1"/>
              <a:t>All employment with state agencies or universities are considered collectively when determining eligibility​</a:t>
            </a:r>
          </a:p>
          <a:p>
            <a:pPr>
              <a:lnSpc>
                <a:spcPct val="160000"/>
              </a:lnSpc>
            </a:pPr>
            <a:r>
              <a:rPr lang="en-US" b="1"/>
              <a:t>Initial Eligibility</a:t>
            </a:r>
            <a:r>
              <a:rPr lang="en-US"/>
              <a:t>:	​</a:t>
            </a:r>
          </a:p>
          <a:p>
            <a:pPr lvl="1">
              <a:lnSpc>
                <a:spcPct val="160000"/>
              </a:lnSpc>
            </a:pPr>
            <a:r>
              <a:rPr lang="en-US"/>
              <a:t>Newly hired at 0.75 FTE in original appointment (30 hours per week) or greater​</a:t>
            </a:r>
          </a:p>
          <a:p>
            <a:pPr lvl="1">
              <a:lnSpc>
                <a:spcPct val="160000"/>
              </a:lnSpc>
            </a:pPr>
            <a:r>
              <a:rPr lang="en-US"/>
              <a:t>Employees who increase to 0.75 FTE (30 hours per week)​</a:t>
            </a:r>
          </a:p>
          <a:p>
            <a:pPr lvl="1">
              <a:lnSpc>
                <a:spcPct val="160000"/>
              </a:lnSpc>
            </a:pPr>
            <a:r>
              <a:rPr lang="en-US"/>
              <a:t>OPS employees transferring from a benefits eligible position​</a:t>
            </a:r>
          </a:p>
        </p:txBody>
      </p:sp>
    </p:spTree>
    <p:extLst>
      <p:ext uri="{BB962C8B-B14F-4D97-AF65-F5344CB8AC3E}">
        <p14:creationId xmlns:p14="http://schemas.microsoft.com/office/powerpoint/2010/main" val="4266591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BD31-5C08-DABD-2F15-71B97A5E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Open Sans SemiBold"/>
                <a:ea typeface="Open Sans SemiBold"/>
                <a:cs typeface="Open Sans SemiBold"/>
              </a:rPr>
              <a:t>Savi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4648-06D3-00CD-70E1-1D8A83B12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Partnership between TIAA, Savi &amp; FSU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Designed and implemented to help FSU employees: 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Navigate the Public Service Loan Forgiveness (PSLF) process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Reduce their monthly payment by an average of $120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Due to FSU’s relationship with TIAA, the cost to FSU employees is only $74 a year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Participation or program use is voluntary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Additional information can be found on our </a:t>
            </a:r>
            <a:r>
              <a:rPr lang="en-US" dirty="0">
                <a:latin typeface="Open Sans Light"/>
                <a:ea typeface="Open Sans Light"/>
                <a:cs typeface="Open Sans Light"/>
                <a:hlinkClick r:id="rId2"/>
              </a:rPr>
              <a:t>Seminole Savings Employee Discount Page</a:t>
            </a:r>
            <a:endParaRPr lang="en-US" dirty="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9904A6-1F7A-2894-DDB9-BE08D658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708457"/>
            <a:ext cx="1693545" cy="69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07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AE3B-643E-190B-B17E-51E15EB6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28" y="457200"/>
            <a:ext cx="4194315" cy="1600200"/>
          </a:xfrm>
        </p:spPr>
        <p:txBody>
          <a:bodyPr anchor="b">
            <a:normAutofit/>
          </a:bodyPr>
          <a:lstStyle/>
          <a:p>
            <a:r>
              <a:rPr lang="en-US"/>
              <a:t>Thank You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5C78B7B-F719-20DB-6D9F-AF884CFDB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881" y="987425"/>
            <a:ext cx="4873625" cy="4873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D1B2F-3978-4FF3-42F7-A92F8FFE2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928" y="2057400"/>
            <a:ext cx="4194315" cy="3811588"/>
          </a:xfrm>
        </p:spPr>
        <p:txBody>
          <a:bodyPr>
            <a:normAutofit/>
          </a:bodyPr>
          <a:lstStyle/>
          <a:p>
            <a:r>
              <a:rPr lang="en-US" dirty="0"/>
              <a:t>Human Resources – Benefits​</a:t>
            </a:r>
          </a:p>
          <a:p>
            <a:pPr lvl="1"/>
            <a:r>
              <a:rPr lang="en-US" sz="1600" dirty="0"/>
              <a:t>University Center A, Suite 6200​</a:t>
            </a:r>
          </a:p>
          <a:p>
            <a:pPr lvl="1"/>
            <a:r>
              <a:rPr lang="en-US" sz="1600" dirty="0"/>
              <a:t>(850) 644-4015​</a:t>
            </a:r>
          </a:p>
          <a:p>
            <a:pPr lvl="1"/>
            <a:r>
              <a:rPr lang="en-US" sz="1600" dirty="0"/>
              <a:t>Retirement: </a:t>
            </a:r>
            <a:r>
              <a:rPr lang="en-US" sz="1600" dirty="0">
                <a:hlinkClick r:id="rId4"/>
              </a:rPr>
              <a:t>retirement@fsu.edu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Insurance: </a:t>
            </a:r>
            <a:r>
              <a:rPr lang="en-US" sz="1600" dirty="0">
                <a:hlinkClick r:id="rId5"/>
              </a:rPr>
              <a:t>insurance@fsu.edu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6"/>
              </a:rPr>
              <a:t>www.hr.fsu.edu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65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C3FF-D764-CB24-7EC4-602AE12E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People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124A-9ECD-B508-6877-BFD23D5DA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latin typeface="Open Sans Light"/>
                <a:ea typeface="Open Sans Light"/>
                <a:cs typeface="Open Sans Light"/>
              </a:rPr>
              <a:t>Administers all State of Florida insurance benefits and:​</a:t>
            </a:r>
          </a:p>
          <a:p>
            <a:endParaRPr lang="en-US"/>
          </a:p>
          <a:p>
            <a:pPr lvl="1"/>
            <a:r>
              <a:rPr lang="en-US"/>
              <a:t>Processes enrollment​</a:t>
            </a:r>
          </a:p>
          <a:p>
            <a:endParaRPr lang="en-US"/>
          </a:p>
          <a:p>
            <a:pPr lvl="1"/>
            <a:r>
              <a:rPr lang="en-US"/>
              <a:t>Processes Qualifying Status Changes (QSC)​</a:t>
            </a:r>
          </a:p>
          <a:p>
            <a:endParaRPr lang="en-US"/>
          </a:p>
          <a:p>
            <a:pPr lvl="1"/>
            <a:r>
              <a:rPr lang="en-US"/>
              <a:t>Verifies dependent eligibility​</a:t>
            </a:r>
          </a:p>
          <a:p>
            <a:endParaRPr lang="en-US"/>
          </a:p>
          <a:p>
            <a:pPr lvl="1"/>
            <a:r>
              <a:rPr lang="en-US"/>
              <a:t>Administers COBRA benefits​</a:t>
            </a:r>
          </a:p>
          <a:p>
            <a:endParaRPr lang="en-US"/>
          </a:p>
          <a:p>
            <a:pPr lvl="1"/>
            <a:r>
              <a:rPr lang="en-US"/>
              <a:t>Annual Open Enrollment​</a:t>
            </a:r>
          </a:p>
          <a:p>
            <a:endParaRPr lang="en-US"/>
          </a:p>
          <a:p>
            <a:pPr>
              <a:lnSpc>
                <a:spcPct val="120000"/>
              </a:lnSpc>
            </a:pPr>
            <a:r>
              <a:rPr lang="en-US">
                <a:latin typeface="Open Sans Light"/>
                <a:ea typeface="Open Sans Light"/>
                <a:cs typeface="Open Sans Light"/>
              </a:rPr>
              <a:t>FSU employees use the People First system to enroll, manage, and make changes to their State of Florida insurance benefits​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B34621-DF34-FC5F-2E60-08CE339FB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9682" y="1395950"/>
            <a:ext cx="2871970" cy="28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A90B-730A-C807-F0E1-24EDF8E5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Coverage Begin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4E54-6B2E-0015-BC01-7916E537C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When Coverage Begins:​</a:t>
            </a:r>
          </a:p>
          <a:p>
            <a:r>
              <a:rPr lang="en-US" dirty="0">
                <a:latin typeface="Open Sans Light"/>
                <a:ea typeface="Open Sans Light"/>
                <a:cs typeface="Open Sans Light"/>
              </a:rPr>
              <a:t>Health insurance: 1st day of the month following enrollment​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If enrolling in the month of employment, 1st day of the month after hire date​</a:t>
            </a:r>
          </a:p>
          <a:p>
            <a:r>
              <a:rPr lang="en-US" dirty="0">
                <a:latin typeface="Open Sans Light"/>
                <a:ea typeface="Open Sans Light"/>
                <a:cs typeface="Open Sans Light"/>
              </a:rPr>
              <a:t>Supplemental plans: ​</a:t>
            </a:r>
          </a:p>
          <a:p>
            <a:pPr lvl="1"/>
            <a:r>
              <a:rPr lang="en-US" dirty="0">
                <a:latin typeface="Open Sans Light"/>
                <a:ea typeface="Open Sans Light"/>
                <a:cs typeface="Open Sans Light"/>
              </a:rPr>
              <a:t>Dental, vision, accident, cancer, hospitalization, etc.​</a:t>
            </a:r>
          </a:p>
          <a:p>
            <a:pPr lvl="1"/>
            <a:r>
              <a:rPr lang="en-US" dirty="0">
                <a:latin typeface="Open Sans Light"/>
                <a:ea typeface="Open Sans Light"/>
                <a:cs typeface="Open Sans Light"/>
              </a:rPr>
              <a:t>1st day of the month following 2 paychecks in the same month​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Can be the 1st of the month after enrollment if you contact People First and request the early start date</a:t>
            </a:r>
          </a:p>
          <a:p>
            <a:pPr marL="457200" lvl="1" indent="0">
              <a:buNone/>
            </a:pPr>
            <a:endParaRPr lang="en-US" sz="2800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E5C55-9401-6B4B-7C1B-AF5C033539E0}"/>
              </a:ext>
            </a:extLst>
          </p:cNvPr>
          <p:cNvSpPr txBox="1"/>
          <p:nvPr/>
        </p:nvSpPr>
        <p:spPr>
          <a:xfrm>
            <a:off x="756842" y="5320270"/>
            <a:ext cx="915978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Premiums are paid the month before coverage is effective </a:t>
            </a:r>
            <a:endParaRPr lang="en-US" dirty="0">
              <a:latin typeface="Open Sans Light"/>
              <a:ea typeface="Open Sans Ligh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If you elect an "early" effective date, we will deduct extra premiums from your first paycheck to "catch up"</a:t>
            </a:r>
            <a:endParaRPr lang="en-US" dirty="0">
              <a:latin typeface="Arial"/>
              <a:ea typeface="Open Sans Light"/>
              <a:cs typeface="Arial"/>
            </a:endParaRPr>
          </a:p>
          <a:p>
            <a:endParaRPr lang="en-US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845F00FC-1D4D-9843-64A8-56821726FF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03736" y="40995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9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7397-B71D-2F3F-AB49-3C19B6E3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41E4-561E-61D7-53D0-699758988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latin typeface="Open Sans Light"/>
                <a:ea typeface="Open Sans Light"/>
                <a:cs typeface="Open Sans Light"/>
              </a:rPr>
              <a:t>Enroll:​</a:t>
            </a:r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Online through the </a:t>
            </a:r>
            <a:r>
              <a:rPr lang="en-US">
                <a:latin typeface="Open Sans Light"/>
                <a:ea typeface="Open Sans Light"/>
                <a:cs typeface="Open Sans Light"/>
                <a:hlinkClick r:id="rId2"/>
              </a:rPr>
              <a:t>People First website </a:t>
            </a:r>
            <a:r>
              <a:rPr lang="en-US">
                <a:latin typeface="Open Sans Light"/>
                <a:ea typeface="Open Sans Light"/>
                <a:cs typeface="Open Sans Light"/>
              </a:rPr>
              <a:t>or,​</a:t>
            </a:r>
          </a:p>
          <a:p>
            <a:endParaRPr lang="en-US"/>
          </a:p>
          <a:p>
            <a:r>
              <a:rPr lang="en-US">
                <a:latin typeface="Open Sans Light"/>
                <a:ea typeface="Open Sans Light"/>
                <a:cs typeface="Open Sans Light"/>
              </a:rPr>
              <a:t>Over the phone by calling the People First Service Center​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Open Sans Light"/>
                <a:ea typeface="Open Sans Light"/>
                <a:cs typeface="Open Sans Light"/>
              </a:rPr>
              <a:t>People First will send log-in information to you:​</a:t>
            </a:r>
          </a:p>
          <a:p>
            <a:endParaRPr lang="en-US"/>
          </a:p>
          <a:p>
            <a:pPr lvl="1"/>
            <a:r>
              <a:rPr lang="en-US">
                <a:latin typeface="Open Sans Light"/>
                <a:ea typeface="Open Sans Light"/>
                <a:cs typeface="Open Sans Light"/>
              </a:rPr>
              <a:t>Within 30 days by People First​</a:t>
            </a:r>
          </a:p>
          <a:p>
            <a:endParaRPr lang="en-US"/>
          </a:p>
          <a:p>
            <a:pPr lvl="1"/>
            <a:r>
              <a:rPr lang="en-US">
                <a:latin typeface="Open Sans Light"/>
                <a:ea typeface="Open Sans Light"/>
                <a:cs typeface="Open Sans Light"/>
              </a:rPr>
              <a:t>Please see the </a:t>
            </a:r>
            <a:r>
              <a:rPr lang="en-US">
                <a:latin typeface="Open Sans Light"/>
                <a:ea typeface="Open Sans Light"/>
                <a:cs typeface="Open Sans Light"/>
                <a:hlinkClick r:id="rId3"/>
              </a:rPr>
              <a:t>MyFSU Benefits tab </a:t>
            </a:r>
            <a:r>
              <a:rPr lang="en-US">
                <a:latin typeface="Open Sans Light"/>
                <a:ea typeface="Open Sans Light"/>
                <a:cs typeface="Open Sans Light"/>
              </a:rPr>
              <a:t>or </a:t>
            </a:r>
            <a:r>
              <a:rPr lang="en-US">
                <a:latin typeface="Open Sans Light"/>
                <a:ea typeface="Open Sans Light"/>
                <a:cs typeface="Open Sans Light"/>
                <a:hlinkClick r:id="rId4"/>
              </a:rPr>
              <a:t>HR Benefits section </a:t>
            </a:r>
            <a:r>
              <a:rPr lang="en-US">
                <a:latin typeface="Open Sans Light"/>
                <a:ea typeface="Open Sans Light"/>
                <a:cs typeface="Open Sans Light"/>
              </a:rPr>
              <a:t>for your People First ID​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latin typeface="Open Sans Light"/>
                <a:ea typeface="Open Sans Light"/>
                <a:cs typeface="Open Sans Light"/>
              </a:rPr>
              <a:t>Deadline: </a:t>
            </a:r>
            <a:r>
              <a:rPr lang="en-US" b="1">
                <a:latin typeface="Open Sans Light"/>
                <a:ea typeface="Open Sans Light"/>
                <a:cs typeface="Open Sans Light"/>
              </a:rPr>
              <a:t>60 days</a:t>
            </a:r>
            <a:r>
              <a:rPr lang="en-US">
                <a:latin typeface="Open Sans Light"/>
                <a:ea typeface="Open Sans Light"/>
                <a:cs typeface="Open Sans Light"/>
              </a:rPr>
              <a:t> from your hire date to enroll​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E8B88C-7951-A983-BC89-829BBF0CF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0025" y="1483424"/>
            <a:ext cx="2299017" cy="22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EE96-46EC-6A5F-352E-15590AB1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People First User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8066-BD36-4AAF-533C-0249D93A7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998527"/>
            <a:ext cx="4846320" cy="4860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Locate your People First User ID and current benefits on the MyFSU Benefits tab​</a:t>
            </a:r>
          </a:p>
          <a:p>
            <a:pPr lvl="1">
              <a:lnSpc>
                <a:spcPct val="100000"/>
              </a:lnSpc>
            </a:pPr>
            <a:r>
              <a:rPr lang="en-US" b="1">
                <a:latin typeface="Open Sans Light"/>
                <a:ea typeface="Open Sans Light"/>
                <a:cs typeface="Open Sans Light"/>
              </a:rPr>
              <a:t>Special Note:</a:t>
            </a:r>
            <a:r>
              <a:rPr lang="en-US">
                <a:latin typeface="Open Sans Light"/>
                <a:ea typeface="Open Sans Light"/>
                <a:cs typeface="Open Sans Light"/>
              </a:rPr>
              <a:t> User ID may be different if you had prior employment with the State of Florida​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Contact the Benefits section with any questions​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7526A7-3293-BB36-4536-4D1F8632EDF5}"/>
              </a:ext>
            </a:extLst>
          </p:cNvPr>
          <p:cNvGrpSpPr>
            <a:grpSpLocks/>
          </p:cNvGrpSpPr>
          <p:nvPr/>
        </p:nvGrpSpPr>
        <p:grpSpPr bwMode="auto">
          <a:xfrm>
            <a:off x="831113" y="998527"/>
            <a:ext cx="6036031" cy="4860946"/>
            <a:chOff x="108007048" y="106023604"/>
            <a:chExt cx="2222992" cy="161964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16558A-CF87-D077-F866-FAEB9942B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007048" y="106023604"/>
              <a:ext cx="2222992" cy="1619647"/>
              <a:chOff x="108007048" y="106023604"/>
              <a:chExt cx="2222992" cy="161964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2CE2BA7-1665-EB24-770E-48BEC3E63C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99" t="11542" r="34364" b="67380"/>
              <a:stretch>
                <a:fillRect/>
              </a:stretch>
            </p:blipFill>
            <p:spPr bwMode="auto">
              <a:xfrm>
                <a:off x="108007048" y="106023604"/>
                <a:ext cx="1100599" cy="589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2A9E939-27D2-A0A5-5922-0B6351352F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463" t="11507" r="17490" b="30608"/>
              <a:stretch>
                <a:fillRect/>
              </a:stretch>
            </p:blipFill>
            <p:spPr bwMode="auto">
              <a:xfrm>
                <a:off x="109107647" y="106023604"/>
                <a:ext cx="1122393" cy="1619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4B1822-A7CF-C218-A74D-4F37EBAD1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8000" y="106452938"/>
              <a:ext cx="260059" cy="62916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6AABCECA-737B-6B26-0485-5FE3484B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647466" y="106436160"/>
              <a:ext cx="434549" cy="91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CC5A0B-EB5A-864F-5989-30DE3E610C08}"/>
              </a:ext>
            </a:extLst>
          </p:cNvPr>
          <p:cNvCxnSpPr>
            <a:cxnSpLocks/>
          </p:cNvCxnSpPr>
          <p:nvPr/>
        </p:nvCxnSpPr>
        <p:spPr>
          <a:xfrm flipH="1" flipV="1">
            <a:off x="6341623" y="2475886"/>
            <a:ext cx="932688" cy="993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97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B33C-3260-D96F-39BA-22A48F9B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People First Landing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8812-7547-F857-A080-F73ABB667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519CC-0F1B-D965-4023-699BFC29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00" y="1142482"/>
            <a:ext cx="9687377" cy="458769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4893AA2-E6D9-A513-26DA-F106DA24BFC6}"/>
              </a:ext>
            </a:extLst>
          </p:cNvPr>
          <p:cNvSpPr txBox="1"/>
          <p:nvPr/>
        </p:nvSpPr>
        <p:spPr bwMode="auto">
          <a:xfrm>
            <a:off x="7690104" y="4854543"/>
            <a:ext cx="2959608" cy="769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>
                <a:solidFill>
                  <a:srgbClr val="2B0000"/>
                </a:solidFill>
                <a:latin typeface="+mn-lt"/>
                <a:ea typeface="+mn-ea"/>
                <a:cs typeface="+mn-cs"/>
              </a:rPr>
              <a:t>Default Password</a:t>
            </a:r>
            <a:r>
              <a:rPr lang="en-US" sz="2000" kern="0">
                <a:solidFill>
                  <a:srgbClr val="2B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err="1">
                <a:solidFill>
                  <a:srgbClr val="2B0000"/>
                </a:solidFill>
                <a:latin typeface="+mn-lt"/>
                <a:ea typeface="+mn-ea"/>
                <a:cs typeface="+mn-cs"/>
              </a:rPr>
              <a:t>Pfmmddyy</a:t>
            </a:r>
            <a:endParaRPr lang="en-US" sz="2000" kern="0">
              <a:solidFill>
                <a:srgbClr val="2B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C6350-50BB-625F-A47C-EC71D7EDE022}"/>
              </a:ext>
            </a:extLst>
          </p:cNvPr>
          <p:cNvSpPr txBox="1"/>
          <p:nvPr/>
        </p:nvSpPr>
        <p:spPr>
          <a:xfrm>
            <a:off x="1036352" y="5863166"/>
            <a:ext cx="81345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Open Sans Light"/>
                <a:ea typeface="Open Sans Light"/>
                <a:cs typeface="Arial"/>
              </a:rPr>
              <a:t>*if the default password does not work, please use the "Forgot Password" link</a:t>
            </a:r>
          </a:p>
        </p:txBody>
      </p:sp>
    </p:spTree>
    <p:extLst>
      <p:ext uri="{BB962C8B-B14F-4D97-AF65-F5344CB8AC3E}">
        <p14:creationId xmlns:p14="http://schemas.microsoft.com/office/powerpoint/2010/main" val="238773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8CE4-5B50-3BF3-A42E-C2FF050C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Open Sans SemiBold"/>
                <a:ea typeface="Open Sans SemiBold"/>
                <a:cs typeface="Open Sans SemiBold"/>
              </a:rPr>
              <a:t>People First Insurance Benefits Tile </a:t>
            </a:r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146FDA-299A-E1D9-B612-241A32413D50}"/>
              </a:ext>
            </a:extLst>
          </p:cNvPr>
          <p:cNvCxnSpPr>
            <a:cxnSpLocks/>
          </p:cNvCxnSpPr>
          <p:nvPr/>
        </p:nvCxnSpPr>
        <p:spPr>
          <a:xfrm flipH="1" flipV="1">
            <a:off x="7653956" y="3735303"/>
            <a:ext cx="932688" cy="993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DCC477-22F2-B7D7-7B65-80BCD491A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740" y="1051984"/>
            <a:ext cx="8355232" cy="47581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8CC8D9-40D6-1BFD-0D75-C0F0F6D1DBF3}"/>
              </a:ext>
            </a:extLst>
          </p:cNvPr>
          <p:cNvCxnSpPr>
            <a:cxnSpLocks/>
          </p:cNvCxnSpPr>
          <p:nvPr/>
        </p:nvCxnSpPr>
        <p:spPr>
          <a:xfrm flipH="1" flipV="1">
            <a:off x="7876206" y="3311969"/>
            <a:ext cx="932688" cy="993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1B6DA8-995E-2D5A-56C1-D9C0FC9CA066}"/>
              </a:ext>
            </a:extLst>
          </p:cNvPr>
          <p:cNvCxnSpPr>
            <a:cxnSpLocks/>
          </p:cNvCxnSpPr>
          <p:nvPr/>
        </p:nvCxnSpPr>
        <p:spPr>
          <a:xfrm flipH="1" flipV="1">
            <a:off x="4743540" y="2010219"/>
            <a:ext cx="932688" cy="993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78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U">
      <a:dk1>
        <a:srgbClr val="000000"/>
      </a:dk1>
      <a:lt1>
        <a:srgbClr val="FFFFFF"/>
      </a:lt1>
      <a:dk2>
        <a:srgbClr val="782F40"/>
      </a:dk2>
      <a:lt2>
        <a:srgbClr val="E7E6E6"/>
      </a:lt2>
      <a:accent1>
        <a:srgbClr val="782F40"/>
      </a:accent1>
      <a:accent2>
        <a:srgbClr val="CEB888"/>
      </a:accent2>
      <a:accent3>
        <a:srgbClr val="415563"/>
      </a:accent3>
      <a:accent4>
        <a:srgbClr val="5BB8B2"/>
      </a:accent4>
      <a:accent5>
        <a:srgbClr val="FFC72C"/>
      </a:accent5>
      <a:accent6>
        <a:srgbClr val="A6192E"/>
      </a:accent6>
      <a:hlink>
        <a:srgbClr val="782F4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SU-changing the world" id="{ED812782-668D-C24B-B9EA-1671B1D4ACA5}" vid="{30E0E5D3-8761-184B-AF91-6B54EF77FF7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4afd9c-c314-42d9-9128-c9c6f96b0cc0" xsi:nil="true"/>
    <lcf76f155ced4ddcb4097134ff3c332f xmlns="b5556636-86ed-4b08-ba3b-f2b0bdc59c7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F2F70BF33F1438129444CE4B83F40" ma:contentTypeVersion="18" ma:contentTypeDescription="Create a new document." ma:contentTypeScope="" ma:versionID="953294cb893b411edaa317a7609fd82a">
  <xsd:schema xmlns:xsd="http://www.w3.org/2001/XMLSchema" xmlns:xs="http://www.w3.org/2001/XMLSchema" xmlns:p="http://schemas.microsoft.com/office/2006/metadata/properties" xmlns:ns2="b5556636-86ed-4b08-ba3b-f2b0bdc59c70" xmlns:ns3="754afd9c-c314-42d9-9128-c9c6f96b0cc0" targetNamespace="http://schemas.microsoft.com/office/2006/metadata/properties" ma:root="true" ma:fieldsID="7dd2c22f3ec97835c0b57208c61baf02" ns2:_="" ns3:_="">
    <xsd:import namespace="b5556636-86ed-4b08-ba3b-f2b0bdc59c70"/>
    <xsd:import namespace="754afd9c-c314-42d9-9128-c9c6f96b0c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56636-86ed-4b08-ba3b-f2b0bdc59c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afd9c-c314-42d9-9128-c9c6f96b0c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1a2f376-8481-4cfe-adef-2ed323068583}" ma:internalName="TaxCatchAll" ma:showField="CatchAllData" ma:web="754afd9c-c314-42d9-9128-c9c6f96b0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9BE45-B160-4729-9796-DCDAC4D248FD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b5556636-86ed-4b08-ba3b-f2b0bdc59c70"/>
    <ds:schemaRef ds:uri="http://www.w3.org/XML/1998/namespace"/>
    <ds:schemaRef ds:uri="http://schemas.openxmlformats.org/package/2006/metadata/core-properties"/>
    <ds:schemaRef ds:uri="754afd9c-c314-42d9-9128-c9c6f96b0cc0"/>
  </ds:schemaRefs>
</ds:datastoreItem>
</file>

<file path=customXml/itemProps2.xml><?xml version="1.0" encoding="utf-8"?>
<ds:datastoreItem xmlns:ds="http://schemas.openxmlformats.org/officeDocument/2006/customXml" ds:itemID="{C0DF9331-EFE6-42BD-AF9C-880F496DE692}">
  <ds:schemaRefs>
    <ds:schemaRef ds:uri="754afd9c-c314-42d9-9128-c9c6f96b0cc0"/>
    <ds:schemaRef ds:uri="b5556636-86ed-4b08-ba3b-f2b0bdc59c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3DA2B7-AFC9-4922-AB39-D1CF35CA49C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1667</Words>
  <Application>Microsoft Office PowerPoint</Application>
  <PresentationFormat>Widescreen</PresentationFormat>
  <Paragraphs>306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Calibri</vt:lpstr>
      <vt:lpstr>Courier New</vt:lpstr>
      <vt:lpstr>Arial</vt:lpstr>
      <vt:lpstr>Courier New,monospace</vt:lpstr>
      <vt:lpstr>Wingdings</vt:lpstr>
      <vt:lpstr>Times New Roman</vt:lpstr>
      <vt:lpstr>Open Sans ExtraBold</vt:lpstr>
      <vt:lpstr>Open Sans Light</vt:lpstr>
      <vt:lpstr>Open Sans SemiBold</vt:lpstr>
      <vt:lpstr>Office Theme</vt:lpstr>
      <vt:lpstr>Insurance, Retirement &amp; Benefits</vt:lpstr>
      <vt:lpstr>Insurance</vt:lpstr>
      <vt:lpstr>Eligibility </vt:lpstr>
      <vt:lpstr>People First</vt:lpstr>
      <vt:lpstr>Coverage Begin Dates</vt:lpstr>
      <vt:lpstr>Enrollment</vt:lpstr>
      <vt:lpstr>People First User ID</vt:lpstr>
      <vt:lpstr>People First Landing Page</vt:lpstr>
      <vt:lpstr>People First Insurance Benefits Tile </vt:lpstr>
      <vt:lpstr>Electing Benefits</vt:lpstr>
      <vt:lpstr>Special Reminder</vt:lpstr>
      <vt:lpstr>Health Insurance Standard Plans (HMO &amp; PPO) </vt:lpstr>
      <vt:lpstr>Standard Plans (HMO &amp; PPO)</vt:lpstr>
      <vt:lpstr>Health Insurance High-Deductible Health Plans (HMO &amp; PPO) </vt:lpstr>
      <vt:lpstr>Health Savings Account (HSA)</vt:lpstr>
      <vt:lpstr>Prescription Drugs </vt:lpstr>
      <vt:lpstr>Flexible Spending Account (FSA)</vt:lpstr>
      <vt:lpstr>Shared Savings Program</vt:lpstr>
      <vt:lpstr>Life Insurance</vt:lpstr>
      <vt:lpstr>Life Insurance</vt:lpstr>
      <vt:lpstr>Dental &amp; Vision Insurance </vt:lpstr>
      <vt:lpstr>Additional Insurance Options</vt:lpstr>
      <vt:lpstr>Reminders</vt:lpstr>
      <vt:lpstr>Retirement</vt:lpstr>
      <vt:lpstr>401(a) FICA Alternative Plan - Bencor</vt:lpstr>
      <vt:lpstr>401(a) FICA Alternative Plan - Bencor</vt:lpstr>
      <vt:lpstr>Voluntary Retirement Plans</vt:lpstr>
      <vt:lpstr>Voluntary 403(b) Provider Companies</vt:lpstr>
      <vt:lpstr>Deferred Compensation Provider Companies</vt:lpstr>
      <vt:lpstr>Savi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Grab</dc:creator>
  <cp:lastModifiedBy>Debra Fadool</cp:lastModifiedBy>
  <cp:revision>85</cp:revision>
  <dcterms:created xsi:type="dcterms:W3CDTF">2024-03-13T12:25:39Z</dcterms:created>
  <dcterms:modified xsi:type="dcterms:W3CDTF">2025-08-06T14:33:28Z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0x0101004A4F2F70BF33F1438129444CE4B83F40</vt:lpwstr>
  </property>
</Properties>
</file>