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83" r:id="rId12"/>
    <p:sldId id="281" r:id="rId13"/>
    <p:sldId id="282" r:id="rId14"/>
    <p:sldId id="268" r:id="rId15"/>
    <p:sldId id="284" r:id="rId16"/>
    <p:sldId id="271" r:id="rId17"/>
    <p:sldId id="272" r:id="rId18"/>
    <p:sldId id="273" r:id="rId19"/>
    <p:sldId id="274" r:id="rId20"/>
    <p:sldId id="275" r:id="rId21"/>
    <p:sldId id="276"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nXdMAaPiAK48GwaHM6TcodheV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84" autoAdjust="0"/>
  </p:normalViewPr>
  <p:slideViewPr>
    <p:cSldViewPr snapToGrid="0">
      <p:cViewPr varScale="1">
        <p:scale>
          <a:sx n="70" d="100"/>
          <a:sy n="70" d="100"/>
        </p:scale>
        <p:origin x="1805"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4922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opda-info@fsu.ed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56d4d31718_0_2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256d4d31718_0_2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C2A29"/>
                </a:solidFill>
                <a:effectLst/>
                <a:highlight>
                  <a:srgbClr val="FFFFFF"/>
                </a:highlight>
                <a:latin typeface="acumin-pro-condensed"/>
              </a:rPr>
              <a:t>The </a:t>
            </a:r>
            <a:r>
              <a:rPr lang="en-US" b="1" i="0" dirty="0">
                <a:solidFill>
                  <a:srgbClr val="2C2A29"/>
                </a:solidFill>
                <a:effectLst/>
                <a:highlight>
                  <a:srgbClr val="FFFFFF"/>
                </a:highlight>
                <a:latin typeface="acumin-pro-condensed"/>
              </a:rPr>
              <a:t>Five Minute Research Competition for Postdocs (5MRP)</a:t>
            </a:r>
            <a:r>
              <a:rPr lang="en-US" b="0" i="0" dirty="0">
                <a:solidFill>
                  <a:srgbClr val="2C2A29"/>
                </a:solidFill>
                <a:effectLst/>
                <a:highlight>
                  <a:srgbClr val="FFFFFF"/>
                </a:highlight>
                <a:latin typeface="acumin-pro-condensed"/>
              </a:rPr>
              <a:t> is a research communication competition developed by The Graduate School and hosted by the Office of Postdoctoral Affairs at Florida State University in which postdoctoral presenters are asked to: </a:t>
            </a:r>
          </a:p>
          <a:p>
            <a:pPr algn="l">
              <a:buFont typeface="+mj-lt"/>
              <a:buAutoNum type="arabicPeriod"/>
            </a:pPr>
            <a:r>
              <a:rPr lang="en-US" b="0" i="0" dirty="0">
                <a:solidFill>
                  <a:srgbClr val="2C2A29"/>
                </a:solidFill>
                <a:effectLst/>
                <a:highlight>
                  <a:srgbClr val="FFFFFF"/>
                </a:highlight>
                <a:latin typeface="acumin-pro-condensed"/>
              </a:rPr>
              <a:t>Explain the impact of their research in five minutes and;</a:t>
            </a:r>
          </a:p>
          <a:p>
            <a:pPr algn="l">
              <a:buFont typeface="+mj-lt"/>
              <a:buAutoNum type="arabicPeriod"/>
            </a:pPr>
            <a:r>
              <a:rPr lang="en-US" b="0" i="0" dirty="0">
                <a:solidFill>
                  <a:srgbClr val="2C2A29"/>
                </a:solidFill>
                <a:effectLst/>
                <a:highlight>
                  <a:srgbClr val="FFFFFF"/>
                </a:highlight>
                <a:latin typeface="acumin-pro-condensed"/>
              </a:rPr>
              <a:t>Do so alone (no teams).</a:t>
            </a:r>
          </a:p>
          <a:p>
            <a:pPr algn="l">
              <a:buFont typeface="+mj-lt"/>
              <a:buAutoNum type="arabicPeriod"/>
            </a:pPr>
            <a:endParaRPr lang="en-US" b="0" i="0" dirty="0">
              <a:solidFill>
                <a:srgbClr val="2C2A29"/>
              </a:solidFill>
              <a:effectLst/>
              <a:highlight>
                <a:srgbClr val="FFFFFF"/>
              </a:highlight>
              <a:latin typeface="acumin-pro-condensed"/>
            </a:endParaRPr>
          </a:p>
          <a:p>
            <a:pPr algn="l">
              <a:buFont typeface="+mj-lt"/>
              <a:buAutoNum type="arabicPeriod"/>
            </a:pPr>
            <a:r>
              <a:rPr lang="en-US" b="0" i="0" dirty="0">
                <a:solidFill>
                  <a:srgbClr val="2C2A29"/>
                </a:solidFill>
                <a:effectLst/>
                <a:highlight>
                  <a:srgbClr val="FFFFFF"/>
                </a:highlight>
                <a:latin typeface="acumin-pro-condensed"/>
              </a:rPr>
              <a:t>Participants are also competing for the chance to win up to $1000, with a monetary prize for the top 3 placing postdocs.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754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C2A29"/>
                </a:solidFill>
                <a:effectLst/>
                <a:highlight>
                  <a:srgbClr val="FFFFFF"/>
                </a:highlight>
                <a:latin typeface="acumin-pro-condensed"/>
              </a:rPr>
              <a:t>In this competition Trainees may use ANY medium they want to present their research (i.e., slides, video, sing, dance, recite literature, props-anything!). However, the information must appeal to a non-specialist audience, reach across their discipline, and challenge the audience to want to know more!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038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5ad414913b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5ad414913b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25ad414913b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5ad414913b_0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5ad414913b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25ad414913b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131711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Recently went to pickleball bar, breweries, lots of different cool hangs across Tallahassee area and a great way to meet fellow postdocs in a relaxed and fun setting. </a:t>
            </a:r>
            <a:endParaRPr dirty="0"/>
          </a:p>
        </p:txBody>
      </p:sp>
      <p:sp>
        <p:nvSpPr>
          <p:cNvPr id="304" name="Google Shape;30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We have a Facebook and a Twitter account where we post the different events we organize</a:t>
            </a:r>
            <a:endParaRPr/>
          </a:p>
        </p:txBody>
      </p:sp>
      <p:sp>
        <p:nvSpPr>
          <p:cNvPr id="322" name="Google Shape;3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4" name="Google Shape;3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venir"/>
              <a:buNone/>
            </a:pPr>
            <a:r>
              <a:rPr lang="en-US" sz="1200" b="1">
                <a:latin typeface="Avenir"/>
                <a:ea typeface="Avenir"/>
                <a:cs typeface="Avenir"/>
                <a:sym typeface="Avenir"/>
              </a:rPr>
              <a:t>https://opda.fsu.edu/fsu-pda</a:t>
            </a:r>
            <a:endParaRPr/>
          </a:p>
          <a:p>
            <a:pPr marL="0" lvl="0" indent="0" algn="l" rtl="0">
              <a:spcBef>
                <a:spcPts val="0"/>
              </a:spcBef>
              <a:spcAft>
                <a:spcPts val="0"/>
              </a:spcAft>
              <a:buNone/>
            </a:pPr>
            <a:endParaRPr/>
          </a:p>
          <a:p>
            <a:pPr marL="0" lvl="0" indent="0" algn="l" rtl="0">
              <a:spcBef>
                <a:spcPts val="0"/>
              </a:spcBef>
              <a:spcAft>
                <a:spcPts val="0"/>
              </a:spcAft>
              <a:buNone/>
            </a:pPr>
            <a:r>
              <a:rPr lang="en-US"/>
              <a:t>So </a:t>
            </a:r>
            <a:endParaRPr/>
          </a:p>
          <a:p>
            <a:pPr marL="0" lvl="0" indent="0" algn="l" rtl="0">
              <a:spcBef>
                <a:spcPts val="0"/>
              </a:spcBef>
              <a:spcAft>
                <a:spcPts val="0"/>
              </a:spcAft>
              <a:buNone/>
            </a:pPr>
            <a:r>
              <a:rPr lang="en-US"/>
              <a:t>so if you’re interested in joining us an awesome time while boosting your CV and learning new skills, and helping the rest of the postdoc community – join us!</a:t>
            </a:r>
            <a:endParaRPr/>
          </a:p>
        </p:txBody>
      </p:sp>
      <p:sp>
        <p:nvSpPr>
          <p:cNvPr id="345" name="Google Shape;34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believe it is really important to highlight that the time commitment for a regular member is really small, you just need to attend the monthly meetings through Zoom that usually last about 1 hour. This attendance although it is highly encouraged, it is also very flexible.</a:t>
            </a:r>
            <a:endParaRPr/>
          </a:p>
        </p:txBody>
      </p:sp>
      <p:sp>
        <p:nvSpPr>
          <p:cNvPr id="361" name="Google Shape;3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So what does the PDA do?</a:t>
            </a:r>
            <a:endParaRPr/>
          </a:p>
          <a:p>
            <a:pPr marL="0" lvl="0" indent="0" algn="l" rtl="0">
              <a:spcBef>
                <a:spcPts val="0"/>
              </a:spcBef>
              <a:spcAft>
                <a:spcPts val="0"/>
              </a:spcAft>
              <a:buNone/>
            </a:pPr>
            <a:endParaRPr/>
          </a:p>
          <a:p>
            <a:pPr marL="0" lvl="0" indent="0" algn="l" rtl="0">
              <a:spcBef>
                <a:spcPts val="0"/>
              </a:spcBef>
              <a:spcAft>
                <a:spcPts val="0"/>
              </a:spcAft>
              <a:buNone/>
            </a:pPr>
            <a:r>
              <a:rPr lang="en-US"/>
              <a:t>Our main aim is to improve the postdoc training experience at FSU. </a:t>
            </a:r>
            <a:endParaRPr/>
          </a:p>
          <a:p>
            <a:pPr marL="0" lvl="0" indent="0" algn="l" rtl="0">
              <a:spcBef>
                <a:spcPts val="0"/>
              </a:spcBef>
              <a:spcAft>
                <a:spcPts val="0"/>
              </a:spcAft>
              <a:buNone/>
            </a:pPr>
            <a:r>
              <a:rPr lang="en-US"/>
              <a:t>We do that by advocating for policies that directly impact postdocs, to improve the postdoctoral experience and to improve working conditions. We have successfully completed many projects and we have on going projects …</a:t>
            </a:r>
            <a:endParaRPr/>
          </a:p>
          <a:p>
            <a:pPr marL="0" lvl="0" indent="0" algn="l" rtl="0">
              <a:spcBef>
                <a:spcPts val="0"/>
              </a:spcBef>
              <a:spcAft>
                <a:spcPts val="0"/>
              </a:spcAft>
              <a:buNone/>
            </a:pPr>
            <a:endParaRPr/>
          </a:p>
          <a:p>
            <a:pPr marL="0" lvl="0" indent="0" algn="l" rtl="0">
              <a:spcBef>
                <a:spcPts val="0"/>
              </a:spcBef>
              <a:spcAft>
                <a:spcPts val="0"/>
              </a:spcAft>
              <a:buNone/>
            </a:pPr>
            <a:r>
              <a:rPr lang="en-US"/>
              <a:t>We also offer social opportunities to give the postdocs the chance to meet new people and network with their peers, and also engage with more social activities…</a:t>
            </a:r>
            <a:endParaRPr/>
          </a:p>
          <a:p>
            <a:pPr marL="0" lvl="0" indent="0" algn="l" rtl="0">
              <a:spcBef>
                <a:spcPts val="0"/>
              </a:spcBef>
              <a:spcAft>
                <a:spcPts val="0"/>
              </a:spcAft>
              <a:buNone/>
            </a:pPr>
            <a:endParaRPr/>
          </a:p>
          <a:p>
            <a:pPr marL="0" lvl="0" indent="0" algn="l" rtl="0">
              <a:spcBef>
                <a:spcPts val="0"/>
              </a:spcBef>
              <a:spcAft>
                <a:spcPts val="0"/>
              </a:spcAft>
              <a:buNone/>
            </a:pPr>
            <a:r>
              <a:rPr lang="en-US"/>
              <a:t>We want to be the voice of all postdocs across the FSU, so we try to have postdocs from different departments and colleges to be a part of pda…</a:t>
            </a: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5ad414913b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5ad414913b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25ad414913b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are the current members of the PDA. </a:t>
            </a:r>
            <a:r>
              <a:rPr lang="en-US" sz="1200" b="0" i="0" dirty="0">
                <a:solidFill>
                  <a:schemeClr val="dk1"/>
                </a:solidFill>
                <a:latin typeface="Calibri"/>
                <a:ea typeface="Calibri"/>
                <a:cs typeface="Calibri"/>
                <a:sym typeface="Calibri"/>
              </a:rPr>
              <a:t>You can see we have postdocs from many different colleges and departments here at FSU</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b="1"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If you would like to get in contact, you can contact us by email – see below - opda-info@fsu.edu</a:t>
            </a:r>
            <a:endParaRPr lang="en-US" sz="1200" b="1" i="0" u="sng"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1" i="0" u="sng" strike="noStrike" dirty="0">
              <a:solidFill>
                <a:schemeClr val="dk1"/>
              </a:solidFill>
              <a:latin typeface="Calibri"/>
              <a:ea typeface="Calibri"/>
              <a:cs typeface="Calibri"/>
              <a:sym typeface="Calibri"/>
            </a:endParaRP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terms of policies the PDA has made happen over the years, here are a list of a few. One major policy the PDA worked on recently, which will impact every postdoc at FSU is the paid time off policy. Postdocs are now eligible for 2 weeks of paid time off, which came in to effect at the beginning of last year. Prior to this policy coming into effect, postdocs were not eligible for PTO</a:t>
            </a:r>
            <a:endParaRPr/>
          </a:p>
          <a:p>
            <a:pPr marL="0" lvl="0" indent="0" algn="l" rtl="0">
              <a:spcBef>
                <a:spcPts val="0"/>
              </a:spcBef>
              <a:spcAft>
                <a:spcPts val="0"/>
              </a:spcAft>
              <a:buNone/>
            </a:pPr>
            <a:r>
              <a:rPr lang="en-US"/>
              <a:t>We are now working on expanding that policy by incorporating paid Parental Leave. </a:t>
            </a:r>
            <a:endParaRPr/>
          </a:p>
        </p:txBody>
      </p:sp>
      <p:sp>
        <p:nvSpPr>
          <p:cNvPr id="152" name="Google Shape;15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paid parental leave has been associated with improved infant and maternal health outcomes (</a:t>
            </a:r>
            <a:r>
              <a:rPr lang="en-US" sz="1200" dirty="0" err="1">
                <a:solidFill>
                  <a:schemeClr val="dk1"/>
                </a:solidFill>
                <a:latin typeface="Calibri"/>
                <a:ea typeface="Calibri"/>
                <a:cs typeface="Calibri"/>
                <a:sym typeface="Calibri"/>
              </a:rPr>
              <a:t>Heymann</a:t>
            </a:r>
            <a:r>
              <a:rPr lang="en-US" sz="1200"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et al.</a:t>
            </a:r>
            <a:r>
              <a:rPr lang="en-US" sz="1200" dirty="0">
                <a:solidFill>
                  <a:schemeClr val="dk1"/>
                </a:solidFill>
                <a:latin typeface="Calibri"/>
                <a:ea typeface="Calibri"/>
                <a:cs typeface="Calibri"/>
                <a:sym typeface="Calibri"/>
              </a:rPr>
              <a:t>, 2017). Under federal law, postdoc fathers and mothers who have worked at FSU for at least 12 months have the right to 12 weeks </a:t>
            </a:r>
            <a:r>
              <a:rPr lang="en-US" sz="1200" b="1" dirty="0">
                <a:solidFill>
                  <a:schemeClr val="dk1"/>
                </a:solidFill>
                <a:latin typeface="Calibri"/>
                <a:ea typeface="Calibri"/>
                <a:cs typeface="Calibri"/>
                <a:sym typeface="Calibri"/>
              </a:rPr>
              <a:t>unpaid</a:t>
            </a:r>
            <a:r>
              <a:rPr lang="en-US" sz="1200" dirty="0">
                <a:solidFill>
                  <a:schemeClr val="dk1"/>
                </a:solidFill>
                <a:latin typeface="Calibri"/>
                <a:ea typeface="Calibri"/>
                <a:cs typeface="Calibri"/>
                <a:sym typeface="Calibri"/>
              </a:rPr>
              <a:t> leave in accordance with the Family Medical Leave Act (FMLA). Currently, tenure-track faculty at FSU have access to 16 weeks paid parental leave. However, there is currently no paid parental leave policy in place for FSU postdocs.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We are advocating for 8 weeks of paid parental leave for postdocs. That means we raise this at Postdoc Advisory board meetings &amp; we hold discussions on how we can make this happen. At present, We are creating surveys for the Faculty and Postdocs to assess their thoughts and opinions on a paid parental leave policy for postdocs. </a:t>
            </a:r>
          </a:p>
          <a:p>
            <a:pPr marL="0" lvl="0" indent="0" algn="l" rtl="0">
              <a:spcBef>
                <a:spcPts val="0"/>
              </a:spcBef>
              <a:spcAft>
                <a:spcPts val="0"/>
              </a:spcAft>
              <a:buNone/>
            </a:pPr>
            <a:endParaRPr lang="en-US" sz="1200" dirty="0">
              <a:solidFill>
                <a:schemeClr val="dk1"/>
              </a:solidFill>
              <a:latin typeface="Calibri"/>
              <a:cs typeface="Calibri"/>
              <a:sym typeface="Calibri"/>
            </a:endParaRPr>
          </a:p>
          <a:p>
            <a:pPr marL="0" lvl="0" indent="0" algn="l" rtl="0">
              <a:spcBef>
                <a:spcPts val="0"/>
              </a:spcBef>
              <a:spcAft>
                <a:spcPts val="0"/>
              </a:spcAft>
              <a:buNone/>
            </a:pPr>
            <a:r>
              <a:rPr lang="en-US" sz="1200" dirty="0">
                <a:solidFill>
                  <a:schemeClr val="dk1"/>
                </a:solidFill>
                <a:latin typeface="Calibri"/>
                <a:cs typeface="Calibri"/>
                <a:sym typeface="Calibri"/>
              </a:rPr>
              <a:t>Kasey and Olivia will be presenting results from the survey at the national postdoctoral association NPA </a:t>
            </a:r>
            <a:r>
              <a:rPr lang="en-US" sz="1200">
                <a:solidFill>
                  <a:schemeClr val="dk1"/>
                </a:solidFill>
                <a:latin typeface="Calibri"/>
                <a:cs typeface="Calibri"/>
                <a:sym typeface="Calibri"/>
              </a:rPr>
              <a:t>conference this year</a:t>
            </a:r>
            <a:endParaRPr/>
          </a:p>
        </p:txBody>
      </p:sp>
      <p:sp>
        <p:nvSpPr>
          <p:cNvPr id="174" name="Google Shape;17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6d4d31718_0_2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256d4d31718_0_2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5874203817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5874203817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Some insurance plans have a fitness reimbursement program that will reimburse you for membership fees. </a:t>
            </a:r>
            <a:endParaRPr dirty="0"/>
          </a:p>
        </p:txBody>
      </p:sp>
      <p:sp>
        <p:nvSpPr>
          <p:cNvPr id="199" name="Google Shape;199;g25874203817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56d4d31718_0_2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256d4d31718_0_2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56d4d31718_0_2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256d4d31718_0_2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 name="Google Shape;3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1792288" y="612775"/>
            <a:ext cx="5486400" cy="4114800"/>
          </a:xfrm>
          <a:prstGeom prst="rect">
            <a:avLst/>
          </a:prstGeom>
          <a:noFill/>
          <a:ln>
            <a:noFill/>
          </a:ln>
        </p:spPr>
      </p:sp>
      <p:sp>
        <p:nvSpPr>
          <p:cNvPr id="68" name="Google Shape;68;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hyperlink" Target="https://fsu.zoom.us/j/94768662495"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opda.fsu.edu/" TargetMode="External"/><Relationship Id="rId5" Type="http://schemas.openxmlformats.org/officeDocument/2006/relationships/image" Target="../media/image45.png"/><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opda-info@fsu.edu" TargetMode="External"/><Relationship Id="rId11" Type="http://schemas.openxmlformats.org/officeDocument/2006/relationships/image" Target="../media/image11.jpg"/><Relationship Id="rId5" Type="http://schemas.openxmlformats.org/officeDocument/2006/relationships/image" Target="../media/image3.gif"/><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381001" y="365350"/>
            <a:ext cx="8610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800000"/>
                </a:solidFill>
                <a:latin typeface="Calibri"/>
                <a:ea typeface="Calibri"/>
                <a:cs typeface="Calibri"/>
                <a:sym typeface="Calibri"/>
              </a:rPr>
              <a:t>The Postdoctoral Association (PDA)</a:t>
            </a:r>
            <a:endParaRPr/>
          </a:p>
        </p:txBody>
      </p:sp>
      <p:sp>
        <p:nvSpPr>
          <p:cNvPr id="90" name="Google Shape;90;p1"/>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800000"/>
              </a:solidFill>
              <a:latin typeface="Calibri"/>
              <a:ea typeface="Calibri"/>
              <a:cs typeface="Calibri"/>
              <a:sym typeface="Calibri"/>
            </a:endParaRPr>
          </a:p>
        </p:txBody>
      </p:sp>
      <p:pic>
        <p:nvPicPr>
          <p:cNvPr id="91" name="Google Shape;91;p1"/>
          <p:cNvPicPr preferRelativeResize="0"/>
          <p:nvPr/>
        </p:nvPicPr>
        <p:blipFill rotWithShape="1">
          <a:blip r:embed="rId3">
            <a:alphaModFix/>
          </a:blip>
          <a:srcRect/>
          <a:stretch/>
        </p:blipFill>
        <p:spPr>
          <a:xfrm>
            <a:off x="0" y="6172200"/>
            <a:ext cx="3129430" cy="660113"/>
          </a:xfrm>
          <a:prstGeom prst="rect">
            <a:avLst/>
          </a:prstGeom>
          <a:noFill/>
          <a:ln>
            <a:noFill/>
          </a:ln>
        </p:spPr>
      </p:pic>
      <p:pic>
        <p:nvPicPr>
          <p:cNvPr id="92" name="Google Shape;92;p1"/>
          <p:cNvPicPr preferRelativeResize="0"/>
          <p:nvPr/>
        </p:nvPicPr>
        <p:blipFill rotWithShape="1">
          <a:blip r:embed="rId4">
            <a:alphaModFix/>
          </a:blip>
          <a:srcRect/>
          <a:stretch/>
        </p:blipFill>
        <p:spPr>
          <a:xfrm>
            <a:off x="8382000" y="6248400"/>
            <a:ext cx="609600" cy="609600"/>
          </a:xfrm>
          <a:prstGeom prst="rect">
            <a:avLst/>
          </a:prstGeom>
          <a:noFill/>
          <a:ln>
            <a:noFill/>
          </a:ln>
        </p:spPr>
      </p:pic>
      <p:pic>
        <p:nvPicPr>
          <p:cNvPr id="3" name="Imagem 2" descr="Grupo de pessoas na grama posando para foto&#10;&#10;Descrição gerada automaticamente">
            <a:extLst>
              <a:ext uri="{FF2B5EF4-FFF2-40B4-BE49-F238E27FC236}">
                <a16:creationId xmlns:a16="http://schemas.microsoft.com/office/drawing/2014/main" id="{FFE01222-3382-03A2-7619-A32C294C627A}"/>
              </a:ext>
            </a:extLst>
          </p:cNvPr>
          <p:cNvPicPr>
            <a:picLocks noChangeAspect="1"/>
          </p:cNvPicPr>
          <p:nvPr/>
        </p:nvPicPr>
        <p:blipFill>
          <a:blip r:embed="rId5"/>
          <a:stretch>
            <a:fillRect/>
          </a:stretch>
        </p:blipFill>
        <p:spPr>
          <a:xfrm>
            <a:off x="1653603" y="1395646"/>
            <a:ext cx="6100061" cy="40667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56d4d31718_0_294"/>
          <p:cNvSpPr txBox="1">
            <a:spLocks noGrp="1"/>
          </p:cNvSpPr>
          <p:nvPr>
            <p:ph type="title"/>
          </p:nvPr>
        </p:nvSpPr>
        <p:spPr>
          <a:xfrm>
            <a:off x="628650" y="106343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2800">
                <a:solidFill>
                  <a:srgbClr val="800000"/>
                </a:solidFill>
              </a:rPr>
              <a:t>UNIVERSITY HEALTH SERVICES</a:t>
            </a:r>
            <a:endParaRPr sz="2800">
              <a:solidFill>
                <a:srgbClr val="800000"/>
              </a:solidFill>
            </a:endParaRPr>
          </a:p>
        </p:txBody>
      </p:sp>
      <p:sp>
        <p:nvSpPr>
          <p:cNvPr id="232" name="Google Shape;232;g256d4d31718_0_294"/>
          <p:cNvSpPr/>
          <p:nvPr/>
        </p:nvSpPr>
        <p:spPr>
          <a:xfrm>
            <a:off x="3685495" y="5610375"/>
            <a:ext cx="17730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https://uhs.fsu.edu/</a:t>
            </a:r>
            <a:endParaRPr/>
          </a:p>
        </p:txBody>
      </p:sp>
      <p:pic>
        <p:nvPicPr>
          <p:cNvPr id="233" name="Google Shape;233;g256d4d31718_0_294"/>
          <p:cNvPicPr preferRelativeResize="0"/>
          <p:nvPr/>
        </p:nvPicPr>
        <p:blipFill rotWithShape="1">
          <a:blip r:embed="rId3">
            <a:alphaModFix/>
          </a:blip>
          <a:srcRect/>
          <a:stretch/>
        </p:blipFill>
        <p:spPr>
          <a:xfrm>
            <a:off x="5330986" y="2089261"/>
            <a:ext cx="3325000" cy="3439864"/>
          </a:xfrm>
          <a:prstGeom prst="rect">
            <a:avLst/>
          </a:prstGeom>
          <a:noFill/>
          <a:ln>
            <a:noFill/>
          </a:ln>
        </p:spPr>
      </p:pic>
      <p:sp>
        <p:nvSpPr>
          <p:cNvPr id="234" name="Google Shape;234;g256d4d31718_0_294"/>
          <p:cNvSpPr/>
          <p:nvPr/>
        </p:nvSpPr>
        <p:spPr>
          <a:xfrm>
            <a:off x="7543800" y="3114136"/>
            <a:ext cx="439800" cy="431400"/>
          </a:xfrm>
          <a:prstGeom prst="ellipse">
            <a:avLst/>
          </a:prstGeom>
          <a:noFill/>
          <a:ln w="571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5" name="Google Shape;235;g256d4d31718_0_294"/>
          <p:cNvSpPr txBox="1"/>
          <p:nvPr/>
        </p:nvSpPr>
        <p:spPr>
          <a:xfrm>
            <a:off x="99853" y="5709375"/>
            <a:ext cx="3695100" cy="415500"/>
          </a:xfrm>
          <a:prstGeom prst="rect">
            <a:avLst/>
          </a:prstGeom>
          <a:noFill/>
          <a:ln>
            <a:noFill/>
          </a:ln>
        </p:spPr>
        <p:txBody>
          <a:bodyPr spcFirstLastPara="1" wrap="square" lIns="91425" tIns="91425" rIns="91425" bIns="91425" anchor="t" anchorCtr="0">
            <a:spAutoFit/>
          </a:bodyPr>
          <a:lstStyle/>
          <a:p>
            <a:pPr marL="457200" lvl="1" indent="0" algn="l" rtl="0">
              <a:spcBef>
                <a:spcPts val="0"/>
              </a:spcBef>
              <a:spcAft>
                <a:spcPts val="0"/>
              </a:spcAft>
              <a:buNone/>
            </a:pPr>
            <a:r>
              <a:rPr lang="en-US" sz="1500">
                <a:solidFill>
                  <a:srgbClr val="800000"/>
                </a:solidFill>
                <a:latin typeface="Calibri"/>
                <a:ea typeface="Calibri"/>
                <a:cs typeface="Calibri"/>
                <a:sym typeface="Calibri"/>
              </a:rPr>
              <a:t>Accepts Florida Blue health insurance</a:t>
            </a:r>
            <a:endParaRPr sz="1500">
              <a:solidFill>
                <a:srgbClr val="800000"/>
              </a:solidFill>
            </a:endParaRPr>
          </a:p>
        </p:txBody>
      </p:sp>
      <p:pic>
        <p:nvPicPr>
          <p:cNvPr id="236" name="Google Shape;236;g256d4d31718_0_294"/>
          <p:cNvPicPr preferRelativeResize="0"/>
          <p:nvPr/>
        </p:nvPicPr>
        <p:blipFill>
          <a:blip r:embed="rId4">
            <a:alphaModFix/>
          </a:blip>
          <a:stretch>
            <a:fillRect/>
          </a:stretch>
        </p:blipFill>
        <p:spPr>
          <a:xfrm>
            <a:off x="162050" y="2160400"/>
            <a:ext cx="5033249" cy="3368725"/>
          </a:xfrm>
          <a:prstGeom prst="rect">
            <a:avLst/>
          </a:prstGeom>
          <a:noFill/>
          <a:ln>
            <a:noFill/>
          </a:ln>
        </p:spPr>
      </p:pic>
      <p:sp>
        <p:nvSpPr>
          <p:cNvPr id="237" name="Google Shape;237;g256d4d31718_0_294"/>
          <p:cNvSpPr txBox="1"/>
          <p:nvPr/>
        </p:nvSpPr>
        <p:spPr>
          <a:xfrm>
            <a:off x="377325" y="358750"/>
            <a:ext cx="84672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600" b="1" dirty="0">
                <a:solidFill>
                  <a:srgbClr val="800000"/>
                </a:solidFill>
                <a:latin typeface="Calibri"/>
                <a:ea typeface="Calibri"/>
                <a:cs typeface="Calibri"/>
                <a:sym typeface="Calibri"/>
              </a:rPr>
              <a:t>Take Care of Your Mental &amp; Physical Health</a:t>
            </a:r>
            <a:endParaRPr sz="3600" b="1" dirty="0">
              <a:solidFill>
                <a:srgbClr val="8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7B91-7883-4248-9336-1EB62E0AA620}"/>
              </a:ext>
            </a:extLst>
          </p:cNvPr>
          <p:cNvSpPr>
            <a:spLocks noGrp="1"/>
          </p:cNvSpPr>
          <p:nvPr>
            <p:ph type="title"/>
          </p:nvPr>
        </p:nvSpPr>
        <p:spPr/>
        <p:txBody>
          <a:bodyPr>
            <a:normAutofit/>
          </a:bodyPr>
          <a:lstStyle/>
          <a:p>
            <a:r>
              <a:rPr lang="en-US" dirty="0"/>
              <a:t>Postdoc Office Hours</a:t>
            </a:r>
          </a:p>
        </p:txBody>
      </p:sp>
      <p:sp>
        <p:nvSpPr>
          <p:cNvPr id="3" name="Text Placeholder 2">
            <a:extLst>
              <a:ext uri="{FF2B5EF4-FFF2-40B4-BE49-F238E27FC236}">
                <a16:creationId xmlns:a16="http://schemas.microsoft.com/office/drawing/2014/main" id="{3072C23A-7103-47D8-B790-FA12710B54DB}"/>
              </a:ext>
            </a:extLst>
          </p:cNvPr>
          <p:cNvSpPr>
            <a:spLocks noGrp="1"/>
          </p:cNvSpPr>
          <p:nvPr>
            <p:ph type="body" idx="1"/>
          </p:nvPr>
        </p:nvSpPr>
        <p:spPr>
          <a:xfrm>
            <a:off x="457200" y="1322174"/>
            <a:ext cx="8229600" cy="4803990"/>
          </a:xfrm>
        </p:spPr>
        <p:txBody>
          <a:bodyPr>
            <a:normAutofit fontScale="85000" lnSpcReduction="20000"/>
          </a:bodyPr>
          <a:lstStyle/>
          <a:p>
            <a:pPr marL="114300" indent="0">
              <a:buNone/>
            </a:pPr>
            <a:r>
              <a:rPr lang="en-US" dirty="0"/>
              <a:t>The FSU Postdoctoral Association is excited to announce a new program: Postdoc Office Hours! Come chat with seasoned postdocs on zoom to ask questions about life as a postdoc at FSU, have conversations just for fun, and connect with peers. </a:t>
            </a:r>
          </a:p>
          <a:p>
            <a:pPr marL="114300" indent="0">
              <a:buNone/>
            </a:pPr>
            <a:endParaRPr lang="en-US" dirty="0"/>
          </a:p>
          <a:p>
            <a:pPr marL="114300" indent="0">
              <a:buNone/>
            </a:pPr>
            <a:r>
              <a:rPr lang="en-US" dirty="0"/>
              <a:t>Office hours are held monthly on the first Friday of the month, from 11am-12noon</a:t>
            </a:r>
          </a:p>
          <a:p>
            <a:pPr marL="114300" indent="0">
              <a:buNone/>
            </a:pPr>
            <a:endParaRPr lang="en-US" dirty="0"/>
          </a:p>
          <a:p>
            <a:pPr marL="114300" indent="0">
              <a:buNone/>
            </a:pPr>
            <a:r>
              <a:rPr lang="en-US" dirty="0"/>
              <a:t>The next office hours held Friday, May 2nd and will be hosted this month by PDA President, Kasey Longley</a:t>
            </a:r>
          </a:p>
          <a:p>
            <a:pPr marL="114300" indent="0">
              <a:buNone/>
            </a:pPr>
            <a:endParaRPr lang="en-US" dirty="0"/>
          </a:p>
          <a:p>
            <a:pPr marL="114300" indent="0">
              <a:buNone/>
            </a:pPr>
            <a:r>
              <a:rPr lang="en-US" dirty="0"/>
              <a:t>Zoom link: </a:t>
            </a:r>
            <a:r>
              <a:rPr lang="en-US" dirty="0">
                <a:hlinkClick r:id="rId2"/>
              </a:rPr>
              <a:t>https://fsu.zoom.us/j/94768662495</a:t>
            </a:r>
            <a:endParaRPr lang="en-US" dirty="0"/>
          </a:p>
          <a:p>
            <a:pPr marL="114300" indent="0">
              <a:buNone/>
            </a:pPr>
            <a:endParaRPr lang="en-US" dirty="0"/>
          </a:p>
          <a:p>
            <a:pPr marL="114300" indent="0">
              <a:buNone/>
            </a:pPr>
            <a:endParaRPr lang="en-US" dirty="0"/>
          </a:p>
        </p:txBody>
      </p:sp>
    </p:spTree>
    <p:extLst>
      <p:ext uri="{BB962C8B-B14F-4D97-AF65-F5344CB8AC3E}">
        <p14:creationId xmlns:p14="http://schemas.microsoft.com/office/powerpoint/2010/main" val="1816022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0FDE-360A-6953-39BB-50325800A962}"/>
              </a:ext>
            </a:extLst>
          </p:cNvPr>
          <p:cNvSpPr>
            <a:spLocks noGrp="1"/>
          </p:cNvSpPr>
          <p:nvPr>
            <p:ph type="title"/>
          </p:nvPr>
        </p:nvSpPr>
        <p:spPr>
          <a:xfrm>
            <a:off x="-1507787" y="420393"/>
            <a:ext cx="8229600" cy="1423648"/>
          </a:xfrm>
        </p:spPr>
        <p:txBody>
          <a:bodyPr/>
          <a:lstStyle/>
          <a:p>
            <a:r>
              <a:rPr lang="en-US" dirty="0"/>
              <a:t>5MR Competition</a:t>
            </a:r>
          </a:p>
        </p:txBody>
      </p:sp>
      <p:sp>
        <p:nvSpPr>
          <p:cNvPr id="3" name="Text Placeholder 2">
            <a:extLst>
              <a:ext uri="{FF2B5EF4-FFF2-40B4-BE49-F238E27FC236}">
                <a16:creationId xmlns:a16="http://schemas.microsoft.com/office/drawing/2014/main" id="{71FDA0DB-088F-C091-F464-B1E31C20C34C}"/>
              </a:ext>
            </a:extLst>
          </p:cNvPr>
          <p:cNvSpPr>
            <a:spLocks noGrp="1"/>
          </p:cNvSpPr>
          <p:nvPr>
            <p:ph type="body" idx="1"/>
          </p:nvPr>
        </p:nvSpPr>
        <p:spPr>
          <a:xfrm>
            <a:off x="457200" y="2331724"/>
            <a:ext cx="8229600" cy="4525963"/>
          </a:xfrm>
        </p:spPr>
        <p:txBody>
          <a:bodyPr>
            <a:normAutofit/>
          </a:bodyPr>
          <a:lstStyle/>
          <a:p>
            <a:pPr algn="l">
              <a:buFont typeface="+mj-lt"/>
              <a:buAutoNum type="arabicPeriod"/>
            </a:pPr>
            <a:r>
              <a:rPr lang="en-US" b="0" i="0" dirty="0">
                <a:solidFill>
                  <a:srgbClr val="2C2A29"/>
                </a:solidFill>
                <a:effectLst/>
                <a:highlight>
                  <a:srgbClr val="FFFFFF"/>
                </a:highlight>
                <a:latin typeface="acumin-pro-condensed"/>
              </a:rPr>
              <a:t>Explain the impact of postdoc research in five minutes</a:t>
            </a:r>
          </a:p>
          <a:p>
            <a:pPr algn="l">
              <a:buFont typeface="+mj-lt"/>
              <a:buAutoNum type="arabicPeriod"/>
            </a:pPr>
            <a:endParaRPr lang="en-US" b="0" i="0" dirty="0">
              <a:solidFill>
                <a:srgbClr val="2C2A29"/>
              </a:solidFill>
              <a:effectLst/>
              <a:highlight>
                <a:srgbClr val="FFFFFF"/>
              </a:highlight>
              <a:latin typeface="acumin-pro-condensed"/>
            </a:endParaRPr>
          </a:p>
          <a:p>
            <a:pPr algn="l">
              <a:buFont typeface="+mj-lt"/>
              <a:buAutoNum type="arabicPeriod"/>
            </a:pPr>
            <a:r>
              <a:rPr lang="en-US" b="0" i="0" dirty="0">
                <a:solidFill>
                  <a:srgbClr val="2C2A29"/>
                </a:solidFill>
                <a:effectLst/>
                <a:highlight>
                  <a:srgbClr val="FFFFFF"/>
                </a:highlight>
                <a:latin typeface="acumin-pro-condensed"/>
              </a:rPr>
              <a:t>Do so alone (no teams).</a:t>
            </a:r>
          </a:p>
          <a:p>
            <a:pPr algn="l">
              <a:buFont typeface="+mj-lt"/>
              <a:buAutoNum type="arabicPeriod"/>
            </a:pPr>
            <a:endParaRPr lang="en-US" b="0" i="0" dirty="0">
              <a:solidFill>
                <a:srgbClr val="2C2A29"/>
              </a:solidFill>
              <a:effectLst/>
              <a:highlight>
                <a:srgbClr val="FFFFFF"/>
              </a:highlight>
              <a:latin typeface="acumin-pro-condensed"/>
            </a:endParaRPr>
          </a:p>
          <a:p>
            <a:pPr marL="114300" indent="0" algn="l">
              <a:buNone/>
            </a:pPr>
            <a:r>
              <a:rPr lang="en-US" b="1" i="1" dirty="0">
                <a:solidFill>
                  <a:srgbClr val="FF0000"/>
                </a:solidFill>
                <a:effectLst/>
                <a:latin typeface="benton-sans"/>
              </a:rPr>
              <a:t>Look for this event in Fall 2025</a:t>
            </a:r>
            <a:endParaRPr lang="en-US" b="1" i="1" dirty="0">
              <a:solidFill>
                <a:srgbClr val="FF0000"/>
              </a:solidFill>
              <a:effectLst/>
              <a:latin typeface="acumin-pro-condensed"/>
            </a:endParaRPr>
          </a:p>
          <a:p>
            <a:endParaRPr lang="en-US" dirty="0"/>
          </a:p>
        </p:txBody>
      </p:sp>
      <p:pic>
        <p:nvPicPr>
          <p:cNvPr id="5" name="Picture 4">
            <a:extLst>
              <a:ext uri="{FF2B5EF4-FFF2-40B4-BE49-F238E27FC236}">
                <a16:creationId xmlns:a16="http://schemas.microsoft.com/office/drawing/2014/main" id="{D2BDA5FB-672C-FE1A-F39B-A1E28AFA1CD1}"/>
              </a:ext>
            </a:extLst>
          </p:cNvPr>
          <p:cNvPicPr>
            <a:picLocks noChangeAspect="1"/>
          </p:cNvPicPr>
          <p:nvPr/>
        </p:nvPicPr>
        <p:blipFill>
          <a:blip r:embed="rId3"/>
          <a:stretch>
            <a:fillRect/>
          </a:stretch>
        </p:blipFill>
        <p:spPr>
          <a:xfrm>
            <a:off x="5038928" y="176552"/>
            <a:ext cx="3365770" cy="1911331"/>
          </a:xfrm>
          <a:prstGeom prst="rect">
            <a:avLst/>
          </a:prstGeom>
        </p:spPr>
      </p:pic>
      <p:pic>
        <p:nvPicPr>
          <p:cNvPr id="7" name="Picture 6">
            <a:extLst>
              <a:ext uri="{FF2B5EF4-FFF2-40B4-BE49-F238E27FC236}">
                <a16:creationId xmlns:a16="http://schemas.microsoft.com/office/drawing/2014/main" id="{22E57CE6-27DF-51BC-5DBA-5596C2D25AD9}"/>
              </a:ext>
            </a:extLst>
          </p:cNvPr>
          <p:cNvPicPr>
            <a:picLocks noChangeAspect="1"/>
          </p:cNvPicPr>
          <p:nvPr/>
        </p:nvPicPr>
        <p:blipFill>
          <a:blip r:embed="rId4"/>
          <a:stretch>
            <a:fillRect/>
          </a:stretch>
        </p:blipFill>
        <p:spPr>
          <a:xfrm>
            <a:off x="5280062" y="2971871"/>
            <a:ext cx="3124636" cy="2000529"/>
          </a:xfrm>
          <a:prstGeom prst="rect">
            <a:avLst/>
          </a:prstGeom>
        </p:spPr>
      </p:pic>
    </p:spTree>
    <p:extLst>
      <p:ext uri="{BB962C8B-B14F-4D97-AF65-F5344CB8AC3E}">
        <p14:creationId xmlns:p14="http://schemas.microsoft.com/office/powerpoint/2010/main" val="133163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B0FDE-360A-6953-39BB-50325800A962}"/>
              </a:ext>
            </a:extLst>
          </p:cNvPr>
          <p:cNvSpPr>
            <a:spLocks noGrp="1"/>
          </p:cNvSpPr>
          <p:nvPr>
            <p:ph type="title"/>
          </p:nvPr>
        </p:nvSpPr>
        <p:spPr>
          <a:xfrm>
            <a:off x="-1366736" y="178006"/>
            <a:ext cx="8229600" cy="1423648"/>
          </a:xfrm>
        </p:spPr>
        <p:txBody>
          <a:bodyPr/>
          <a:lstStyle/>
          <a:p>
            <a:r>
              <a:rPr lang="en-US" dirty="0"/>
              <a:t>5MR Competition</a:t>
            </a:r>
          </a:p>
        </p:txBody>
      </p:sp>
      <p:sp>
        <p:nvSpPr>
          <p:cNvPr id="3" name="Text Placeholder 2">
            <a:extLst>
              <a:ext uri="{FF2B5EF4-FFF2-40B4-BE49-F238E27FC236}">
                <a16:creationId xmlns:a16="http://schemas.microsoft.com/office/drawing/2014/main" id="{71FDA0DB-088F-C091-F464-B1E31C20C34C}"/>
              </a:ext>
            </a:extLst>
          </p:cNvPr>
          <p:cNvSpPr>
            <a:spLocks noGrp="1"/>
          </p:cNvSpPr>
          <p:nvPr>
            <p:ph type="body" idx="1"/>
          </p:nvPr>
        </p:nvSpPr>
        <p:spPr>
          <a:xfrm>
            <a:off x="457200" y="2332037"/>
            <a:ext cx="8229600" cy="4525963"/>
          </a:xfrm>
        </p:spPr>
        <p:txBody>
          <a:bodyPr>
            <a:normAutofit/>
          </a:bodyPr>
          <a:lstStyle/>
          <a:p>
            <a:r>
              <a:rPr lang="en-US" dirty="0">
                <a:solidFill>
                  <a:srgbClr val="2C2A29"/>
                </a:solidFill>
                <a:highlight>
                  <a:srgbClr val="FFFFFF"/>
                </a:highlight>
                <a:latin typeface="acumin-pro-condensed"/>
              </a:rPr>
              <a:t>M</a:t>
            </a:r>
            <a:r>
              <a:rPr lang="en-US" b="0" i="0" dirty="0">
                <a:solidFill>
                  <a:srgbClr val="2C2A29"/>
                </a:solidFill>
                <a:effectLst/>
                <a:highlight>
                  <a:srgbClr val="FFFFFF"/>
                </a:highlight>
                <a:latin typeface="acumin-pro-condensed"/>
              </a:rPr>
              <a:t>ay use ANY medium to present research </a:t>
            </a:r>
            <a:endParaRPr lang="en-US" dirty="0">
              <a:solidFill>
                <a:srgbClr val="2C2A29"/>
              </a:solidFill>
              <a:highlight>
                <a:srgbClr val="FFFFFF"/>
              </a:highlight>
              <a:latin typeface="acumin-pro-condensed"/>
            </a:endParaRPr>
          </a:p>
          <a:p>
            <a:pPr lvl="1"/>
            <a:endParaRPr lang="en-US" b="0" i="0" dirty="0">
              <a:solidFill>
                <a:srgbClr val="2C2A29"/>
              </a:solidFill>
              <a:effectLst/>
              <a:highlight>
                <a:srgbClr val="FFFFFF"/>
              </a:highlight>
              <a:latin typeface="acumin-pro-condensed"/>
            </a:endParaRPr>
          </a:p>
          <a:p>
            <a:r>
              <a:rPr lang="en-US" b="0" i="0" dirty="0">
                <a:solidFill>
                  <a:srgbClr val="2C2A29"/>
                </a:solidFill>
                <a:effectLst/>
                <a:highlight>
                  <a:srgbClr val="FFFFFF"/>
                </a:highlight>
                <a:latin typeface="acumin-pro-condensed"/>
              </a:rPr>
              <a:t>appeal to a non-specialist audience</a:t>
            </a:r>
          </a:p>
          <a:p>
            <a:r>
              <a:rPr lang="en-US" b="0" i="0" dirty="0">
                <a:solidFill>
                  <a:srgbClr val="2C2A29"/>
                </a:solidFill>
                <a:effectLst/>
                <a:highlight>
                  <a:srgbClr val="FFFFFF"/>
                </a:highlight>
                <a:latin typeface="acumin-pro-condensed"/>
              </a:rPr>
              <a:t>reach across their discipline </a:t>
            </a:r>
          </a:p>
          <a:p>
            <a:r>
              <a:rPr lang="en-US" b="0" i="0" dirty="0">
                <a:solidFill>
                  <a:srgbClr val="2C2A29"/>
                </a:solidFill>
                <a:effectLst/>
                <a:highlight>
                  <a:srgbClr val="FFFFFF"/>
                </a:highlight>
                <a:latin typeface="acumin-pro-condensed"/>
              </a:rPr>
              <a:t>challenge the audience to want to know more!  </a:t>
            </a:r>
          </a:p>
          <a:p>
            <a:pPr algn="l">
              <a:buFont typeface="+mj-lt"/>
              <a:buAutoNum type="arabicPeriod"/>
            </a:pPr>
            <a:endParaRPr lang="en-US" b="0" i="0" dirty="0">
              <a:solidFill>
                <a:srgbClr val="2C2A29"/>
              </a:solidFill>
              <a:effectLst/>
              <a:highlight>
                <a:srgbClr val="FFFFFF"/>
              </a:highlight>
              <a:latin typeface="acumin-pro-condensed"/>
            </a:endParaRPr>
          </a:p>
          <a:p>
            <a:endParaRPr lang="en-US" dirty="0"/>
          </a:p>
        </p:txBody>
      </p:sp>
      <p:pic>
        <p:nvPicPr>
          <p:cNvPr id="5" name="Picture 4">
            <a:extLst>
              <a:ext uri="{FF2B5EF4-FFF2-40B4-BE49-F238E27FC236}">
                <a16:creationId xmlns:a16="http://schemas.microsoft.com/office/drawing/2014/main" id="{D2BDA5FB-672C-FE1A-F39B-A1E28AFA1CD1}"/>
              </a:ext>
            </a:extLst>
          </p:cNvPr>
          <p:cNvPicPr>
            <a:picLocks noChangeAspect="1"/>
          </p:cNvPicPr>
          <p:nvPr/>
        </p:nvPicPr>
        <p:blipFill>
          <a:blip r:embed="rId3"/>
          <a:stretch>
            <a:fillRect/>
          </a:stretch>
        </p:blipFill>
        <p:spPr>
          <a:xfrm>
            <a:off x="5038928" y="176552"/>
            <a:ext cx="3365770" cy="1911331"/>
          </a:xfrm>
          <a:prstGeom prst="rect">
            <a:avLst/>
          </a:prstGeom>
        </p:spPr>
      </p:pic>
    </p:spTree>
    <p:extLst>
      <p:ext uri="{BB962C8B-B14F-4D97-AF65-F5344CB8AC3E}">
        <p14:creationId xmlns:p14="http://schemas.microsoft.com/office/powerpoint/2010/main" val="1916845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270" name="Google Shape;270;g25ad414913b_0_8"/>
          <p:cNvGrpSpPr/>
          <p:nvPr/>
        </p:nvGrpSpPr>
        <p:grpSpPr>
          <a:xfrm>
            <a:off x="1358962" y="1617436"/>
            <a:ext cx="6426083" cy="3623121"/>
            <a:chOff x="3810000" y="3429000"/>
            <a:chExt cx="5257800" cy="2667001"/>
          </a:xfrm>
        </p:grpSpPr>
        <p:pic>
          <p:nvPicPr>
            <p:cNvPr id="271" name="Google Shape;271;g25ad414913b_0_8"/>
            <p:cNvPicPr preferRelativeResize="0"/>
            <p:nvPr/>
          </p:nvPicPr>
          <p:blipFill rotWithShape="1">
            <a:blip r:embed="rId3">
              <a:alphaModFix/>
            </a:blip>
            <a:srcRect/>
            <a:stretch/>
          </p:blipFill>
          <p:spPr>
            <a:xfrm>
              <a:off x="3810000" y="3770152"/>
              <a:ext cx="871418" cy="1220059"/>
            </a:xfrm>
            <a:prstGeom prst="rect">
              <a:avLst/>
            </a:prstGeom>
            <a:noFill/>
            <a:ln w="9525" cap="flat" cmpd="sng">
              <a:solidFill>
                <a:srgbClr val="FF0000"/>
              </a:solidFill>
              <a:prstDash val="solid"/>
              <a:round/>
              <a:headEnd type="none" w="sm" len="sm"/>
              <a:tailEnd type="none" w="sm" len="sm"/>
            </a:ln>
          </p:spPr>
        </p:pic>
        <p:pic>
          <p:nvPicPr>
            <p:cNvPr id="272" name="Google Shape;272;g25ad414913b_0_8"/>
            <p:cNvPicPr preferRelativeResize="0"/>
            <p:nvPr/>
          </p:nvPicPr>
          <p:blipFill rotWithShape="1">
            <a:blip r:embed="rId4">
              <a:alphaModFix/>
            </a:blip>
            <a:srcRect/>
            <a:stretch/>
          </p:blipFill>
          <p:spPr>
            <a:xfrm>
              <a:off x="5105400" y="3770152"/>
              <a:ext cx="810486" cy="1216152"/>
            </a:xfrm>
            <a:prstGeom prst="rect">
              <a:avLst/>
            </a:prstGeom>
            <a:noFill/>
            <a:ln w="9525" cap="flat" cmpd="sng">
              <a:solidFill>
                <a:srgbClr val="FF0000"/>
              </a:solidFill>
              <a:prstDash val="solid"/>
              <a:round/>
              <a:headEnd type="none" w="sm" len="sm"/>
              <a:tailEnd type="none" w="sm" len="sm"/>
            </a:ln>
          </p:spPr>
        </p:pic>
        <p:cxnSp>
          <p:nvCxnSpPr>
            <p:cNvPr id="273" name="Google Shape;273;g25ad414913b_0_8"/>
            <p:cNvCxnSpPr>
              <a:stCxn id="271" idx="3"/>
              <a:endCxn id="272" idx="1"/>
            </p:cNvCxnSpPr>
            <p:nvPr/>
          </p:nvCxnSpPr>
          <p:spPr>
            <a:xfrm rot="10800000" flipH="1">
              <a:off x="4681418" y="4378082"/>
              <a:ext cx="423900" cy="2100"/>
            </a:xfrm>
            <a:prstGeom prst="straightConnector1">
              <a:avLst/>
            </a:prstGeom>
            <a:noFill/>
            <a:ln w="38100" cap="flat" cmpd="sng">
              <a:solidFill>
                <a:srgbClr val="FF0000"/>
              </a:solidFill>
              <a:prstDash val="solid"/>
              <a:round/>
              <a:headEnd type="none" w="sm" len="sm"/>
              <a:tailEnd type="none" w="sm" len="sm"/>
            </a:ln>
          </p:spPr>
        </p:cxnSp>
        <p:cxnSp>
          <p:nvCxnSpPr>
            <p:cNvPr id="274" name="Google Shape;274;g25ad414913b_0_8"/>
            <p:cNvCxnSpPr>
              <a:stCxn id="271" idx="3"/>
              <a:endCxn id="275" idx="1"/>
            </p:cNvCxnSpPr>
            <p:nvPr/>
          </p:nvCxnSpPr>
          <p:spPr>
            <a:xfrm>
              <a:off x="4681418" y="4380182"/>
              <a:ext cx="957300" cy="972000"/>
            </a:xfrm>
            <a:prstGeom prst="bentConnector3">
              <a:avLst>
                <a:gd name="adj1" fmla="val 50004"/>
              </a:avLst>
            </a:prstGeom>
            <a:noFill/>
            <a:ln w="38100" cap="flat" cmpd="sng">
              <a:solidFill>
                <a:srgbClr val="FF0000"/>
              </a:solidFill>
              <a:prstDash val="solid"/>
              <a:round/>
              <a:headEnd type="none" w="sm" len="sm"/>
              <a:tailEnd type="stealth" w="lg" len="lg"/>
            </a:ln>
          </p:spPr>
        </p:cxnSp>
        <p:pic>
          <p:nvPicPr>
            <p:cNvPr id="275" name="Google Shape;275;g25ad414913b_0_8"/>
            <p:cNvPicPr preferRelativeResize="0"/>
            <p:nvPr/>
          </p:nvPicPr>
          <p:blipFill rotWithShape="1">
            <a:blip r:embed="rId5">
              <a:alphaModFix/>
            </a:blip>
            <a:srcRect l="23121" t="19531" r="8754" b="41406"/>
            <a:stretch/>
          </p:blipFill>
          <p:spPr>
            <a:xfrm>
              <a:off x="5638800" y="4608352"/>
              <a:ext cx="3243072" cy="1487649"/>
            </a:xfrm>
            <a:prstGeom prst="rect">
              <a:avLst/>
            </a:prstGeom>
            <a:noFill/>
            <a:ln w="9525" cap="flat" cmpd="sng">
              <a:solidFill>
                <a:srgbClr val="FF0000"/>
              </a:solidFill>
              <a:prstDash val="solid"/>
              <a:miter lim="800000"/>
              <a:headEnd type="none" w="sm" len="sm"/>
              <a:tailEnd type="none" w="sm" len="sm"/>
            </a:ln>
          </p:spPr>
        </p:pic>
        <p:sp>
          <p:nvSpPr>
            <p:cNvPr id="276" name="Google Shape;276;g25ad414913b_0_8"/>
            <p:cNvSpPr txBox="1"/>
            <p:nvPr/>
          </p:nvSpPr>
          <p:spPr>
            <a:xfrm>
              <a:off x="6019800" y="3429000"/>
              <a:ext cx="3048000" cy="61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venir"/>
                  <a:ea typeface="Avenir"/>
                  <a:cs typeface="Avenir"/>
                  <a:sym typeface="Avenir"/>
                </a:rPr>
                <a:t>Sumudu and Tiglet met at the Spring Event 2017, it turned into a collaboration and a paper!</a:t>
              </a:r>
              <a:endParaRPr/>
            </a:p>
          </p:txBody>
        </p:sp>
      </p:grpSp>
      <p:sp>
        <p:nvSpPr>
          <p:cNvPr id="277" name="Google Shape;277;g25ad414913b_0_8"/>
          <p:cNvSpPr txBox="1"/>
          <p:nvPr/>
        </p:nvSpPr>
        <p:spPr>
          <a:xfrm>
            <a:off x="152400" y="217269"/>
            <a:ext cx="9144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800000"/>
                </a:solidFill>
                <a:latin typeface="Calibri"/>
                <a:ea typeface="Calibri"/>
                <a:cs typeface="Calibri"/>
                <a:sym typeface="Calibri"/>
              </a:rPr>
              <a:t>PDA Networking &amp; Social Opportunities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4" name="Picture 3">
            <a:extLst>
              <a:ext uri="{FF2B5EF4-FFF2-40B4-BE49-F238E27FC236}">
                <a16:creationId xmlns:a16="http://schemas.microsoft.com/office/drawing/2014/main" id="{83F5CEEA-8E75-4028-9A70-EEC5EB602B45}"/>
              </a:ext>
            </a:extLst>
          </p:cNvPr>
          <p:cNvPicPr>
            <a:picLocks noChangeAspect="1"/>
          </p:cNvPicPr>
          <p:nvPr/>
        </p:nvPicPr>
        <p:blipFill rotWithShape="1">
          <a:blip r:embed="rId3"/>
          <a:srcRect l="25076" t="8783" b="2580"/>
          <a:stretch/>
        </p:blipFill>
        <p:spPr>
          <a:xfrm>
            <a:off x="4537927" y="1358373"/>
            <a:ext cx="4531711" cy="4052405"/>
          </a:xfrm>
          <a:prstGeom prst="rect">
            <a:avLst/>
          </a:prstGeom>
        </p:spPr>
      </p:pic>
      <p:sp>
        <p:nvSpPr>
          <p:cNvPr id="293" name="Google Shape;293;g25ad414913b_0_33"/>
          <p:cNvSpPr txBox="1"/>
          <p:nvPr/>
        </p:nvSpPr>
        <p:spPr>
          <a:xfrm>
            <a:off x="0" y="229294"/>
            <a:ext cx="9144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800000"/>
                </a:solidFill>
                <a:latin typeface="Calibri"/>
                <a:ea typeface="Calibri"/>
                <a:cs typeface="Calibri"/>
                <a:sym typeface="Calibri"/>
              </a:rPr>
              <a:t>PDA Monthly Social – </a:t>
            </a:r>
            <a:r>
              <a:rPr lang="en-US" sz="2500" b="1" dirty="0">
                <a:solidFill>
                  <a:srgbClr val="800000"/>
                </a:solidFill>
                <a:latin typeface="Calibri"/>
                <a:ea typeface="Calibri"/>
                <a:cs typeface="Calibri"/>
                <a:sym typeface="Calibri"/>
              </a:rPr>
              <a:t>Pickle Pad Social Happy hour</a:t>
            </a:r>
            <a:endParaRPr sz="2500" dirty="0"/>
          </a:p>
        </p:txBody>
      </p:sp>
      <p:sp>
        <p:nvSpPr>
          <p:cNvPr id="294" name="Google Shape;294;g25ad414913b_0_33"/>
          <p:cNvSpPr/>
          <p:nvPr/>
        </p:nvSpPr>
        <p:spPr>
          <a:xfrm>
            <a:off x="74361" y="1060384"/>
            <a:ext cx="4389205" cy="1252196"/>
          </a:xfrm>
          <a:prstGeom prst="rect">
            <a:avLst/>
          </a:prstGeom>
          <a:noFill/>
          <a:ln w="9525" cap="flat" cmpd="sng">
            <a:solidFill>
              <a:srgbClr val="CF3E3E"/>
            </a:solid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Thursday, May 29</a:t>
            </a:r>
            <a:r>
              <a:rPr lang="en-US" sz="2400" b="1" baseline="30000" dirty="0">
                <a:solidFill>
                  <a:schemeClr val="dk1"/>
                </a:solidFill>
                <a:latin typeface="Calibri"/>
                <a:ea typeface="Calibri"/>
                <a:cs typeface="Calibri"/>
                <a:sym typeface="Calibri"/>
              </a:rPr>
              <a:t>th</a:t>
            </a:r>
            <a:r>
              <a:rPr lang="en-US" sz="2400" b="1" dirty="0">
                <a:solidFill>
                  <a:schemeClr val="dk1"/>
                </a:solidFill>
                <a:latin typeface="Calibri"/>
                <a:ea typeface="Calibri"/>
                <a:cs typeface="Calibri"/>
                <a:sym typeface="Calibri"/>
              </a:rPr>
              <a:t>, 6:00 pm</a:t>
            </a:r>
            <a:endParaRPr sz="24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b="1" dirty="0">
                <a:solidFill>
                  <a:srgbClr val="C00000"/>
                </a:solidFill>
                <a:effectLst>
                  <a:outerShdw blurRad="38100" dist="38100" dir="2700000" algn="tl">
                    <a:srgbClr val="000000">
                      <a:alpha val="43137"/>
                    </a:srgbClr>
                  </a:outerShdw>
                </a:effectLst>
                <a:latin typeface="Calibri"/>
                <a:ea typeface="Calibri"/>
                <a:cs typeface="Calibri"/>
                <a:sym typeface="Calibri"/>
              </a:rPr>
              <a:t>Happy hour at The Pickle Pad</a:t>
            </a:r>
            <a:endParaRPr sz="24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b="1" i="1" dirty="0">
                <a:solidFill>
                  <a:schemeClr val="dk1"/>
                </a:solidFill>
                <a:latin typeface="Calibri"/>
                <a:ea typeface="Calibri"/>
                <a:cs typeface="Calibri"/>
                <a:sym typeface="Calibri"/>
              </a:rPr>
              <a:t>Partners and Families Welcome</a:t>
            </a:r>
            <a:endParaRPr sz="2400" b="1" i="1" dirty="0">
              <a:solidFill>
                <a:schemeClr val="dk1"/>
              </a:solidFill>
              <a:latin typeface="Calibri"/>
              <a:ea typeface="Calibri"/>
              <a:cs typeface="Calibri"/>
              <a:sym typeface="Calibri"/>
            </a:endParaRPr>
          </a:p>
        </p:txBody>
      </p:sp>
      <p:sp>
        <p:nvSpPr>
          <p:cNvPr id="295" name="Google Shape;295;g25ad414913b_0_33"/>
          <p:cNvSpPr/>
          <p:nvPr/>
        </p:nvSpPr>
        <p:spPr>
          <a:xfrm>
            <a:off x="74517" y="2421776"/>
            <a:ext cx="4389206" cy="720484"/>
          </a:xfrm>
          <a:prstGeom prst="rect">
            <a:avLst/>
          </a:prstGeom>
          <a:noFill/>
          <a:ln w="9525" cap="flat" cmpd="sng">
            <a:solidFill>
              <a:srgbClr val="CF3E3E"/>
            </a:solidFill>
            <a:prstDash val="dash"/>
            <a:round/>
            <a:headEnd type="none" w="sm" len="sm"/>
            <a:tailEnd type="none" w="sm" len="sm"/>
          </a:ln>
        </p:spPr>
        <p:txBody>
          <a:bodyPr spcFirstLastPara="1" wrap="square" lIns="91425" tIns="45700" rIns="91425" bIns="45700" anchor="t" anchorCtr="0">
            <a:noAutofit/>
          </a:bodyPr>
          <a:lstStyle/>
          <a:p>
            <a:pPr algn="ctr"/>
            <a:r>
              <a:rPr lang="en-US" sz="2000" b="0" i="0" dirty="0">
                <a:solidFill>
                  <a:schemeClr val="tx1"/>
                </a:solidFill>
                <a:effectLst/>
                <a:highlight>
                  <a:srgbClr val="FFFFFF"/>
                </a:highlight>
                <a:latin typeface="Roboto" panose="02000000000000000000" pitchFamily="2" charset="0"/>
              </a:rPr>
              <a:t>1925 N Monroe St Suite 109, Tallahassee, FL 32303</a:t>
            </a:r>
            <a:endParaRPr lang="en-US" sz="2000" b="0" i="0" dirty="0">
              <a:solidFill>
                <a:schemeClr val="tx1"/>
              </a:solidFill>
              <a:effectLst/>
              <a:highlight>
                <a:srgbClr val="FFFFFF"/>
              </a:highlight>
              <a:latin typeface="aktiv-grotesk"/>
            </a:endParaRPr>
          </a:p>
        </p:txBody>
      </p:sp>
      <p:sp>
        <p:nvSpPr>
          <p:cNvPr id="298" name="Google Shape;298;g25ad414913b_0_33"/>
          <p:cNvSpPr/>
          <p:nvPr/>
        </p:nvSpPr>
        <p:spPr>
          <a:xfrm>
            <a:off x="5259030" y="1569308"/>
            <a:ext cx="1796677" cy="668274"/>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g25ad414913b_0_33"/>
          <p:cNvSpPr txBox="1"/>
          <p:nvPr/>
        </p:nvSpPr>
        <p:spPr>
          <a:xfrm>
            <a:off x="0" y="5597000"/>
            <a:ext cx="9144000" cy="34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Calibri"/>
                <a:ea typeface="Calibri"/>
                <a:cs typeface="Calibri"/>
                <a:sym typeface="Calibri"/>
              </a:rPr>
              <a:t>Events will happen monthly, look out for emails or Tweets about them! Partners &amp; families always welcome.</a:t>
            </a:r>
            <a:endParaRPr sz="1600">
              <a:latin typeface="Calibri"/>
              <a:ea typeface="Calibri"/>
              <a:cs typeface="Calibri"/>
              <a:sym typeface="Calibri"/>
            </a:endParaRPr>
          </a:p>
        </p:txBody>
      </p:sp>
      <p:pic>
        <p:nvPicPr>
          <p:cNvPr id="5" name="Picture 4">
            <a:extLst>
              <a:ext uri="{FF2B5EF4-FFF2-40B4-BE49-F238E27FC236}">
                <a16:creationId xmlns:a16="http://schemas.microsoft.com/office/drawing/2014/main" id="{AD0475BA-ACF9-462B-B516-B5B87DE26795}"/>
              </a:ext>
            </a:extLst>
          </p:cNvPr>
          <p:cNvPicPr>
            <a:picLocks noChangeAspect="1"/>
          </p:cNvPicPr>
          <p:nvPr/>
        </p:nvPicPr>
        <p:blipFill rotWithShape="1">
          <a:blip r:embed="rId4"/>
          <a:srcRect t="21692" b="20610"/>
          <a:stretch/>
        </p:blipFill>
        <p:spPr>
          <a:xfrm>
            <a:off x="484832" y="3384575"/>
            <a:ext cx="3568261" cy="2058804"/>
          </a:xfrm>
          <a:prstGeom prst="rect">
            <a:avLst/>
          </a:prstGeom>
        </p:spPr>
      </p:pic>
    </p:spTree>
    <p:extLst>
      <p:ext uri="{BB962C8B-B14F-4D97-AF65-F5344CB8AC3E}">
        <p14:creationId xmlns:p14="http://schemas.microsoft.com/office/powerpoint/2010/main" val="14556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8"/>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00"/>
              </a:solidFill>
              <a:latin typeface="Calibri"/>
              <a:ea typeface="Calibri"/>
              <a:cs typeface="Calibri"/>
              <a:sym typeface="Calibri"/>
            </a:endParaRPr>
          </a:p>
        </p:txBody>
      </p:sp>
      <p:pic>
        <p:nvPicPr>
          <p:cNvPr id="307" name="Google Shape;307;p8"/>
          <p:cNvPicPr preferRelativeResize="0"/>
          <p:nvPr/>
        </p:nvPicPr>
        <p:blipFill rotWithShape="1">
          <a:blip r:embed="rId3">
            <a:alphaModFix/>
          </a:blip>
          <a:srcRect/>
          <a:stretch/>
        </p:blipFill>
        <p:spPr>
          <a:xfrm>
            <a:off x="0" y="6172200"/>
            <a:ext cx="3129430" cy="660113"/>
          </a:xfrm>
          <a:prstGeom prst="rect">
            <a:avLst/>
          </a:prstGeom>
          <a:noFill/>
          <a:ln>
            <a:noFill/>
          </a:ln>
        </p:spPr>
      </p:pic>
      <p:pic>
        <p:nvPicPr>
          <p:cNvPr id="308" name="Google Shape;308;p8"/>
          <p:cNvPicPr preferRelativeResize="0"/>
          <p:nvPr/>
        </p:nvPicPr>
        <p:blipFill rotWithShape="1">
          <a:blip r:embed="rId4">
            <a:alphaModFix/>
          </a:blip>
          <a:srcRect/>
          <a:stretch/>
        </p:blipFill>
        <p:spPr>
          <a:xfrm>
            <a:off x="8382000" y="6248400"/>
            <a:ext cx="609600" cy="609600"/>
          </a:xfrm>
          <a:prstGeom prst="rect">
            <a:avLst/>
          </a:prstGeom>
          <a:noFill/>
          <a:ln>
            <a:noFill/>
          </a:ln>
        </p:spPr>
      </p:pic>
      <p:pic>
        <p:nvPicPr>
          <p:cNvPr id="309" name="Google Shape;309;p8" descr="A group of people sitting at a table with drinks&#10;&#10;Description automatically generated with medium confidence"/>
          <p:cNvPicPr preferRelativeResize="0"/>
          <p:nvPr/>
        </p:nvPicPr>
        <p:blipFill rotWithShape="1">
          <a:blip r:embed="rId5">
            <a:alphaModFix/>
          </a:blip>
          <a:srcRect/>
          <a:stretch/>
        </p:blipFill>
        <p:spPr>
          <a:xfrm>
            <a:off x="2266751" y="3809337"/>
            <a:ext cx="3581961" cy="2076323"/>
          </a:xfrm>
          <a:prstGeom prst="rect">
            <a:avLst/>
          </a:prstGeom>
          <a:noFill/>
          <a:ln>
            <a:noFill/>
          </a:ln>
        </p:spPr>
      </p:pic>
      <p:pic>
        <p:nvPicPr>
          <p:cNvPr id="314" name="Google Shape;314;p8" descr="Pessoas tocando instrumentos musicais&#10;&#10;Descrição gerada automaticamente com confiança baixa"/>
          <p:cNvPicPr preferRelativeResize="0"/>
          <p:nvPr/>
        </p:nvPicPr>
        <p:blipFill rotWithShape="1">
          <a:blip r:embed="rId6">
            <a:alphaModFix/>
          </a:blip>
          <a:srcRect t="7956" r="15582" b="2286"/>
          <a:stretch/>
        </p:blipFill>
        <p:spPr>
          <a:xfrm rot="-5400000">
            <a:off x="622759" y="875086"/>
            <a:ext cx="2168751" cy="3074532"/>
          </a:xfrm>
          <a:prstGeom prst="rect">
            <a:avLst/>
          </a:prstGeom>
          <a:noFill/>
          <a:ln>
            <a:noFill/>
          </a:ln>
        </p:spPr>
      </p:pic>
      <p:sp>
        <p:nvSpPr>
          <p:cNvPr id="315" name="Google Shape;315;p8"/>
          <p:cNvSpPr txBox="1"/>
          <p:nvPr/>
        </p:nvSpPr>
        <p:spPr>
          <a:xfrm>
            <a:off x="152400" y="217269"/>
            <a:ext cx="9144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800000"/>
                </a:solidFill>
                <a:latin typeface="Calibri"/>
                <a:ea typeface="Calibri"/>
                <a:cs typeface="Calibri"/>
                <a:sym typeface="Calibri"/>
              </a:rPr>
              <a:t>PDA Happy Hour</a:t>
            </a:r>
            <a:endParaRPr/>
          </a:p>
        </p:txBody>
      </p:sp>
      <p:sp>
        <p:nvSpPr>
          <p:cNvPr id="317" name="Google Shape;317;p8"/>
          <p:cNvSpPr/>
          <p:nvPr/>
        </p:nvSpPr>
        <p:spPr>
          <a:xfrm>
            <a:off x="3404532" y="1327977"/>
            <a:ext cx="2334935" cy="2507183"/>
          </a:xfrm>
          <a:prstGeom prst="rect">
            <a:avLst/>
          </a:prstGeom>
          <a:noFill/>
          <a:ln w="9525" cap="flat" cmpd="sng">
            <a:noFill/>
            <a:prstDash val="dash"/>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Location /date changes each month, look out for an email and/or tweet!</a:t>
            </a:r>
            <a:endParaRPr sz="2400" dirty="0"/>
          </a:p>
        </p:txBody>
      </p:sp>
      <p:pic>
        <p:nvPicPr>
          <p:cNvPr id="318" name="Google Shape;318;p8" descr="Grupo de pessoas sentadas ao redor de uma mesa de madeira&#10;&#10;Descrição gerada automaticamente"/>
          <p:cNvPicPr preferRelativeResize="0"/>
          <p:nvPr/>
        </p:nvPicPr>
        <p:blipFill rotWithShape="1">
          <a:blip r:embed="rId7">
            <a:alphaModFix/>
          </a:blip>
          <a:srcRect l="6995" t="12078" b="14151"/>
          <a:stretch/>
        </p:blipFill>
        <p:spPr>
          <a:xfrm>
            <a:off x="5957958" y="1276585"/>
            <a:ext cx="3016174" cy="3189983"/>
          </a:xfrm>
          <a:prstGeom prst="rect">
            <a:avLst/>
          </a:prstGeom>
          <a:noFill/>
          <a:ln>
            <a:noFill/>
          </a:ln>
        </p:spPr>
      </p:pic>
    </p:spTree>
  </p:cSld>
  <p:clrMapOvr>
    <a:masterClrMapping/>
  </p:clrMapOvr>
  <p:transition>
    <p:cut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9"/>
          <p:cNvSpPr/>
          <p:nvPr/>
        </p:nvSpPr>
        <p:spPr>
          <a:xfrm>
            <a:off x="231140" y="362370"/>
            <a:ext cx="86817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C00000"/>
                </a:solidFill>
                <a:latin typeface="Avenir"/>
                <a:ea typeface="Avenir"/>
                <a:cs typeface="Avenir"/>
                <a:sym typeface="Avenir"/>
              </a:rPr>
              <a:t>FOLLOW US ON </a:t>
            </a:r>
            <a:r>
              <a:rPr lang="en-US" sz="2800" b="1" dirty="0">
                <a:solidFill>
                  <a:srgbClr val="00B0F0"/>
                </a:solidFill>
                <a:latin typeface="Avenir"/>
                <a:ea typeface="Avenir"/>
                <a:cs typeface="Avenir"/>
                <a:sym typeface="Avenir"/>
              </a:rPr>
              <a:t>TWITTER</a:t>
            </a:r>
            <a:r>
              <a:rPr lang="en-US" sz="2800" b="1" dirty="0">
                <a:solidFill>
                  <a:srgbClr val="C00000"/>
                </a:solidFill>
                <a:latin typeface="Avenir"/>
                <a:ea typeface="Avenir"/>
                <a:cs typeface="Avenir"/>
                <a:sym typeface="Avenir"/>
              </a:rPr>
              <a:t>!!</a:t>
            </a:r>
            <a:endParaRPr sz="2200" dirty="0">
              <a:solidFill>
                <a:srgbClr val="C00000"/>
              </a:solidFill>
              <a:latin typeface="Avenir"/>
              <a:ea typeface="Avenir"/>
              <a:cs typeface="Avenir"/>
              <a:sym typeface="Avenir"/>
            </a:endParaRPr>
          </a:p>
        </p:txBody>
      </p:sp>
      <p:sp>
        <p:nvSpPr>
          <p:cNvPr id="325" name="Google Shape;325;p9"/>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00"/>
              </a:solidFill>
              <a:latin typeface="Comic Sans MS"/>
              <a:ea typeface="Comic Sans MS"/>
              <a:cs typeface="Comic Sans MS"/>
              <a:sym typeface="Comic Sans MS"/>
            </a:endParaRPr>
          </a:p>
        </p:txBody>
      </p:sp>
      <p:pic>
        <p:nvPicPr>
          <p:cNvPr id="326" name="Google Shape;326;p9"/>
          <p:cNvPicPr preferRelativeResize="0"/>
          <p:nvPr/>
        </p:nvPicPr>
        <p:blipFill rotWithShape="1">
          <a:blip r:embed="rId3">
            <a:alphaModFix/>
          </a:blip>
          <a:srcRect/>
          <a:stretch/>
        </p:blipFill>
        <p:spPr>
          <a:xfrm>
            <a:off x="0" y="6172200"/>
            <a:ext cx="3129430" cy="660113"/>
          </a:xfrm>
          <a:prstGeom prst="rect">
            <a:avLst/>
          </a:prstGeom>
          <a:noFill/>
          <a:ln>
            <a:noFill/>
          </a:ln>
        </p:spPr>
      </p:pic>
      <p:pic>
        <p:nvPicPr>
          <p:cNvPr id="327" name="Google Shape;327;p9"/>
          <p:cNvPicPr preferRelativeResize="0"/>
          <p:nvPr/>
        </p:nvPicPr>
        <p:blipFill rotWithShape="1">
          <a:blip r:embed="rId4">
            <a:alphaModFix/>
          </a:blip>
          <a:srcRect/>
          <a:stretch/>
        </p:blipFill>
        <p:spPr>
          <a:xfrm>
            <a:off x="8382000" y="6248400"/>
            <a:ext cx="609600" cy="609600"/>
          </a:xfrm>
          <a:prstGeom prst="rect">
            <a:avLst/>
          </a:prstGeom>
          <a:noFill/>
          <a:ln>
            <a:noFill/>
          </a:ln>
        </p:spPr>
      </p:pic>
      <p:sp>
        <p:nvSpPr>
          <p:cNvPr id="328" name="Google Shape;328;p9"/>
          <p:cNvSpPr/>
          <p:nvPr/>
        </p:nvSpPr>
        <p:spPr>
          <a:xfrm>
            <a:off x="5833191" y="423924"/>
            <a:ext cx="1752600" cy="400110"/>
          </a:xfrm>
          <a:prstGeom prst="rect">
            <a:avLst/>
          </a:prstGeom>
          <a:solidFill>
            <a:schemeClr val="lt1"/>
          </a:solidFill>
          <a:ln>
            <a:noFill/>
          </a:ln>
        </p:spPr>
        <p:txBody>
          <a:bodyPr spcFirstLastPara="1" wrap="square" lIns="91425" tIns="45700" rIns="91425" bIns="45700" anchor="t" anchorCtr="0">
            <a:spAutoFit/>
          </a:bodyPr>
          <a:lstStyle/>
          <a:p>
            <a:pPr marL="117475" marR="0" lvl="0" indent="-117475" algn="ctr" rtl="0">
              <a:spcBef>
                <a:spcPts val="0"/>
              </a:spcBef>
              <a:spcAft>
                <a:spcPts val="0"/>
              </a:spcAft>
              <a:buNone/>
            </a:pPr>
            <a:r>
              <a:rPr lang="en-US" sz="2000" b="1">
                <a:solidFill>
                  <a:srgbClr val="00B0F0"/>
                </a:solidFill>
                <a:latin typeface="Calibri"/>
                <a:ea typeface="Calibri"/>
                <a:cs typeface="Calibri"/>
                <a:sym typeface="Calibri"/>
              </a:rPr>
              <a:t>@FSUPostdocs</a:t>
            </a:r>
            <a:endParaRPr sz="2000">
              <a:solidFill>
                <a:srgbClr val="00B0F0"/>
              </a:solidFill>
              <a:latin typeface="Calibri"/>
              <a:ea typeface="Calibri"/>
              <a:cs typeface="Calibri"/>
              <a:sym typeface="Calibri"/>
            </a:endParaRPr>
          </a:p>
        </p:txBody>
      </p:sp>
      <p:pic>
        <p:nvPicPr>
          <p:cNvPr id="329" name="Google Shape;329;p9"/>
          <p:cNvPicPr preferRelativeResize="0"/>
          <p:nvPr/>
        </p:nvPicPr>
        <p:blipFill rotWithShape="1">
          <a:blip r:embed="rId5">
            <a:alphaModFix/>
          </a:blip>
          <a:srcRect/>
          <a:stretch/>
        </p:blipFill>
        <p:spPr>
          <a:xfrm>
            <a:off x="5334000" y="474397"/>
            <a:ext cx="531848" cy="299165"/>
          </a:xfrm>
          <a:prstGeom prst="rect">
            <a:avLst/>
          </a:prstGeom>
          <a:noFill/>
          <a:ln>
            <a:noFill/>
          </a:ln>
        </p:spPr>
      </p:pic>
      <p:pic>
        <p:nvPicPr>
          <p:cNvPr id="330" name="Google Shape;330;p9"/>
          <p:cNvPicPr preferRelativeResize="0"/>
          <p:nvPr/>
        </p:nvPicPr>
        <p:blipFill rotWithShape="1">
          <a:blip r:embed="rId6">
            <a:alphaModFix/>
          </a:blip>
          <a:srcRect l="30061"/>
          <a:stretch/>
        </p:blipFill>
        <p:spPr>
          <a:xfrm>
            <a:off x="2155997" y="1143000"/>
            <a:ext cx="5410200" cy="41824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0"/>
          <p:cNvSpPr/>
          <p:nvPr/>
        </p:nvSpPr>
        <p:spPr>
          <a:xfrm>
            <a:off x="521763" y="232600"/>
            <a:ext cx="7860300" cy="1082400"/>
          </a:xfrm>
          <a:prstGeom prst="rect">
            <a:avLst/>
          </a:prstGeom>
          <a:noFill/>
          <a:ln>
            <a:noFill/>
          </a:ln>
        </p:spPr>
        <p:txBody>
          <a:bodyPr spcFirstLastPara="1" wrap="square" lIns="91425" tIns="45700" rIns="91425" bIns="45700" anchor="t" anchorCtr="0">
            <a:spAutoFit/>
          </a:bodyPr>
          <a:lstStyle/>
          <a:p>
            <a:pPr marL="457200" marR="0" lvl="0" indent="0" algn="ctr" rtl="0">
              <a:spcBef>
                <a:spcPts val="0"/>
              </a:spcBef>
              <a:spcAft>
                <a:spcPts val="0"/>
              </a:spcAft>
              <a:buNone/>
            </a:pPr>
            <a:r>
              <a:rPr lang="en-US" sz="3300">
                <a:solidFill>
                  <a:srgbClr val="C00000"/>
                </a:solidFill>
                <a:latin typeface="Calibri"/>
                <a:ea typeface="Calibri"/>
                <a:cs typeface="Calibri"/>
                <a:sym typeface="Calibri"/>
              </a:rPr>
              <a:t>SIGN UP TO GET THE UPCOMING </a:t>
            </a:r>
            <a:endParaRPr sz="1900">
              <a:latin typeface="Calibri"/>
              <a:ea typeface="Calibri"/>
              <a:cs typeface="Calibri"/>
              <a:sym typeface="Calibri"/>
            </a:endParaRPr>
          </a:p>
          <a:p>
            <a:pPr marL="0" marR="0" lvl="0" indent="0" algn="ctr" rtl="0">
              <a:spcBef>
                <a:spcPts val="1000"/>
              </a:spcBef>
              <a:spcAft>
                <a:spcPts val="0"/>
              </a:spcAft>
              <a:buNone/>
            </a:pPr>
            <a:r>
              <a:rPr lang="en-US" sz="3300" b="1">
                <a:solidFill>
                  <a:srgbClr val="C00000"/>
                </a:solidFill>
                <a:latin typeface="Calibri"/>
                <a:ea typeface="Calibri"/>
                <a:cs typeface="Calibri"/>
                <a:sym typeface="Calibri"/>
              </a:rPr>
              <a:t>	FSU POSTDOC NEWSLETTERS</a:t>
            </a:r>
            <a:endParaRPr sz="2700" b="1">
              <a:solidFill>
                <a:srgbClr val="C00000"/>
              </a:solidFill>
              <a:latin typeface="Calibri"/>
              <a:ea typeface="Calibri"/>
              <a:cs typeface="Calibri"/>
              <a:sym typeface="Calibri"/>
            </a:endParaRPr>
          </a:p>
        </p:txBody>
      </p:sp>
      <p:sp>
        <p:nvSpPr>
          <p:cNvPr id="337" name="Google Shape;337;p10"/>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00"/>
              </a:solidFill>
              <a:latin typeface="Comic Sans MS"/>
              <a:ea typeface="Comic Sans MS"/>
              <a:cs typeface="Comic Sans MS"/>
              <a:sym typeface="Comic Sans MS"/>
            </a:endParaRPr>
          </a:p>
        </p:txBody>
      </p:sp>
      <p:pic>
        <p:nvPicPr>
          <p:cNvPr id="338" name="Google Shape;338;p10"/>
          <p:cNvPicPr preferRelativeResize="0"/>
          <p:nvPr/>
        </p:nvPicPr>
        <p:blipFill rotWithShape="1">
          <a:blip r:embed="rId3">
            <a:alphaModFix/>
          </a:blip>
          <a:srcRect/>
          <a:stretch/>
        </p:blipFill>
        <p:spPr>
          <a:xfrm>
            <a:off x="0" y="6172200"/>
            <a:ext cx="3129430" cy="660113"/>
          </a:xfrm>
          <a:prstGeom prst="rect">
            <a:avLst/>
          </a:prstGeom>
          <a:noFill/>
          <a:ln>
            <a:noFill/>
          </a:ln>
        </p:spPr>
      </p:pic>
      <p:pic>
        <p:nvPicPr>
          <p:cNvPr id="339" name="Google Shape;339;p10"/>
          <p:cNvPicPr preferRelativeResize="0"/>
          <p:nvPr/>
        </p:nvPicPr>
        <p:blipFill rotWithShape="1">
          <a:blip r:embed="rId4">
            <a:alphaModFix/>
          </a:blip>
          <a:srcRect/>
          <a:stretch/>
        </p:blipFill>
        <p:spPr>
          <a:xfrm>
            <a:off x="8382000" y="6248400"/>
            <a:ext cx="609600" cy="609600"/>
          </a:xfrm>
          <a:prstGeom prst="rect">
            <a:avLst/>
          </a:prstGeom>
          <a:noFill/>
          <a:ln>
            <a:noFill/>
          </a:ln>
        </p:spPr>
      </p:pic>
      <p:pic>
        <p:nvPicPr>
          <p:cNvPr id="340" name="Google Shape;340;p10" descr="Graphical user interface, application, Teams&#10;&#10;Description automatically generated"/>
          <p:cNvPicPr preferRelativeResize="0"/>
          <p:nvPr/>
        </p:nvPicPr>
        <p:blipFill rotWithShape="1">
          <a:blip r:embed="rId5">
            <a:alphaModFix/>
          </a:blip>
          <a:srcRect/>
          <a:stretch/>
        </p:blipFill>
        <p:spPr>
          <a:xfrm>
            <a:off x="521818" y="2438400"/>
            <a:ext cx="7860182" cy="3278719"/>
          </a:xfrm>
          <a:prstGeom prst="rect">
            <a:avLst/>
          </a:prstGeom>
          <a:noFill/>
          <a:ln>
            <a:noFill/>
          </a:ln>
        </p:spPr>
      </p:pic>
      <p:sp>
        <p:nvSpPr>
          <p:cNvPr id="341" name="Google Shape;341;p10"/>
          <p:cNvSpPr txBox="1"/>
          <p:nvPr/>
        </p:nvSpPr>
        <p:spPr>
          <a:xfrm>
            <a:off x="914400" y="1519063"/>
            <a:ext cx="460562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Go to: </a:t>
            </a:r>
            <a:r>
              <a:rPr lang="en-U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https://opda.fsu.edu/</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Scroll to the bottom of the page and subscribe!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12"/>
          <p:cNvPicPr preferRelativeResize="0"/>
          <p:nvPr/>
        </p:nvPicPr>
        <p:blipFill rotWithShape="1">
          <a:blip r:embed="rId3">
            <a:alphaModFix/>
          </a:blip>
          <a:srcRect/>
          <a:stretch/>
        </p:blipFill>
        <p:spPr>
          <a:xfrm>
            <a:off x="98927" y="1737647"/>
            <a:ext cx="5200939" cy="3086082"/>
          </a:xfrm>
          <a:prstGeom prst="rect">
            <a:avLst/>
          </a:prstGeom>
          <a:noFill/>
          <a:ln>
            <a:noFill/>
          </a:ln>
        </p:spPr>
      </p:pic>
      <p:sp>
        <p:nvSpPr>
          <p:cNvPr id="348" name="Google Shape;348;p12"/>
          <p:cNvSpPr/>
          <p:nvPr/>
        </p:nvSpPr>
        <p:spPr>
          <a:xfrm>
            <a:off x="685800" y="399252"/>
            <a:ext cx="579844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800000"/>
                </a:solidFill>
                <a:latin typeface="Calibri"/>
                <a:ea typeface="Calibri"/>
                <a:cs typeface="Calibri"/>
                <a:sym typeface="Calibri"/>
              </a:rPr>
              <a:t>JOIN the Association!</a:t>
            </a:r>
            <a:endParaRPr>
              <a:latin typeface="Calibri"/>
              <a:ea typeface="Calibri"/>
              <a:cs typeface="Calibri"/>
              <a:sym typeface="Calibri"/>
            </a:endParaRPr>
          </a:p>
        </p:txBody>
      </p:sp>
      <p:pic>
        <p:nvPicPr>
          <p:cNvPr id="349" name="Google Shape;349;p12"/>
          <p:cNvPicPr preferRelativeResize="0"/>
          <p:nvPr/>
        </p:nvPicPr>
        <p:blipFill rotWithShape="1">
          <a:blip r:embed="rId4">
            <a:alphaModFix/>
          </a:blip>
          <a:srcRect/>
          <a:stretch/>
        </p:blipFill>
        <p:spPr>
          <a:xfrm>
            <a:off x="8382000" y="6248400"/>
            <a:ext cx="609600" cy="609600"/>
          </a:xfrm>
          <a:prstGeom prst="rect">
            <a:avLst/>
          </a:prstGeom>
          <a:noFill/>
          <a:ln>
            <a:noFill/>
          </a:ln>
        </p:spPr>
      </p:pic>
      <p:sp>
        <p:nvSpPr>
          <p:cNvPr id="350" name="Google Shape;350;p12"/>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00"/>
              </a:solidFill>
              <a:latin typeface="Calibri"/>
              <a:ea typeface="Calibri"/>
              <a:cs typeface="Calibri"/>
              <a:sym typeface="Calibri"/>
            </a:endParaRPr>
          </a:p>
        </p:txBody>
      </p:sp>
      <p:pic>
        <p:nvPicPr>
          <p:cNvPr id="351" name="Google Shape;351;p12"/>
          <p:cNvPicPr preferRelativeResize="0"/>
          <p:nvPr/>
        </p:nvPicPr>
        <p:blipFill rotWithShape="1">
          <a:blip r:embed="rId5">
            <a:alphaModFix/>
          </a:blip>
          <a:srcRect/>
          <a:stretch/>
        </p:blipFill>
        <p:spPr>
          <a:xfrm>
            <a:off x="0" y="6172200"/>
            <a:ext cx="3129430" cy="660113"/>
          </a:xfrm>
          <a:prstGeom prst="rect">
            <a:avLst/>
          </a:prstGeom>
          <a:noFill/>
          <a:ln>
            <a:noFill/>
          </a:ln>
        </p:spPr>
      </p:pic>
      <p:pic>
        <p:nvPicPr>
          <p:cNvPr id="352" name="Google Shape;352;p12"/>
          <p:cNvPicPr preferRelativeResize="0"/>
          <p:nvPr/>
        </p:nvPicPr>
        <p:blipFill rotWithShape="1">
          <a:blip r:embed="rId4">
            <a:alphaModFix/>
          </a:blip>
          <a:srcRect/>
          <a:stretch/>
        </p:blipFill>
        <p:spPr>
          <a:xfrm>
            <a:off x="8382000" y="6248400"/>
            <a:ext cx="609600" cy="609600"/>
          </a:xfrm>
          <a:prstGeom prst="rect">
            <a:avLst/>
          </a:prstGeom>
          <a:noFill/>
          <a:ln>
            <a:noFill/>
          </a:ln>
        </p:spPr>
      </p:pic>
      <p:pic>
        <p:nvPicPr>
          <p:cNvPr id="353" name="Google Shape;353;p12"/>
          <p:cNvPicPr preferRelativeResize="0"/>
          <p:nvPr/>
        </p:nvPicPr>
        <p:blipFill rotWithShape="1">
          <a:blip r:embed="rId6">
            <a:alphaModFix/>
          </a:blip>
          <a:srcRect/>
          <a:stretch/>
        </p:blipFill>
        <p:spPr>
          <a:xfrm>
            <a:off x="5791200" y="588216"/>
            <a:ext cx="3108826" cy="2402965"/>
          </a:xfrm>
          <a:prstGeom prst="rect">
            <a:avLst/>
          </a:prstGeom>
          <a:noFill/>
          <a:ln>
            <a:noFill/>
          </a:ln>
          <a:effectLst>
            <a:outerShdw blurRad="50800" dist="38100" dir="2700000" algn="tl" rotWithShape="0">
              <a:srgbClr val="000000">
                <a:alpha val="40000"/>
              </a:srgbClr>
            </a:outerShdw>
          </a:effectLst>
        </p:spPr>
      </p:pic>
      <p:sp>
        <p:nvSpPr>
          <p:cNvPr id="354" name="Google Shape;354;p12"/>
          <p:cNvSpPr txBox="1"/>
          <p:nvPr/>
        </p:nvSpPr>
        <p:spPr>
          <a:xfrm>
            <a:off x="389422" y="1121343"/>
            <a:ext cx="37338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venir"/>
                <a:ea typeface="Avenir"/>
                <a:cs typeface="Avenir"/>
                <a:sym typeface="Avenir"/>
              </a:rPr>
              <a:t>https://opda.fsu.edu/fsu-pda</a:t>
            </a:r>
            <a:endParaRPr/>
          </a:p>
        </p:txBody>
      </p:sp>
      <p:cxnSp>
        <p:nvCxnSpPr>
          <p:cNvPr id="355" name="Google Shape;355;p12"/>
          <p:cNvCxnSpPr/>
          <p:nvPr/>
        </p:nvCxnSpPr>
        <p:spPr>
          <a:xfrm flipH="1">
            <a:off x="1527417" y="1532858"/>
            <a:ext cx="275122" cy="287083"/>
          </a:xfrm>
          <a:prstGeom prst="straightConnector1">
            <a:avLst/>
          </a:prstGeom>
          <a:noFill/>
          <a:ln w="50800" cap="flat" cmpd="sng">
            <a:solidFill>
              <a:srgbClr val="FF0000"/>
            </a:solidFill>
            <a:prstDash val="solid"/>
            <a:round/>
            <a:headEnd type="none" w="sm" len="sm"/>
            <a:tailEnd type="stealth" w="med" len="med"/>
          </a:ln>
        </p:spPr>
      </p:cxnSp>
      <p:cxnSp>
        <p:nvCxnSpPr>
          <p:cNvPr id="356" name="Google Shape;356;p12"/>
          <p:cNvCxnSpPr/>
          <p:nvPr/>
        </p:nvCxnSpPr>
        <p:spPr>
          <a:xfrm flipH="1">
            <a:off x="4983413" y="3505200"/>
            <a:ext cx="275122" cy="287083"/>
          </a:xfrm>
          <a:prstGeom prst="straightConnector1">
            <a:avLst/>
          </a:prstGeom>
          <a:noFill/>
          <a:ln w="50800" cap="flat" cmpd="sng">
            <a:solidFill>
              <a:srgbClr val="FF0000"/>
            </a:solidFill>
            <a:prstDash val="solid"/>
            <a:round/>
            <a:headEnd type="none" w="sm" len="sm"/>
            <a:tailEnd type="stealth" w="med" len="med"/>
          </a:ln>
        </p:spPr>
      </p:cxnSp>
      <p:sp>
        <p:nvSpPr>
          <p:cNvPr id="357" name="Google Shape;357;p12"/>
          <p:cNvSpPr/>
          <p:nvPr/>
        </p:nvSpPr>
        <p:spPr>
          <a:xfrm>
            <a:off x="4818422" y="3943020"/>
            <a:ext cx="4207800" cy="2123700"/>
          </a:xfrm>
          <a:prstGeom prst="rect">
            <a:avLst/>
          </a:prstGeom>
          <a:gradFill>
            <a:gsLst>
              <a:gs pos="0">
                <a:schemeClr val="lt1"/>
              </a:gs>
              <a:gs pos="50000">
                <a:srgbClr val="FFFFFF">
                  <a:alpha val="54901"/>
                </a:srgbClr>
              </a:gs>
              <a:gs pos="60000">
                <a:srgbClr val="FFFFFF">
                  <a:alpha val="0"/>
                </a:srgbClr>
              </a:gs>
              <a:gs pos="100000">
                <a:srgbClr val="FFFFFF">
                  <a:alpha val="0"/>
                </a:srgbClr>
              </a:gs>
            </a:gsLst>
            <a:path path="circle">
              <a:fillToRect t="100000" r="100000"/>
            </a:path>
            <a:tileRect l="-100000" b="-100000"/>
          </a:gra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800000"/>
                </a:solidFill>
                <a:latin typeface="Calibri"/>
                <a:ea typeface="Calibri"/>
                <a:cs typeface="Calibri"/>
                <a:sym typeface="Calibri"/>
              </a:rPr>
              <a:t>Do you have ideas for activities, recruitment, career development, initiatives or just want to help us in our initiatives?</a:t>
            </a:r>
            <a:endParaRPr sz="1800" b="1">
              <a:solidFill>
                <a:srgbClr val="800000"/>
              </a:solidFill>
              <a:latin typeface="Calibri"/>
              <a:ea typeface="Calibri"/>
              <a:cs typeface="Calibri"/>
              <a:sym typeface="Calibri"/>
            </a:endParaRPr>
          </a:p>
          <a:p>
            <a:pPr marL="0" marR="0" lvl="0" indent="0" algn="l" rtl="0">
              <a:spcBef>
                <a:spcPts val="0"/>
              </a:spcBef>
              <a:spcAft>
                <a:spcPts val="0"/>
              </a:spcAft>
              <a:buNone/>
            </a:pPr>
            <a:r>
              <a:rPr lang="en-US" sz="3200" b="1">
                <a:solidFill>
                  <a:srgbClr val="800000"/>
                </a:solidFill>
                <a:latin typeface="Calibri"/>
                <a:ea typeface="Calibri"/>
                <a:cs typeface="Calibri"/>
                <a:sym typeface="Calibri"/>
              </a:rPr>
              <a:t>Join us, </a:t>
            </a:r>
            <a:r>
              <a:rPr lang="en-US" sz="2000" b="1">
                <a:solidFill>
                  <a:srgbClr val="800000"/>
                </a:solidFill>
                <a:latin typeface="Calibri"/>
                <a:ea typeface="Calibri"/>
                <a:cs typeface="Calibri"/>
                <a:sym typeface="Calibri"/>
              </a:rPr>
              <a:t>together we can make it happen!</a:t>
            </a:r>
            <a:endParaRPr sz="1800" b="1">
              <a:solidFill>
                <a:srgbClr val="8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304800" y="1061514"/>
            <a:ext cx="5486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800000"/>
                </a:solidFill>
                <a:latin typeface="Calibri"/>
                <a:ea typeface="Calibri"/>
                <a:cs typeface="Calibri"/>
                <a:sym typeface="Calibri"/>
              </a:rPr>
              <a:t>What does the PDA do?</a:t>
            </a:r>
            <a:endParaRPr/>
          </a:p>
        </p:txBody>
      </p:sp>
      <p:sp>
        <p:nvSpPr>
          <p:cNvPr id="100" name="Google Shape;100;p2"/>
          <p:cNvSpPr/>
          <p:nvPr/>
        </p:nvSpPr>
        <p:spPr>
          <a:xfrm>
            <a:off x="744220" y="1910345"/>
            <a:ext cx="7655560" cy="39395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dk1"/>
                </a:solidFill>
                <a:latin typeface="Calibri"/>
                <a:ea typeface="Calibri"/>
                <a:cs typeface="Calibri"/>
                <a:sym typeface="Calibri"/>
              </a:rPr>
              <a:t>Our mission:</a:t>
            </a:r>
            <a:endParaRPr sz="2200" b="1" i="0" u="none" strike="noStrike" cap="none">
              <a:solidFill>
                <a:schemeClr val="dk1"/>
              </a:solidFill>
              <a:latin typeface="Calibri"/>
              <a:ea typeface="Calibri"/>
              <a:cs typeface="Calibri"/>
              <a:sym typeface="Calibri"/>
            </a:endParaRPr>
          </a:p>
          <a:p>
            <a:pPr marL="285750" marR="0" lvl="0" indent="-285750" algn="l" rtl="0">
              <a:spcBef>
                <a:spcPts val="1200"/>
              </a:spcBef>
              <a:spcAft>
                <a:spcPts val="0"/>
              </a:spcAft>
              <a:buClr>
                <a:schemeClr val="dk1"/>
              </a:buClr>
              <a:buSzPts val="2200"/>
              <a:buFont typeface="Arial"/>
              <a:buChar char="•"/>
            </a:pPr>
            <a:r>
              <a:rPr lang="en-US" sz="2200" b="1" i="0" u="none" strike="noStrike" cap="none">
                <a:solidFill>
                  <a:schemeClr val="dk1"/>
                </a:solidFill>
                <a:latin typeface="Calibri"/>
                <a:ea typeface="Calibri"/>
                <a:cs typeface="Calibri"/>
                <a:sym typeface="Calibri"/>
              </a:rPr>
              <a:t>Represent postdocs across all units </a:t>
            </a:r>
            <a:r>
              <a:rPr lang="en-US" sz="2200" b="0" i="0" u="none" strike="noStrike" cap="none">
                <a:solidFill>
                  <a:schemeClr val="dk1"/>
                </a:solidFill>
                <a:latin typeface="Calibri"/>
                <a:ea typeface="Calibri"/>
                <a:cs typeface="Calibri"/>
                <a:sym typeface="Calibri"/>
              </a:rPr>
              <a:t>(colleges/departments)</a:t>
            </a:r>
            <a:endParaRPr/>
          </a:p>
          <a:p>
            <a:pPr marL="285750" marR="0" lvl="0" indent="-285750" algn="l" rtl="0">
              <a:spcBef>
                <a:spcPts val="1200"/>
              </a:spcBef>
              <a:spcAft>
                <a:spcPts val="0"/>
              </a:spcAft>
              <a:buClr>
                <a:schemeClr val="dk1"/>
              </a:buClr>
              <a:buSzPts val="2200"/>
              <a:buFont typeface="Arial"/>
              <a:buChar char="•"/>
            </a:pPr>
            <a:r>
              <a:rPr lang="en-US" sz="2200" b="1" i="0" u="none" strike="noStrike" cap="none">
                <a:solidFill>
                  <a:schemeClr val="dk1"/>
                </a:solidFill>
                <a:latin typeface="Calibri"/>
                <a:ea typeface="Calibri"/>
                <a:cs typeface="Calibri"/>
                <a:sym typeface="Calibri"/>
              </a:rPr>
              <a:t>Advocate for policies to improve postdoctoral experience </a:t>
            </a:r>
            <a:r>
              <a:rPr lang="en-US" sz="2200" b="0" i="0" u="none" strike="noStrike" cap="none">
                <a:solidFill>
                  <a:schemeClr val="dk1"/>
                </a:solidFill>
                <a:latin typeface="Calibri"/>
                <a:ea typeface="Calibri"/>
                <a:cs typeface="Calibri"/>
                <a:sym typeface="Calibri"/>
              </a:rPr>
              <a:t>(training, orientation, PI engagement...)</a:t>
            </a:r>
            <a:endParaRPr/>
          </a:p>
          <a:p>
            <a:pPr marL="285750" marR="0" lvl="0" indent="-285750" algn="l" rtl="0">
              <a:spcBef>
                <a:spcPts val="1200"/>
              </a:spcBef>
              <a:spcAft>
                <a:spcPts val="0"/>
              </a:spcAft>
              <a:buClr>
                <a:schemeClr val="dk1"/>
              </a:buClr>
              <a:buSzPts val="2200"/>
              <a:buFont typeface="Arial"/>
              <a:buChar char="•"/>
            </a:pPr>
            <a:r>
              <a:rPr lang="en-US" sz="2200" b="1" i="0" u="none" strike="noStrike" cap="none">
                <a:solidFill>
                  <a:schemeClr val="dk1"/>
                </a:solidFill>
                <a:latin typeface="Calibri"/>
                <a:ea typeface="Calibri"/>
                <a:cs typeface="Calibri"/>
                <a:sym typeface="Calibri"/>
              </a:rPr>
              <a:t>Advocate for policies that improve postdoc conditions </a:t>
            </a:r>
            <a:r>
              <a:rPr lang="en-US" sz="2200" b="0" i="0" u="none" strike="noStrike" cap="none">
                <a:solidFill>
                  <a:schemeClr val="dk1"/>
                </a:solidFill>
                <a:latin typeface="Calibri"/>
                <a:ea typeface="Calibri"/>
                <a:cs typeface="Calibri"/>
                <a:sym typeface="Calibri"/>
              </a:rPr>
              <a:t>(benefits, minimum salary, parental leave…)</a:t>
            </a:r>
            <a:endParaRPr/>
          </a:p>
          <a:p>
            <a:pPr marL="285750" marR="0" lvl="0" indent="-285750" algn="l" rtl="0">
              <a:spcBef>
                <a:spcPts val="1200"/>
              </a:spcBef>
              <a:spcAft>
                <a:spcPts val="0"/>
              </a:spcAft>
              <a:buClr>
                <a:schemeClr val="dk1"/>
              </a:buClr>
              <a:buSzPts val="2200"/>
              <a:buFont typeface="Arial"/>
              <a:buChar char="•"/>
            </a:pPr>
            <a:r>
              <a:rPr lang="en-US" sz="2200" b="1" i="0" u="none" strike="noStrike" cap="none">
                <a:solidFill>
                  <a:schemeClr val="dk1"/>
                </a:solidFill>
                <a:latin typeface="Calibri"/>
                <a:ea typeface="Calibri"/>
                <a:cs typeface="Calibri"/>
                <a:sym typeface="Calibri"/>
              </a:rPr>
              <a:t>Facilitate community building and networking by organizing postdoc events </a:t>
            </a:r>
            <a:r>
              <a:rPr lang="en-US" sz="2200" b="0" i="0" u="none" strike="noStrike" cap="none">
                <a:solidFill>
                  <a:schemeClr val="dk1"/>
                </a:solidFill>
                <a:latin typeface="Calibri"/>
                <a:ea typeface="Calibri"/>
                <a:cs typeface="Calibri"/>
                <a:sym typeface="Calibri"/>
              </a:rPr>
              <a:t>(training, socials, networking...)</a:t>
            </a:r>
            <a:endParaRPr/>
          </a:p>
          <a:p>
            <a:pPr marL="117475" marR="0" lvl="0" indent="-117475" algn="ctr" rtl="0">
              <a:spcBef>
                <a:spcPts val="1200"/>
              </a:spcBef>
              <a:spcAft>
                <a:spcPts val="0"/>
              </a:spcAft>
              <a:buNone/>
            </a:pPr>
            <a:r>
              <a:rPr lang="en-US" sz="2200" b="1" i="0" u="none" strike="noStrike" cap="none">
                <a:solidFill>
                  <a:srgbClr val="800000"/>
                </a:solidFill>
                <a:latin typeface="Calibri"/>
                <a:ea typeface="Calibri"/>
                <a:cs typeface="Calibri"/>
                <a:sym typeface="Calibri"/>
              </a:rPr>
              <a:t>  </a:t>
            </a:r>
            <a:endParaRPr sz="2200" b="0" i="0" u="none" strike="noStrike" cap="none">
              <a:solidFill>
                <a:srgbClr val="C00000"/>
              </a:solidFill>
              <a:latin typeface="Calibri"/>
              <a:ea typeface="Calibri"/>
              <a:cs typeface="Calibri"/>
              <a:sym typeface="Calibri"/>
            </a:endParaRPr>
          </a:p>
        </p:txBody>
      </p:sp>
      <p:sp>
        <p:nvSpPr>
          <p:cNvPr id="101" name="Google Shape;101;p2"/>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800000"/>
              </a:solidFill>
              <a:latin typeface="Comic Sans MS"/>
              <a:ea typeface="Comic Sans MS"/>
              <a:cs typeface="Comic Sans MS"/>
              <a:sym typeface="Comic Sans MS"/>
            </a:endParaRPr>
          </a:p>
        </p:txBody>
      </p:sp>
      <p:pic>
        <p:nvPicPr>
          <p:cNvPr id="102" name="Google Shape;102;p2"/>
          <p:cNvPicPr preferRelativeResize="0"/>
          <p:nvPr/>
        </p:nvPicPr>
        <p:blipFill rotWithShape="1">
          <a:blip r:embed="rId3">
            <a:alphaModFix/>
          </a:blip>
          <a:srcRect/>
          <a:stretch/>
        </p:blipFill>
        <p:spPr>
          <a:xfrm>
            <a:off x="0" y="6172200"/>
            <a:ext cx="3129430" cy="660113"/>
          </a:xfrm>
          <a:prstGeom prst="rect">
            <a:avLst/>
          </a:prstGeom>
          <a:noFill/>
          <a:ln>
            <a:noFill/>
          </a:ln>
        </p:spPr>
      </p:pic>
      <p:pic>
        <p:nvPicPr>
          <p:cNvPr id="103" name="Google Shape;103;p2"/>
          <p:cNvPicPr preferRelativeResize="0"/>
          <p:nvPr/>
        </p:nvPicPr>
        <p:blipFill rotWithShape="1">
          <a:blip r:embed="rId4">
            <a:alphaModFix/>
          </a:blip>
          <a:srcRect/>
          <a:stretch/>
        </p:blipFill>
        <p:spPr>
          <a:xfrm>
            <a:off x="8382000" y="6248400"/>
            <a:ext cx="609600" cy="609600"/>
          </a:xfrm>
          <a:prstGeom prst="rect">
            <a:avLst/>
          </a:prstGeom>
          <a:noFill/>
          <a:ln>
            <a:noFill/>
          </a:ln>
        </p:spPr>
      </p:pic>
      <p:pic>
        <p:nvPicPr>
          <p:cNvPr id="104" name="Google Shape;104;p2" descr="Fundraiser for Nicaragua mission – Madison County Courier"/>
          <p:cNvPicPr preferRelativeResize="0"/>
          <p:nvPr/>
        </p:nvPicPr>
        <p:blipFill rotWithShape="1">
          <a:blip r:embed="rId5">
            <a:alphaModFix/>
          </a:blip>
          <a:srcRect/>
          <a:stretch/>
        </p:blipFill>
        <p:spPr>
          <a:xfrm>
            <a:off x="5181600" y="-115871"/>
            <a:ext cx="3810000" cy="133813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1"/>
          <p:cNvSpPr txBox="1"/>
          <p:nvPr/>
        </p:nvSpPr>
        <p:spPr>
          <a:xfrm>
            <a:off x="723900" y="228600"/>
            <a:ext cx="7696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800000"/>
                </a:solidFill>
                <a:latin typeface="Calibri"/>
                <a:ea typeface="Calibri"/>
                <a:cs typeface="Calibri"/>
                <a:sym typeface="Calibri"/>
              </a:rPr>
              <a:t>What does it mean to be a PDA member…</a:t>
            </a:r>
            <a:endParaRPr>
              <a:latin typeface="Calibri"/>
              <a:ea typeface="Calibri"/>
              <a:cs typeface="Calibri"/>
              <a:sym typeface="Calibri"/>
            </a:endParaRPr>
          </a:p>
        </p:txBody>
      </p:sp>
      <p:sp>
        <p:nvSpPr>
          <p:cNvPr id="364" name="Google Shape;364;p11"/>
          <p:cNvSpPr/>
          <p:nvPr/>
        </p:nvSpPr>
        <p:spPr>
          <a:xfrm>
            <a:off x="553720" y="1981200"/>
            <a:ext cx="8036560" cy="338554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200"/>
              <a:buFont typeface="Calibri"/>
              <a:buChar char="•"/>
            </a:pPr>
            <a:r>
              <a:rPr lang="en-US" sz="2200" b="1" dirty="0">
                <a:solidFill>
                  <a:schemeClr val="dk1"/>
                </a:solidFill>
                <a:latin typeface="Calibri"/>
                <a:ea typeface="Calibri"/>
                <a:cs typeface="Calibri"/>
                <a:sym typeface="Calibri"/>
              </a:rPr>
              <a:t>Propose initiatives or changes in postdoctoral policies.</a:t>
            </a:r>
            <a:endParaRPr dirty="0">
              <a:latin typeface="Calibri"/>
              <a:ea typeface="Calibri"/>
              <a:cs typeface="Calibri"/>
              <a:sym typeface="Calibri"/>
            </a:endParaRPr>
          </a:p>
          <a:p>
            <a:pPr marL="285750" marR="0" lvl="0" indent="-285750" algn="l" rtl="0">
              <a:spcBef>
                <a:spcPts val="1200"/>
              </a:spcBef>
              <a:spcAft>
                <a:spcPts val="0"/>
              </a:spcAft>
              <a:buClr>
                <a:schemeClr val="dk1"/>
              </a:buClr>
              <a:buSzPts val="2200"/>
              <a:buFont typeface="Calibri"/>
              <a:buChar char="•"/>
            </a:pPr>
            <a:r>
              <a:rPr lang="en-US" sz="2200" b="1" dirty="0">
                <a:solidFill>
                  <a:schemeClr val="dk1"/>
                </a:solidFill>
                <a:latin typeface="Calibri"/>
                <a:ea typeface="Calibri"/>
                <a:cs typeface="Calibri"/>
                <a:sym typeface="Calibri"/>
              </a:rPr>
              <a:t>Give your opinion and ideas on the topics discussed</a:t>
            </a:r>
            <a:endParaRPr sz="2200" dirty="0">
              <a:solidFill>
                <a:schemeClr val="dk1"/>
              </a:solidFill>
              <a:latin typeface="Calibri"/>
              <a:ea typeface="Calibri"/>
              <a:cs typeface="Calibri"/>
              <a:sym typeface="Calibri"/>
            </a:endParaRPr>
          </a:p>
          <a:p>
            <a:pPr marL="285750" marR="0" lvl="0" indent="-285750" algn="l" rtl="0">
              <a:spcBef>
                <a:spcPts val="1200"/>
              </a:spcBef>
              <a:spcAft>
                <a:spcPts val="0"/>
              </a:spcAft>
              <a:buClr>
                <a:schemeClr val="dk1"/>
              </a:buClr>
              <a:buSzPts val="2200"/>
              <a:buFont typeface="Calibri"/>
              <a:buChar char="•"/>
            </a:pPr>
            <a:r>
              <a:rPr lang="en-US" sz="2200" b="1" dirty="0">
                <a:solidFill>
                  <a:schemeClr val="dk1"/>
                </a:solidFill>
                <a:latin typeface="Calibri"/>
                <a:ea typeface="Calibri"/>
                <a:cs typeface="Calibri"/>
                <a:sym typeface="Calibri"/>
              </a:rPr>
              <a:t>Help organizing events: </a:t>
            </a:r>
            <a:endParaRPr dirty="0">
              <a:latin typeface="Calibri"/>
              <a:ea typeface="Calibri"/>
              <a:cs typeface="Calibri"/>
              <a:sym typeface="Calibri"/>
            </a:endParaRPr>
          </a:p>
          <a:p>
            <a:pPr marL="0" marR="0" lvl="0" indent="0" algn="l" rtl="0">
              <a:spcBef>
                <a:spcPts val="1200"/>
              </a:spcBef>
              <a:spcAft>
                <a:spcPts val="0"/>
              </a:spcAft>
              <a:buNone/>
            </a:pPr>
            <a:r>
              <a:rPr lang="en-US" sz="2000" dirty="0">
                <a:solidFill>
                  <a:schemeClr val="dk1"/>
                </a:solidFill>
                <a:latin typeface="Calibri"/>
                <a:ea typeface="Calibri"/>
                <a:cs typeface="Calibri"/>
                <a:sym typeface="Calibri"/>
              </a:rPr>
              <a:t>e.g., Spring and fall events, happy hours, picnics, workshops, etc.</a:t>
            </a:r>
            <a:endParaRPr dirty="0">
              <a:latin typeface="Calibri"/>
              <a:ea typeface="Calibri"/>
              <a:cs typeface="Calibri"/>
              <a:sym typeface="Calibri"/>
            </a:endParaRPr>
          </a:p>
          <a:p>
            <a:pPr marL="0" marR="0" lvl="0" indent="0" algn="l" rtl="0">
              <a:spcBef>
                <a:spcPts val="120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1200"/>
              </a:spcBef>
              <a:spcAft>
                <a:spcPts val="0"/>
              </a:spcAft>
              <a:buNone/>
            </a:pPr>
            <a:r>
              <a:rPr lang="en-US" sz="2200" b="1" dirty="0">
                <a:solidFill>
                  <a:srgbClr val="800000"/>
                </a:solidFill>
                <a:latin typeface="Calibri"/>
                <a:ea typeface="Calibri"/>
                <a:cs typeface="Calibri"/>
                <a:sym typeface="Calibri"/>
              </a:rPr>
              <a:t>Duty: Attend the monthly meeting (usually 1h) currently by zoom</a:t>
            </a:r>
            <a:endParaRPr dirty="0">
              <a:latin typeface="Calibri"/>
              <a:ea typeface="Calibri"/>
              <a:cs typeface="Calibri"/>
              <a:sym typeface="Calibri"/>
            </a:endParaRPr>
          </a:p>
          <a:p>
            <a:pPr marL="0" marR="0" lvl="0" indent="0" algn="l" rtl="0">
              <a:spcBef>
                <a:spcPts val="1200"/>
              </a:spcBef>
              <a:spcAft>
                <a:spcPts val="0"/>
              </a:spcAft>
              <a:buNone/>
            </a:pPr>
            <a:endParaRPr sz="2200" dirty="0">
              <a:solidFill>
                <a:schemeClr val="dk1"/>
              </a:solidFill>
              <a:latin typeface="Calibri"/>
              <a:ea typeface="Calibri"/>
              <a:cs typeface="Calibri"/>
              <a:sym typeface="Calibri"/>
            </a:endParaRPr>
          </a:p>
        </p:txBody>
      </p:sp>
      <p:grpSp>
        <p:nvGrpSpPr>
          <p:cNvPr id="365" name="Google Shape;365;p11"/>
          <p:cNvGrpSpPr/>
          <p:nvPr/>
        </p:nvGrpSpPr>
        <p:grpSpPr>
          <a:xfrm>
            <a:off x="0" y="6172200"/>
            <a:ext cx="9144000" cy="669875"/>
            <a:chOff x="0" y="6172200"/>
            <a:chExt cx="9144000" cy="669875"/>
          </a:xfrm>
        </p:grpSpPr>
        <p:sp>
          <p:nvSpPr>
            <p:cNvPr id="366" name="Google Shape;366;p11"/>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00"/>
                </a:solidFill>
                <a:latin typeface="Calibri"/>
                <a:ea typeface="Calibri"/>
                <a:cs typeface="Calibri"/>
                <a:sym typeface="Calibri"/>
              </a:endParaRPr>
            </a:p>
          </p:txBody>
        </p:sp>
        <p:pic>
          <p:nvPicPr>
            <p:cNvPr id="367" name="Google Shape;367;p11"/>
            <p:cNvPicPr preferRelativeResize="0"/>
            <p:nvPr/>
          </p:nvPicPr>
          <p:blipFill rotWithShape="1">
            <a:blip r:embed="rId3">
              <a:alphaModFix/>
            </a:blip>
            <a:srcRect/>
            <a:stretch/>
          </p:blipFill>
          <p:spPr>
            <a:xfrm>
              <a:off x="0" y="6172200"/>
              <a:ext cx="3129430" cy="660113"/>
            </a:xfrm>
            <a:prstGeom prst="rect">
              <a:avLst/>
            </a:prstGeom>
            <a:noFill/>
            <a:ln>
              <a:noFill/>
            </a:ln>
          </p:spPr>
        </p:pic>
      </p:grpSp>
      <p:sp>
        <p:nvSpPr>
          <p:cNvPr id="368" name="Google Shape;368;p11"/>
          <p:cNvSpPr txBox="1"/>
          <p:nvPr/>
        </p:nvSpPr>
        <p:spPr>
          <a:xfrm>
            <a:off x="2705097" y="5366743"/>
            <a:ext cx="3733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venir"/>
                <a:ea typeface="Avenir"/>
                <a:cs typeface="Avenir"/>
                <a:sym typeface="Avenir"/>
              </a:rPr>
              <a:t>https://opda.fsu.edu/fsu-pda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5ad414913b_0_48"/>
          <p:cNvSpPr txBox="1"/>
          <p:nvPr/>
        </p:nvSpPr>
        <p:spPr>
          <a:xfrm>
            <a:off x="723900" y="228600"/>
            <a:ext cx="7696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800000"/>
                </a:solidFill>
                <a:latin typeface="Calibri"/>
                <a:ea typeface="Calibri"/>
                <a:cs typeface="Calibri"/>
                <a:sym typeface="Calibri"/>
              </a:rPr>
              <a:t>Congrats, Welcome, and Join Us!</a:t>
            </a:r>
            <a:endParaRPr>
              <a:latin typeface="Calibri"/>
              <a:ea typeface="Calibri"/>
              <a:cs typeface="Calibri"/>
              <a:sym typeface="Calibri"/>
            </a:endParaRPr>
          </a:p>
        </p:txBody>
      </p:sp>
      <p:sp>
        <p:nvSpPr>
          <p:cNvPr id="375" name="Google Shape;375;g25ad414913b_0_48"/>
          <p:cNvSpPr txBox="1"/>
          <p:nvPr/>
        </p:nvSpPr>
        <p:spPr>
          <a:xfrm>
            <a:off x="1111800" y="1211525"/>
            <a:ext cx="316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C00000"/>
                </a:solidFill>
                <a:latin typeface="Calibri"/>
                <a:ea typeface="Calibri"/>
                <a:cs typeface="Calibri"/>
                <a:sym typeface="Calibri"/>
              </a:rPr>
              <a:t>Monthly Happy Hour</a:t>
            </a:r>
            <a:endParaRPr sz="2600" b="1">
              <a:solidFill>
                <a:srgbClr val="C00000"/>
              </a:solidFill>
              <a:latin typeface="Calibri"/>
              <a:ea typeface="Calibri"/>
              <a:cs typeface="Calibri"/>
              <a:sym typeface="Calibri"/>
            </a:endParaRPr>
          </a:p>
        </p:txBody>
      </p:sp>
      <p:sp>
        <p:nvSpPr>
          <p:cNvPr id="376" name="Google Shape;376;g25ad414913b_0_48"/>
          <p:cNvSpPr txBox="1"/>
          <p:nvPr/>
        </p:nvSpPr>
        <p:spPr>
          <a:xfrm>
            <a:off x="5590950" y="1383531"/>
            <a:ext cx="3642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dirty="0">
                <a:solidFill>
                  <a:srgbClr val="C00000"/>
                </a:solidFill>
                <a:latin typeface="Calibri"/>
                <a:ea typeface="Calibri"/>
                <a:cs typeface="Calibri"/>
                <a:sym typeface="Calibri"/>
              </a:rPr>
              <a:t>Outdoor Socials</a:t>
            </a:r>
            <a:endParaRPr sz="2600" b="1" dirty="0">
              <a:solidFill>
                <a:srgbClr val="C00000"/>
              </a:solidFill>
              <a:latin typeface="Calibri"/>
              <a:ea typeface="Calibri"/>
              <a:cs typeface="Calibri"/>
              <a:sym typeface="Calibri"/>
            </a:endParaRPr>
          </a:p>
        </p:txBody>
      </p:sp>
      <p:sp>
        <p:nvSpPr>
          <p:cNvPr id="377" name="Google Shape;377;g25ad414913b_0_48"/>
          <p:cNvSpPr txBox="1"/>
          <p:nvPr/>
        </p:nvSpPr>
        <p:spPr>
          <a:xfrm>
            <a:off x="397800" y="1866350"/>
            <a:ext cx="454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C00000"/>
                </a:solidFill>
                <a:latin typeface="Calibri"/>
                <a:ea typeface="Calibri"/>
                <a:cs typeface="Calibri"/>
                <a:sym typeface="Calibri"/>
              </a:rPr>
              <a:t>Tri-Monthly Speed Networking</a:t>
            </a:r>
            <a:endParaRPr sz="2600" b="1">
              <a:solidFill>
                <a:srgbClr val="C00000"/>
              </a:solidFill>
              <a:latin typeface="Calibri"/>
              <a:ea typeface="Calibri"/>
              <a:cs typeface="Calibri"/>
              <a:sym typeface="Calibri"/>
            </a:endParaRPr>
          </a:p>
        </p:txBody>
      </p:sp>
      <p:sp>
        <p:nvSpPr>
          <p:cNvPr id="378" name="Google Shape;378;g25ad414913b_0_48"/>
          <p:cNvSpPr txBox="1"/>
          <p:nvPr/>
        </p:nvSpPr>
        <p:spPr>
          <a:xfrm>
            <a:off x="4942800" y="2132938"/>
            <a:ext cx="369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C00000"/>
                </a:solidFill>
                <a:latin typeface="Calibri"/>
                <a:ea typeface="Calibri"/>
                <a:cs typeface="Calibri"/>
                <a:sym typeface="Calibri"/>
              </a:rPr>
              <a:t>Monthly PDA Meetings</a:t>
            </a:r>
            <a:endParaRPr sz="2600" b="1">
              <a:solidFill>
                <a:srgbClr val="C00000"/>
              </a:solidFill>
              <a:latin typeface="Calibri"/>
              <a:ea typeface="Calibri"/>
              <a:cs typeface="Calibri"/>
              <a:sym typeface="Calibri"/>
            </a:endParaRPr>
          </a:p>
        </p:txBody>
      </p:sp>
      <p:sp>
        <p:nvSpPr>
          <p:cNvPr id="379" name="Google Shape;379;g25ad414913b_0_48"/>
          <p:cNvSpPr txBox="1"/>
          <p:nvPr/>
        </p:nvSpPr>
        <p:spPr>
          <a:xfrm>
            <a:off x="792300" y="2521175"/>
            <a:ext cx="3756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rgbClr val="C00000"/>
                </a:solidFill>
                <a:latin typeface="Calibri"/>
                <a:ea typeface="Calibri"/>
                <a:cs typeface="Calibri"/>
                <a:sym typeface="Calibri"/>
              </a:rPr>
              <a:t>Postdoc WhatsApp Group</a:t>
            </a:r>
            <a:endParaRPr sz="2600" b="1">
              <a:solidFill>
                <a:srgbClr val="C00000"/>
              </a:solidFill>
              <a:latin typeface="Calibri"/>
              <a:ea typeface="Calibri"/>
              <a:cs typeface="Calibri"/>
              <a:sym typeface="Calibri"/>
            </a:endParaRPr>
          </a:p>
        </p:txBody>
      </p:sp>
      <p:sp>
        <p:nvSpPr>
          <p:cNvPr id="2" name="Google Shape;134;p3">
            <a:extLst>
              <a:ext uri="{FF2B5EF4-FFF2-40B4-BE49-F238E27FC236}">
                <a16:creationId xmlns:a16="http://schemas.microsoft.com/office/drawing/2014/main" id="{DB86D736-1DBB-840C-2FC2-E83F8BAD221B}"/>
              </a:ext>
            </a:extLst>
          </p:cNvPr>
          <p:cNvSpPr txBox="1"/>
          <p:nvPr/>
        </p:nvSpPr>
        <p:spPr>
          <a:xfrm>
            <a:off x="1828206" y="4629383"/>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Kasey</a:t>
            </a:r>
            <a:endParaRPr sz="1800" b="1" dirty="0">
              <a:solidFill>
                <a:schemeClr val="dk1"/>
              </a:solidFill>
              <a:highlight>
                <a:srgbClr val="FEF1CE"/>
              </a:highlight>
              <a:latin typeface="Calibri"/>
              <a:ea typeface="Calibri"/>
              <a:cs typeface="Calibri"/>
              <a:sym typeface="Calibri"/>
            </a:endParaRPr>
          </a:p>
        </p:txBody>
      </p:sp>
      <p:sp>
        <p:nvSpPr>
          <p:cNvPr id="6" name="Google Shape;137;p3">
            <a:extLst>
              <a:ext uri="{FF2B5EF4-FFF2-40B4-BE49-F238E27FC236}">
                <a16:creationId xmlns:a16="http://schemas.microsoft.com/office/drawing/2014/main" id="{D96B63BC-F076-3A7F-6B51-290C7112AC7A}"/>
              </a:ext>
            </a:extLst>
          </p:cNvPr>
          <p:cNvSpPr txBox="1"/>
          <p:nvPr/>
        </p:nvSpPr>
        <p:spPr>
          <a:xfrm>
            <a:off x="1900924" y="4934040"/>
            <a:ext cx="172382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President</a:t>
            </a: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FICW</a:t>
            </a:r>
            <a:endParaRPr i="1" dirty="0"/>
          </a:p>
        </p:txBody>
      </p:sp>
      <p:sp>
        <p:nvSpPr>
          <p:cNvPr id="10" name="TextBox 9">
            <a:extLst>
              <a:ext uri="{FF2B5EF4-FFF2-40B4-BE49-F238E27FC236}">
                <a16:creationId xmlns:a16="http://schemas.microsoft.com/office/drawing/2014/main" id="{62138B81-776B-F2F3-5636-2BB5D79892E7}"/>
              </a:ext>
            </a:extLst>
          </p:cNvPr>
          <p:cNvSpPr txBox="1"/>
          <p:nvPr/>
        </p:nvSpPr>
        <p:spPr>
          <a:xfrm>
            <a:off x="1978744" y="5428916"/>
            <a:ext cx="4620638" cy="307777"/>
          </a:xfrm>
          <a:prstGeom prst="rect">
            <a:avLst/>
          </a:prstGeom>
          <a:noFill/>
        </p:spPr>
        <p:txBody>
          <a:bodyPr wrap="square">
            <a:spAutoFit/>
          </a:bodyPr>
          <a:lstStyle/>
          <a:p>
            <a:r>
              <a:rPr lang="en-US" dirty="0"/>
              <a:t>klongley@fsu.edu</a:t>
            </a:r>
          </a:p>
        </p:txBody>
      </p:sp>
      <p:sp>
        <p:nvSpPr>
          <p:cNvPr id="15" name="Google Shape;129;p3">
            <a:extLst>
              <a:ext uri="{FF2B5EF4-FFF2-40B4-BE49-F238E27FC236}">
                <a16:creationId xmlns:a16="http://schemas.microsoft.com/office/drawing/2014/main" id="{013EECF4-82A1-4CDA-846F-1042168E1832}"/>
              </a:ext>
            </a:extLst>
          </p:cNvPr>
          <p:cNvSpPr txBox="1"/>
          <p:nvPr/>
        </p:nvSpPr>
        <p:spPr>
          <a:xfrm>
            <a:off x="5541503" y="4940555"/>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Pearl</a:t>
            </a:r>
            <a:endParaRPr sz="1800" b="1" dirty="0">
              <a:solidFill>
                <a:schemeClr val="dk1"/>
              </a:solidFill>
              <a:highlight>
                <a:srgbClr val="FEF1CE"/>
              </a:highlight>
              <a:latin typeface="Calibri"/>
              <a:ea typeface="Calibri"/>
              <a:cs typeface="Calibri"/>
              <a:sym typeface="Calibri"/>
            </a:endParaRPr>
          </a:p>
        </p:txBody>
      </p:sp>
      <p:sp>
        <p:nvSpPr>
          <p:cNvPr id="16" name="Google Shape;130;p3">
            <a:extLst>
              <a:ext uri="{FF2B5EF4-FFF2-40B4-BE49-F238E27FC236}">
                <a16:creationId xmlns:a16="http://schemas.microsoft.com/office/drawing/2014/main" id="{0A797C22-363C-4291-BB7A-D32B5E17D807}"/>
              </a:ext>
            </a:extLst>
          </p:cNvPr>
          <p:cNvSpPr txBox="1"/>
          <p:nvPr/>
        </p:nvSpPr>
        <p:spPr>
          <a:xfrm>
            <a:off x="5542916" y="5242783"/>
            <a:ext cx="1729898"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Vice-President</a:t>
            </a:r>
          </a:p>
          <a:p>
            <a:pPr marL="0" marR="0" lvl="0" indent="0" algn="ctr" rtl="0">
              <a:spcBef>
                <a:spcPts val="0"/>
              </a:spcBef>
              <a:spcAft>
                <a:spcPts val="0"/>
              </a:spcAft>
              <a:buNone/>
            </a:pPr>
            <a:r>
              <a:rPr lang="en-US" sz="1200" dirty="0"/>
              <a:t>Biological Science</a:t>
            </a:r>
          </a:p>
          <a:p>
            <a:pPr marL="0" marR="0" lvl="0" indent="0" algn="ctr" rtl="0">
              <a:spcBef>
                <a:spcPts val="0"/>
              </a:spcBef>
              <a:spcAft>
                <a:spcPts val="0"/>
              </a:spcAft>
              <a:buNone/>
            </a:pPr>
            <a:r>
              <a:rPr lang="en-US" sz="1200" dirty="0"/>
              <a:t>prr17@fsu.edu</a:t>
            </a:r>
          </a:p>
        </p:txBody>
      </p:sp>
      <p:pic>
        <p:nvPicPr>
          <p:cNvPr id="14" name="Picture 13">
            <a:extLst>
              <a:ext uri="{FF2B5EF4-FFF2-40B4-BE49-F238E27FC236}">
                <a16:creationId xmlns:a16="http://schemas.microsoft.com/office/drawing/2014/main" id="{8999171A-6841-4224-8763-1F31BD4D6FEE}"/>
              </a:ext>
            </a:extLst>
          </p:cNvPr>
          <p:cNvPicPr>
            <a:picLocks noChangeAspect="1"/>
          </p:cNvPicPr>
          <p:nvPr/>
        </p:nvPicPr>
        <p:blipFill>
          <a:blip r:embed="rId3"/>
          <a:stretch>
            <a:fillRect/>
          </a:stretch>
        </p:blipFill>
        <p:spPr>
          <a:xfrm>
            <a:off x="2046932" y="3136764"/>
            <a:ext cx="1431804" cy="1431804"/>
          </a:xfrm>
          <a:prstGeom prst="rect">
            <a:avLst/>
          </a:prstGeom>
        </p:spPr>
      </p:pic>
      <p:pic>
        <p:nvPicPr>
          <p:cNvPr id="4" name="Picture 3" descr="A person wearing glasses and a black and white shirt&#10;&#10;Description automatically generated">
            <a:extLst>
              <a:ext uri="{FF2B5EF4-FFF2-40B4-BE49-F238E27FC236}">
                <a16:creationId xmlns:a16="http://schemas.microsoft.com/office/drawing/2014/main" id="{1E9F8538-10D9-4460-8F64-634CDD82F86F}"/>
              </a:ext>
            </a:extLst>
          </p:cNvPr>
          <p:cNvPicPr>
            <a:picLocks noChangeAspect="1"/>
          </p:cNvPicPr>
          <p:nvPr/>
        </p:nvPicPr>
        <p:blipFill>
          <a:blip r:embed="rId4"/>
          <a:stretch>
            <a:fillRect/>
          </a:stretch>
        </p:blipFill>
        <p:spPr>
          <a:xfrm>
            <a:off x="5895938" y="3078415"/>
            <a:ext cx="1022435" cy="18358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3"/>
          <p:cNvPicPr preferRelativeResize="0"/>
          <p:nvPr/>
        </p:nvPicPr>
        <p:blipFill>
          <a:blip r:embed="rId3">
            <a:alphaModFix/>
          </a:blip>
          <a:stretch>
            <a:fillRect/>
          </a:stretch>
        </p:blipFill>
        <p:spPr>
          <a:xfrm>
            <a:off x="4309463" y="1144491"/>
            <a:ext cx="984874" cy="1251051"/>
          </a:xfrm>
          <a:prstGeom prst="rect">
            <a:avLst/>
          </a:prstGeom>
          <a:noFill/>
          <a:ln>
            <a:noFill/>
          </a:ln>
        </p:spPr>
      </p:pic>
      <p:sp>
        <p:nvSpPr>
          <p:cNvPr id="111" name="Google Shape;111;p3" descr="Image result for fsu chemistry"/>
          <p:cNvSpPr/>
          <p:nvPr/>
        </p:nvSpPr>
        <p:spPr>
          <a:xfrm>
            <a:off x="1227339" y="695375"/>
            <a:ext cx="304800" cy="3048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12" name="Google Shape;112;p3" descr="Image result for fsu chemistry"/>
          <p:cNvSpPr/>
          <p:nvPr/>
        </p:nvSpPr>
        <p:spPr>
          <a:xfrm>
            <a:off x="1379739" y="847775"/>
            <a:ext cx="304800" cy="30480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15" name="Google Shape;115;p3"/>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800000"/>
              </a:solidFill>
              <a:latin typeface="Calibri"/>
              <a:ea typeface="Calibri"/>
              <a:cs typeface="Calibri"/>
              <a:sym typeface="Calibri"/>
            </a:endParaRPr>
          </a:p>
        </p:txBody>
      </p:sp>
      <p:pic>
        <p:nvPicPr>
          <p:cNvPr id="116" name="Google Shape;116;p3"/>
          <p:cNvPicPr preferRelativeResize="0"/>
          <p:nvPr/>
        </p:nvPicPr>
        <p:blipFill rotWithShape="1">
          <a:blip r:embed="rId4">
            <a:alphaModFix/>
          </a:blip>
          <a:srcRect/>
          <a:stretch/>
        </p:blipFill>
        <p:spPr>
          <a:xfrm>
            <a:off x="0" y="6172200"/>
            <a:ext cx="3129430" cy="660113"/>
          </a:xfrm>
          <a:prstGeom prst="rect">
            <a:avLst/>
          </a:prstGeom>
          <a:noFill/>
          <a:ln>
            <a:noFill/>
          </a:ln>
        </p:spPr>
      </p:pic>
      <p:pic>
        <p:nvPicPr>
          <p:cNvPr id="117" name="Google Shape;117;p3"/>
          <p:cNvPicPr preferRelativeResize="0"/>
          <p:nvPr/>
        </p:nvPicPr>
        <p:blipFill rotWithShape="1">
          <a:blip r:embed="rId5">
            <a:alphaModFix/>
          </a:blip>
          <a:srcRect/>
          <a:stretch/>
        </p:blipFill>
        <p:spPr>
          <a:xfrm>
            <a:off x="8382000" y="6248400"/>
            <a:ext cx="609600" cy="609600"/>
          </a:xfrm>
          <a:prstGeom prst="rect">
            <a:avLst/>
          </a:prstGeom>
          <a:noFill/>
          <a:ln>
            <a:noFill/>
          </a:ln>
        </p:spPr>
      </p:pic>
      <p:sp>
        <p:nvSpPr>
          <p:cNvPr id="118" name="Google Shape;118;p3"/>
          <p:cNvSpPr txBox="1"/>
          <p:nvPr/>
        </p:nvSpPr>
        <p:spPr>
          <a:xfrm>
            <a:off x="4119970" y="6284107"/>
            <a:ext cx="36326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sng" strike="noStrike" cap="none" dirty="0">
                <a:solidFill>
                  <a:schemeClr val="bg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Email: opda-info@fsu.edu</a:t>
            </a:r>
            <a:endParaRPr sz="1800" dirty="0">
              <a:solidFill>
                <a:schemeClr val="bg1"/>
              </a:solidFill>
              <a:latin typeface="Calibri"/>
              <a:ea typeface="Calibri"/>
              <a:cs typeface="Calibri"/>
              <a:sym typeface="Calibri"/>
            </a:endParaRPr>
          </a:p>
        </p:txBody>
      </p:sp>
      <p:pic>
        <p:nvPicPr>
          <p:cNvPr id="119" name="Google Shape;119;p3"/>
          <p:cNvPicPr preferRelativeResize="0"/>
          <p:nvPr/>
        </p:nvPicPr>
        <p:blipFill rotWithShape="1">
          <a:blip r:embed="rId7">
            <a:alphaModFix/>
          </a:blip>
          <a:srcRect l="20456" r="29417"/>
          <a:stretch/>
        </p:blipFill>
        <p:spPr>
          <a:xfrm>
            <a:off x="143388" y="3601880"/>
            <a:ext cx="979768" cy="1269906"/>
          </a:xfrm>
          <a:prstGeom prst="rect">
            <a:avLst/>
          </a:prstGeom>
          <a:noFill/>
          <a:ln>
            <a:noFill/>
          </a:ln>
        </p:spPr>
      </p:pic>
      <p:sp>
        <p:nvSpPr>
          <p:cNvPr id="121" name="Google Shape;121;p3"/>
          <p:cNvSpPr txBox="1"/>
          <p:nvPr/>
        </p:nvSpPr>
        <p:spPr>
          <a:xfrm>
            <a:off x="-255039" y="4919319"/>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Mohammad</a:t>
            </a:r>
            <a:endParaRPr sz="1800" b="1" dirty="0">
              <a:solidFill>
                <a:schemeClr val="dk1"/>
              </a:solidFill>
              <a:highlight>
                <a:srgbClr val="FEF1CE"/>
              </a:highlight>
              <a:latin typeface="Calibri"/>
              <a:ea typeface="Calibri"/>
              <a:cs typeface="Calibri"/>
              <a:sym typeface="Calibri"/>
            </a:endParaRPr>
          </a:p>
        </p:txBody>
      </p:sp>
      <p:sp>
        <p:nvSpPr>
          <p:cNvPr id="122" name="Google Shape;122;p3"/>
          <p:cNvSpPr txBox="1"/>
          <p:nvPr/>
        </p:nvSpPr>
        <p:spPr>
          <a:xfrm>
            <a:off x="-243363" y="5202409"/>
            <a:ext cx="1729898"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Senior Advisor</a:t>
            </a:r>
            <a:endParaRPr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Mathematics</a:t>
            </a:r>
            <a:endParaRPr sz="1200" dirty="0"/>
          </a:p>
        </p:txBody>
      </p:sp>
      <p:pic>
        <p:nvPicPr>
          <p:cNvPr id="127" name="Google Shape;127;p3"/>
          <p:cNvPicPr preferRelativeResize="0"/>
          <p:nvPr/>
        </p:nvPicPr>
        <p:blipFill rotWithShape="1">
          <a:blip r:embed="rId8">
            <a:alphaModFix/>
          </a:blip>
          <a:srcRect l="28948" t="16268" r="33552" b="27510"/>
          <a:stretch/>
        </p:blipFill>
        <p:spPr>
          <a:xfrm>
            <a:off x="5452516" y="1104713"/>
            <a:ext cx="1047686" cy="1300878"/>
          </a:xfrm>
          <a:prstGeom prst="rect">
            <a:avLst/>
          </a:prstGeom>
          <a:noFill/>
          <a:ln>
            <a:noFill/>
          </a:ln>
        </p:spPr>
      </p:pic>
      <p:sp>
        <p:nvSpPr>
          <p:cNvPr id="129" name="Google Shape;129;p3"/>
          <p:cNvSpPr txBox="1"/>
          <p:nvPr/>
        </p:nvSpPr>
        <p:spPr>
          <a:xfrm>
            <a:off x="5134885" y="2454192"/>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Jayasankar</a:t>
            </a:r>
            <a:endParaRPr sz="1800" b="1" dirty="0">
              <a:solidFill>
                <a:schemeClr val="dk1"/>
              </a:solidFill>
              <a:highlight>
                <a:srgbClr val="FEF1CE"/>
              </a:highlight>
              <a:latin typeface="Calibri"/>
              <a:ea typeface="Calibri"/>
              <a:cs typeface="Calibri"/>
              <a:sym typeface="Calibri"/>
            </a:endParaRPr>
          </a:p>
        </p:txBody>
      </p:sp>
      <p:sp>
        <p:nvSpPr>
          <p:cNvPr id="130" name="Google Shape;130;p3"/>
          <p:cNvSpPr txBox="1"/>
          <p:nvPr/>
        </p:nvSpPr>
        <p:spPr>
          <a:xfrm>
            <a:off x="5105321" y="2804367"/>
            <a:ext cx="1729898"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Social Media</a:t>
            </a:r>
            <a:endParaRPr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COAPS</a:t>
            </a:r>
            <a:endParaRPr sz="1200" dirty="0"/>
          </a:p>
        </p:txBody>
      </p:sp>
      <p:sp>
        <p:nvSpPr>
          <p:cNvPr id="133" name="Google Shape;133;p3"/>
          <p:cNvSpPr txBox="1"/>
          <p:nvPr/>
        </p:nvSpPr>
        <p:spPr>
          <a:xfrm>
            <a:off x="2102441" y="5216486"/>
            <a:ext cx="1630710"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Social Chair</a:t>
            </a:r>
            <a:endParaRPr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Coastal and Marine Laboratory</a:t>
            </a:r>
            <a:endParaRPr sz="1200" dirty="0"/>
          </a:p>
        </p:txBody>
      </p:sp>
      <p:sp>
        <p:nvSpPr>
          <p:cNvPr id="134" name="Google Shape;134;p3"/>
          <p:cNvSpPr txBox="1"/>
          <p:nvPr/>
        </p:nvSpPr>
        <p:spPr>
          <a:xfrm>
            <a:off x="-166516" y="2438534"/>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Kasey</a:t>
            </a:r>
            <a:endParaRPr sz="1800" b="1" dirty="0">
              <a:solidFill>
                <a:schemeClr val="dk1"/>
              </a:solidFill>
              <a:highlight>
                <a:srgbClr val="FEF1CE"/>
              </a:highlight>
              <a:latin typeface="Calibri"/>
              <a:ea typeface="Calibri"/>
              <a:cs typeface="Calibri"/>
              <a:sym typeface="Calibri"/>
            </a:endParaRPr>
          </a:p>
        </p:txBody>
      </p:sp>
      <p:pic>
        <p:nvPicPr>
          <p:cNvPr id="135" name="Google Shape;135;p3" descr="A person smiling at the camera&#10;&#10;Description automatically generated with medium confidence"/>
          <p:cNvPicPr preferRelativeResize="0"/>
          <p:nvPr/>
        </p:nvPicPr>
        <p:blipFill rotWithShape="1">
          <a:blip r:embed="rId9">
            <a:alphaModFix/>
          </a:blip>
          <a:srcRect l="17933" t="10716" r="22162" b="26073"/>
          <a:stretch/>
        </p:blipFill>
        <p:spPr>
          <a:xfrm>
            <a:off x="6733095" y="1125362"/>
            <a:ext cx="1070090" cy="1290554"/>
          </a:xfrm>
          <a:prstGeom prst="rect">
            <a:avLst/>
          </a:prstGeom>
          <a:noFill/>
          <a:ln>
            <a:noFill/>
          </a:ln>
        </p:spPr>
      </p:pic>
      <p:sp>
        <p:nvSpPr>
          <p:cNvPr id="137" name="Google Shape;137;p3"/>
          <p:cNvSpPr txBox="1"/>
          <p:nvPr/>
        </p:nvSpPr>
        <p:spPr>
          <a:xfrm>
            <a:off x="6438787" y="2804367"/>
            <a:ext cx="172382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Senior advisor</a:t>
            </a:r>
            <a:endParaRPr sz="1200" dirty="0"/>
          </a:p>
          <a:p>
            <a:pPr marL="0" marR="0" lvl="0" indent="0" algn="ctr" rtl="0">
              <a:spcBef>
                <a:spcPts val="0"/>
              </a:spcBef>
              <a:spcAft>
                <a:spcPts val="0"/>
              </a:spcAft>
              <a:buNone/>
            </a:pPr>
            <a:r>
              <a:rPr lang="en-US" i="1" dirty="0">
                <a:solidFill>
                  <a:schemeClr val="dk1"/>
                </a:solidFill>
                <a:latin typeface="Calibri"/>
                <a:ea typeface="Calibri"/>
                <a:cs typeface="Calibri"/>
                <a:sym typeface="Calibri"/>
              </a:rPr>
              <a:t>COAPS</a:t>
            </a:r>
            <a:endParaRPr sz="1200" dirty="0"/>
          </a:p>
        </p:txBody>
      </p:sp>
      <p:sp>
        <p:nvSpPr>
          <p:cNvPr id="138" name="Google Shape;138;p3"/>
          <p:cNvSpPr txBox="1"/>
          <p:nvPr/>
        </p:nvSpPr>
        <p:spPr>
          <a:xfrm>
            <a:off x="6394574" y="2454192"/>
            <a:ext cx="1725226" cy="3693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Luna</a:t>
            </a:r>
            <a:endParaRPr sz="1800" b="1" dirty="0">
              <a:solidFill>
                <a:schemeClr val="dk1"/>
              </a:solidFill>
              <a:highlight>
                <a:srgbClr val="FEF1CE"/>
              </a:highlight>
              <a:latin typeface="Calibri"/>
              <a:ea typeface="Calibri"/>
              <a:cs typeface="Calibri"/>
              <a:sym typeface="Calibri"/>
            </a:endParaRPr>
          </a:p>
        </p:txBody>
      </p:sp>
      <p:sp>
        <p:nvSpPr>
          <p:cNvPr id="139" name="Google Shape;139;p3"/>
          <p:cNvSpPr/>
          <p:nvPr/>
        </p:nvSpPr>
        <p:spPr>
          <a:xfrm>
            <a:off x="543638" y="117355"/>
            <a:ext cx="79044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800000"/>
                </a:solidFill>
                <a:latin typeface="Calibri"/>
                <a:ea typeface="Calibri"/>
                <a:cs typeface="Calibri"/>
                <a:sym typeface="Calibri"/>
              </a:rPr>
              <a:t>Meet your PDA representatives!</a:t>
            </a:r>
            <a:endParaRPr dirty="0"/>
          </a:p>
          <a:p>
            <a:pPr marL="0" marR="0" lvl="0" indent="0" algn="ctr" rtl="0">
              <a:spcBef>
                <a:spcPts val="0"/>
              </a:spcBef>
              <a:spcAft>
                <a:spcPts val="0"/>
              </a:spcAft>
              <a:buNone/>
            </a:pPr>
            <a:r>
              <a:rPr lang="en-US" sz="2000" b="1" dirty="0">
                <a:solidFill>
                  <a:schemeClr val="dk1"/>
                </a:solidFill>
                <a:latin typeface="Calibri"/>
                <a:ea typeface="Calibri"/>
                <a:cs typeface="Calibri"/>
                <a:sym typeface="Calibri"/>
              </a:rPr>
              <a:t>We are here to help you and make FSU Postdoctoral training better </a:t>
            </a:r>
            <a:endParaRPr dirty="0"/>
          </a:p>
        </p:txBody>
      </p:sp>
      <p:sp>
        <p:nvSpPr>
          <p:cNvPr id="141" name="Google Shape;141;p3"/>
          <p:cNvSpPr txBox="1"/>
          <p:nvPr/>
        </p:nvSpPr>
        <p:spPr>
          <a:xfrm>
            <a:off x="7715357" y="2804367"/>
            <a:ext cx="168386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Senior Advisor</a:t>
            </a:r>
            <a:endParaRPr b="0" i="1" dirty="0">
              <a:solidFill>
                <a:srgbClr val="2C2A29"/>
              </a:solidFill>
              <a:sym typeface="Arial"/>
            </a:endParaRPr>
          </a:p>
          <a:p>
            <a:pPr marL="0" marR="0" lvl="0" indent="0" algn="ctr" rtl="0">
              <a:spcBef>
                <a:spcPts val="0"/>
              </a:spcBef>
              <a:spcAft>
                <a:spcPts val="0"/>
              </a:spcAft>
              <a:buNone/>
            </a:pPr>
            <a:r>
              <a:rPr lang="en-US" i="1" dirty="0">
                <a:solidFill>
                  <a:srgbClr val="2C2A29"/>
                </a:solidFill>
                <a:latin typeface="Calibri"/>
                <a:ea typeface="Calibri"/>
                <a:cs typeface="Calibri"/>
                <a:sym typeface="Calibri"/>
              </a:rPr>
              <a:t>Chemistry</a:t>
            </a:r>
            <a:endParaRPr i="1" dirty="0">
              <a:solidFill>
                <a:schemeClr val="dk1"/>
              </a:solidFill>
              <a:latin typeface="Calibri"/>
              <a:ea typeface="Calibri"/>
              <a:cs typeface="Calibri"/>
              <a:sym typeface="Calibri"/>
            </a:endParaRPr>
          </a:p>
        </p:txBody>
      </p:sp>
      <p:pic>
        <p:nvPicPr>
          <p:cNvPr id="142" name="Google Shape;142;p3" descr="A person smiling for the camera&#10;&#10;Description automatically generated with medium confidence"/>
          <p:cNvPicPr preferRelativeResize="0"/>
          <p:nvPr/>
        </p:nvPicPr>
        <p:blipFill rotWithShape="1">
          <a:blip r:embed="rId10">
            <a:alphaModFix/>
          </a:blip>
          <a:srcRect/>
          <a:stretch/>
        </p:blipFill>
        <p:spPr>
          <a:xfrm>
            <a:off x="8038385" y="1128750"/>
            <a:ext cx="989136" cy="1287049"/>
          </a:xfrm>
          <a:prstGeom prst="rect">
            <a:avLst/>
          </a:prstGeom>
          <a:noFill/>
          <a:ln>
            <a:noFill/>
          </a:ln>
        </p:spPr>
      </p:pic>
      <p:sp>
        <p:nvSpPr>
          <p:cNvPr id="143" name="Google Shape;143;p3"/>
          <p:cNvSpPr txBox="1"/>
          <p:nvPr/>
        </p:nvSpPr>
        <p:spPr>
          <a:xfrm>
            <a:off x="7691509" y="2454192"/>
            <a:ext cx="17253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Thais</a:t>
            </a:r>
            <a:endParaRPr sz="1800" b="1" dirty="0">
              <a:solidFill>
                <a:schemeClr val="dk1"/>
              </a:solidFill>
              <a:highlight>
                <a:srgbClr val="FEF1CE"/>
              </a:highlight>
              <a:latin typeface="Calibri"/>
              <a:ea typeface="Calibri"/>
              <a:cs typeface="Calibri"/>
              <a:sym typeface="Calibri"/>
            </a:endParaRPr>
          </a:p>
        </p:txBody>
      </p:sp>
      <p:sp>
        <p:nvSpPr>
          <p:cNvPr id="145" name="Google Shape;145;p3"/>
          <p:cNvSpPr txBox="1"/>
          <p:nvPr/>
        </p:nvSpPr>
        <p:spPr>
          <a:xfrm>
            <a:off x="3825794" y="2699983"/>
            <a:ext cx="1941081"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Senior Advisor</a:t>
            </a:r>
            <a:endParaRPr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Coastal and </a:t>
            </a: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Marine Laboratory</a:t>
            </a:r>
            <a:endParaRPr i="1" dirty="0">
              <a:solidFill>
                <a:schemeClr val="dk1"/>
              </a:solidFill>
              <a:latin typeface="Calibri"/>
              <a:ea typeface="Calibri"/>
              <a:cs typeface="Calibri"/>
              <a:sym typeface="Calibri"/>
            </a:endParaRPr>
          </a:p>
        </p:txBody>
      </p:sp>
      <p:sp>
        <p:nvSpPr>
          <p:cNvPr id="146" name="Google Shape;146;p3"/>
          <p:cNvSpPr txBox="1"/>
          <p:nvPr/>
        </p:nvSpPr>
        <p:spPr>
          <a:xfrm>
            <a:off x="4201610" y="2448972"/>
            <a:ext cx="1160995"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Betsy </a:t>
            </a:r>
            <a:endParaRPr sz="1800" b="1" dirty="0">
              <a:solidFill>
                <a:schemeClr val="dk1"/>
              </a:solidFill>
              <a:highlight>
                <a:srgbClr val="FEF1CE"/>
              </a:highlight>
              <a:latin typeface="Calibri"/>
              <a:ea typeface="Calibri"/>
              <a:cs typeface="Calibri"/>
              <a:sym typeface="Calibri"/>
            </a:endParaRPr>
          </a:p>
        </p:txBody>
      </p:sp>
      <p:sp>
        <p:nvSpPr>
          <p:cNvPr id="147" name="Google Shape;147;p3"/>
          <p:cNvSpPr txBox="1"/>
          <p:nvPr/>
        </p:nvSpPr>
        <p:spPr>
          <a:xfrm>
            <a:off x="843372" y="4912746"/>
            <a:ext cx="1731300" cy="8001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Chris</a:t>
            </a:r>
            <a:endParaRPr sz="1800" b="1" dirty="0">
              <a:solidFill>
                <a:schemeClr val="dk1"/>
              </a:solidFill>
              <a:highlight>
                <a:srgbClr val="FEF1CE"/>
              </a:highlight>
              <a:latin typeface="Calibri"/>
              <a:ea typeface="Calibri"/>
              <a:cs typeface="Calibri"/>
              <a:sym typeface="Calibri"/>
            </a:endParaRPr>
          </a:p>
          <a:p>
            <a:pPr marL="0" marR="0" lvl="0" indent="0" algn="ctr" rtl="0">
              <a:spcBef>
                <a:spcPts val="0"/>
              </a:spcBef>
              <a:spcAft>
                <a:spcPts val="0"/>
              </a:spcAft>
              <a:buNone/>
            </a:pPr>
            <a:r>
              <a:rPr lang="en-US" dirty="0">
                <a:solidFill>
                  <a:schemeClr val="dk1"/>
                </a:solidFill>
                <a:highlight>
                  <a:schemeClr val="lt1"/>
                </a:highlight>
                <a:latin typeface="Calibri"/>
                <a:ea typeface="Calibri"/>
                <a:cs typeface="Calibri"/>
                <a:sym typeface="Calibri"/>
              </a:rPr>
              <a:t>Member</a:t>
            </a:r>
            <a:endParaRPr dirty="0">
              <a:solidFill>
                <a:schemeClr val="dk1"/>
              </a:solidFill>
              <a:highlight>
                <a:schemeClr val="lt1"/>
              </a:highlight>
              <a:latin typeface="Calibri"/>
              <a:ea typeface="Calibri"/>
              <a:cs typeface="Calibri"/>
              <a:sym typeface="Calibri"/>
            </a:endParaRPr>
          </a:p>
          <a:p>
            <a:pPr marL="0" marR="0" lvl="0" indent="0" algn="ctr" rtl="0">
              <a:spcBef>
                <a:spcPts val="0"/>
              </a:spcBef>
              <a:spcAft>
                <a:spcPts val="0"/>
              </a:spcAft>
              <a:buNone/>
            </a:pPr>
            <a:r>
              <a:rPr lang="en-US" i="1" dirty="0">
                <a:solidFill>
                  <a:schemeClr val="dk1"/>
                </a:solidFill>
                <a:highlight>
                  <a:schemeClr val="lt1"/>
                </a:highlight>
                <a:latin typeface="Calibri"/>
                <a:ea typeface="Calibri"/>
                <a:cs typeface="Calibri"/>
                <a:sym typeface="Calibri"/>
              </a:rPr>
              <a:t>Geography</a:t>
            </a:r>
            <a:endParaRPr i="1" dirty="0">
              <a:solidFill>
                <a:schemeClr val="dk1"/>
              </a:solidFill>
              <a:highlight>
                <a:schemeClr val="lt1"/>
              </a:highlight>
              <a:latin typeface="Calibri"/>
              <a:ea typeface="Calibri"/>
              <a:cs typeface="Calibri"/>
              <a:sym typeface="Calibri"/>
            </a:endParaRPr>
          </a:p>
        </p:txBody>
      </p:sp>
      <p:pic>
        <p:nvPicPr>
          <p:cNvPr id="148" name="Google Shape;148;p3"/>
          <p:cNvPicPr preferRelativeResize="0"/>
          <p:nvPr/>
        </p:nvPicPr>
        <p:blipFill>
          <a:blip r:embed="rId11">
            <a:alphaModFix/>
          </a:blip>
          <a:stretch>
            <a:fillRect/>
          </a:stretch>
        </p:blipFill>
        <p:spPr>
          <a:xfrm>
            <a:off x="1202633" y="3608450"/>
            <a:ext cx="1074088" cy="1316301"/>
          </a:xfrm>
          <a:prstGeom prst="rect">
            <a:avLst/>
          </a:prstGeom>
          <a:noFill/>
          <a:ln>
            <a:noFill/>
          </a:ln>
        </p:spPr>
      </p:pic>
      <p:pic>
        <p:nvPicPr>
          <p:cNvPr id="3" name="Imagem 2" descr="Homem deitado em banco&#10;&#10;Descrição gerada automaticamente com confiança média">
            <a:extLst>
              <a:ext uri="{FF2B5EF4-FFF2-40B4-BE49-F238E27FC236}">
                <a16:creationId xmlns:a16="http://schemas.microsoft.com/office/drawing/2014/main" id="{BF050DCC-B2D2-63AE-EE76-16596E94DB23}"/>
              </a:ext>
            </a:extLst>
          </p:cNvPr>
          <p:cNvPicPr>
            <a:picLocks noChangeAspect="1"/>
          </p:cNvPicPr>
          <p:nvPr/>
        </p:nvPicPr>
        <p:blipFill rotWithShape="1">
          <a:blip r:embed="rId12"/>
          <a:srcRect l="8244" t="29018" r="47340" b="11982"/>
          <a:stretch/>
        </p:blipFill>
        <p:spPr>
          <a:xfrm rot="5400000">
            <a:off x="2933867" y="1268815"/>
            <a:ext cx="1243195" cy="1050772"/>
          </a:xfrm>
          <a:prstGeom prst="rect">
            <a:avLst/>
          </a:prstGeom>
        </p:spPr>
      </p:pic>
      <p:sp>
        <p:nvSpPr>
          <p:cNvPr id="5" name="Google Shape;129;p3">
            <a:extLst>
              <a:ext uri="{FF2B5EF4-FFF2-40B4-BE49-F238E27FC236}">
                <a16:creationId xmlns:a16="http://schemas.microsoft.com/office/drawing/2014/main" id="{65816781-4D0F-955A-66EC-00659B1FD282}"/>
              </a:ext>
            </a:extLst>
          </p:cNvPr>
          <p:cNvSpPr txBox="1"/>
          <p:nvPr/>
        </p:nvSpPr>
        <p:spPr>
          <a:xfrm>
            <a:off x="2690671" y="2454192"/>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Olivia</a:t>
            </a:r>
            <a:endParaRPr sz="1800" b="1" dirty="0">
              <a:solidFill>
                <a:schemeClr val="dk1"/>
              </a:solidFill>
              <a:highlight>
                <a:srgbClr val="FEF1CE"/>
              </a:highlight>
              <a:latin typeface="Calibri"/>
              <a:ea typeface="Calibri"/>
              <a:cs typeface="Calibri"/>
              <a:sym typeface="Calibri"/>
            </a:endParaRPr>
          </a:p>
        </p:txBody>
      </p:sp>
      <p:sp>
        <p:nvSpPr>
          <p:cNvPr id="6" name="Google Shape;130;p3">
            <a:extLst>
              <a:ext uri="{FF2B5EF4-FFF2-40B4-BE49-F238E27FC236}">
                <a16:creationId xmlns:a16="http://schemas.microsoft.com/office/drawing/2014/main" id="{4F563ADA-CB49-7DC5-789F-35289AF82AEE}"/>
              </a:ext>
            </a:extLst>
          </p:cNvPr>
          <p:cNvSpPr txBox="1"/>
          <p:nvPr/>
        </p:nvSpPr>
        <p:spPr>
          <a:xfrm>
            <a:off x="2692084" y="2804367"/>
            <a:ext cx="1729898"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Senior Advisor</a:t>
            </a:r>
            <a:endParaRPr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Psychology</a:t>
            </a:r>
            <a:endParaRPr sz="1200" dirty="0"/>
          </a:p>
        </p:txBody>
      </p:sp>
      <p:pic>
        <p:nvPicPr>
          <p:cNvPr id="7" name="Picture 6" descr="Alyssa-Andres.png"/>
          <p:cNvPicPr>
            <a:picLocks noChangeAspect="1"/>
          </p:cNvPicPr>
          <p:nvPr/>
        </p:nvPicPr>
        <p:blipFill rotWithShape="1">
          <a:blip r:embed="rId13">
            <a:extLst>
              <a:ext uri="{28A0092B-C50C-407E-A947-70E740481C1C}">
                <a14:useLocalDpi xmlns:a14="http://schemas.microsoft.com/office/drawing/2010/main" val="0"/>
              </a:ext>
            </a:extLst>
          </a:blip>
          <a:srcRect r="22956"/>
          <a:stretch/>
        </p:blipFill>
        <p:spPr>
          <a:xfrm>
            <a:off x="2484112" y="3592899"/>
            <a:ext cx="1044392" cy="1355578"/>
          </a:xfrm>
          <a:prstGeom prst="rect">
            <a:avLst/>
          </a:prstGeom>
        </p:spPr>
      </p:pic>
      <p:sp>
        <p:nvSpPr>
          <p:cNvPr id="45" name="Google Shape;134;p3"/>
          <p:cNvSpPr txBox="1"/>
          <p:nvPr/>
        </p:nvSpPr>
        <p:spPr>
          <a:xfrm>
            <a:off x="2129592" y="4920606"/>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Alyssa</a:t>
            </a:r>
            <a:endParaRPr sz="1800" b="1" dirty="0">
              <a:solidFill>
                <a:schemeClr val="dk1"/>
              </a:solidFill>
              <a:highlight>
                <a:srgbClr val="FEF1CE"/>
              </a:highlight>
              <a:latin typeface="Calibri"/>
              <a:ea typeface="Calibri"/>
              <a:cs typeface="Calibri"/>
              <a:sym typeface="Calibri"/>
            </a:endParaRPr>
          </a:p>
        </p:txBody>
      </p:sp>
      <p:sp>
        <p:nvSpPr>
          <p:cNvPr id="47" name="Google Shape;137;p3"/>
          <p:cNvSpPr txBox="1"/>
          <p:nvPr/>
        </p:nvSpPr>
        <p:spPr>
          <a:xfrm>
            <a:off x="-219058" y="2799148"/>
            <a:ext cx="172382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President</a:t>
            </a: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FICW</a:t>
            </a:r>
            <a:endParaRPr i="1" dirty="0"/>
          </a:p>
        </p:txBody>
      </p:sp>
      <p:sp>
        <p:nvSpPr>
          <p:cNvPr id="4" name="Google Shape;134;p3">
            <a:extLst>
              <a:ext uri="{FF2B5EF4-FFF2-40B4-BE49-F238E27FC236}">
                <a16:creationId xmlns:a16="http://schemas.microsoft.com/office/drawing/2014/main" id="{D79B6728-9F01-1537-5C8E-1941C16C34AC}"/>
              </a:ext>
            </a:extLst>
          </p:cNvPr>
          <p:cNvSpPr txBox="1"/>
          <p:nvPr/>
        </p:nvSpPr>
        <p:spPr>
          <a:xfrm>
            <a:off x="3437748" y="4948386"/>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Emily</a:t>
            </a:r>
            <a:endParaRPr sz="1800" b="1" dirty="0">
              <a:solidFill>
                <a:schemeClr val="dk1"/>
              </a:solidFill>
              <a:highlight>
                <a:srgbClr val="FEF1CE"/>
              </a:highlight>
              <a:latin typeface="Calibri"/>
              <a:ea typeface="Calibri"/>
              <a:cs typeface="Calibri"/>
              <a:sym typeface="Calibri"/>
            </a:endParaRPr>
          </a:p>
        </p:txBody>
      </p:sp>
      <p:sp>
        <p:nvSpPr>
          <p:cNvPr id="8" name="Google Shape;137;p3">
            <a:extLst>
              <a:ext uri="{FF2B5EF4-FFF2-40B4-BE49-F238E27FC236}">
                <a16:creationId xmlns:a16="http://schemas.microsoft.com/office/drawing/2014/main" id="{43D09BEE-B2E9-DFFB-563F-180B0A24A651}"/>
              </a:ext>
            </a:extLst>
          </p:cNvPr>
          <p:cNvSpPr txBox="1"/>
          <p:nvPr/>
        </p:nvSpPr>
        <p:spPr>
          <a:xfrm>
            <a:off x="3510466" y="5253043"/>
            <a:ext cx="172382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Buddy Program</a:t>
            </a: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FICW</a:t>
            </a:r>
            <a:endParaRPr i="1" dirty="0"/>
          </a:p>
        </p:txBody>
      </p:sp>
      <p:sp>
        <p:nvSpPr>
          <p:cNvPr id="9" name="Google Shape;134;p3">
            <a:extLst>
              <a:ext uri="{FF2B5EF4-FFF2-40B4-BE49-F238E27FC236}">
                <a16:creationId xmlns:a16="http://schemas.microsoft.com/office/drawing/2014/main" id="{91ECCEAA-E61D-22EB-F673-2DC10EB7D01C}"/>
              </a:ext>
            </a:extLst>
          </p:cNvPr>
          <p:cNvSpPr txBox="1"/>
          <p:nvPr/>
        </p:nvSpPr>
        <p:spPr>
          <a:xfrm>
            <a:off x="4466984" y="4945200"/>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Mario</a:t>
            </a:r>
            <a:endParaRPr sz="1800" b="1" dirty="0">
              <a:solidFill>
                <a:schemeClr val="dk1"/>
              </a:solidFill>
              <a:highlight>
                <a:srgbClr val="FEF1CE"/>
              </a:highlight>
              <a:latin typeface="Calibri"/>
              <a:ea typeface="Calibri"/>
              <a:cs typeface="Calibri"/>
              <a:sym typeface="Calibri"/>
            </a:endParaRPr>
          </a:p>
        </p:txBody>
      </p:sp>
      <p:sp>
        <p:nvSpPr>
          <p:cNvPr id="10" name="Google Shape;137;p3">
            <a:extLst>
              <a:ext uri="{FF2B5EF4-FFF2-40B4-BE49-F238E27FC236}">
                <a16:creationId xmlns:a16="http://schemas.microsoft.com/office/drawing/2014/main" id="{1F213087-C01E-6239-DE6A-6893D427B3D4}"/>
              </a:ext>
            </a:extLst>
          </p:cNvPr>
          <p:cNvSpPr txBox="1"/>
          <p:nvPr/>
        </p:nvSpPr>
        <p:spPr>
          <a:xfrm>
            <a:off x="4539702" y="5249857"/>
            <a:ext cx="172382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Member</a:t>
            </a: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Mathematics</a:t>
            </a:r>
            <a:endParaRPr i="1" dirty="0"/>
          </a:p>
        </p:txBody>
      </p:sp>
      <p:sp>
        <p:nvSpPr>
          <p:cNvPr id="11" name="Google Shape;134;p3">
            <a:extLst>
              <a:ext uri="{FF2B5EF4-FFF2-40B4-BE49-F238E27FC236}">
                <a16:creationId xmlns:a16="http://schemas.microsoft.com/office/drawing/2014/main" id="{7367B2FD-9A57-BA68-3665-1D8A00A1B217}"/>
              </a:ext>
            </a:extLst>
          </p:cNvPr>
          <p:cNvSpPr txBox="1"/>
          <p:nvPr/>
        </p:nvSpPr>
        <p:spPr>
          <a:xfrm>
            <a:off x="5410778" y="4961403"/>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chemeClr val="dk1"/>
                </a:solidFill>
                <a:highlight>
                  <a:srgbClr val="FEF1CE"/>
                </a:highlight>
                <a:latin typeface="Calibri"/>
                <a:ea typeface="Calibri"/>
                <a:cs typeface="Calibri"/>
                <a:sym typeface="Calibri"/>
              </a:rPr>
              <a:t>Jiwon</a:t>
            </a:r>
            <a:endParaRPr sz="1800" b="1" dirty="0">
              <a:solidFill>
                <a:schemeClr val="dk1"/>
              </a:solidFill>
              <a:highlight>
                <a:srgbClr val="FEF1CE"/>
              </a:highlight>
              <a:latin typeface="Calibri"/>
              <a:ea typeface="Calibri"/>
              <a:cs typeface="Calibri"/>
              <a:sym typeface="Calibri"/>
            </a:endParaRPr>
          </a:p>
        </p:txBody>
      </p:sp>
      <p:sp>
        <p:nvSpPr>
          <p:cNvPr id="12" name="Google Shape;137;p3">
            <a:extLst>
              <a:ext uri="{FF2B5EF4-FFF2-40B4-BE49-F238E27FC236}">
                <a16:creationId xmlns:a16="http://schemas.microsoft.com/office/drawing/2014/main" id="{B0189DEC-7E0F-C046-9887-95E9DCD44473}"/>
              </a:ext>
            </a:extLst>
          </p:cNvPr>
          <p:cNvSpPr txBox="1"/>
          <p:nvPr/>
        </p:nvSpPr>
        <p:spPr>
          <a:xfrm>
            <a:off x="5407036" y="5246041"/>
            <a:ext cx="1723821"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Member</a:t>
            </a: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FICW</a:t>
            </a:r>
            <a:endParaRPr i="1" dirty="0"/>
          </a:p>
        </p:txBody>
      </p:sp>
      <p:sp>
        <p:nvSpPr>
          <p:cNvPr id="13" name="Google Shape;134;p3">
            <a:extLst>
              <a:ext uri="{FF2B5EF4-FFF2-40B4-BE49-F238E27FC236}">
                <a16:creationId xmlns:a16="http://schemas.microsoft.com/office/drawing/2014/main" id="{25515967-5662-DB3F-4973-1FB6BD2C0DA9}"/>
              </a:ext>
            </a:extLst>
          </p:cNvPr>
          <p:cNvSpPr txBox="1"/>
          <p:nvPr/>
        </p:nvSpPr>
        <p:spPr>
          <a:xfrm>
            <a:off x="7768171" y="4832796"/>
            <a:ext cx="1156946"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chemeClr val="dk1"/>
                </a:solidFill>
                <a:highlight>
                  <a:srgbClr val="FEF1CE"/>
                </a:highlight>
                <a:latin typeface="Calibri"/>
                <a:ea typeface="Calibri"/>
                <a:cs typeface="Calibri"/>
                <a:sym typeface="Calibri"/>
              </a:rPr>
              <a:t>Tsegai</a:t>
            </a:r>
            <a:endParaRPr sz="1800" b="1" dirty="0">
              <a:solidFill>
                <a:schemeClr val="dk1"/>
              </a:solidFill>
              <a:highlight>
                <a:srgbClr val="FEF1CE"/>
              </a:highlight>
              <a:latin typeface="Calibri"/>
              <a:ea typeface="Calibri"/>
              <a:cs typeface="Calibri"/>
              <a:sym typeface="Calibri"/>
            </a:endParaRPr>
          </a:p>
        </p:txBody>
      </p:sp>
      <p:sp>
        <p:nvSpPr>
          <p:cNvPr id="14" name="Google Shape;137;p3">
            <a:extLst>
              <a:ext uri="{FF2B5EF4-FFF2-40B4-BE49-F238E27FC236}">
                <a16:creationId xmlns:a16="http://schemas.microsoft.com/office/drawing/2014/main" id="{F6644B6D-EBC0-7D4D-A3E8-E6B2A3B98170}"/>
              </a:ext>
            </a:extLst>
          </p:cNvPr>
          <p:cNvSpPr txBox="1"/>
          <p:nvPr/>
        </p:nvSpPr>
        <p:spPr>
          <a:xfrm>
            <a:off x="7600790" y="5138261"/>
            <a:ext cx="1477401"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Member</a:t>
            </a: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Civil and Environmental Engineering</a:t>
            </a:r>
            <a:endParaRPr i="1" dirty="0"/>
          </a:p>
        </p:txBody>
      </p:sp>
      <p:sp>
        <p:nvSpPr>
          <p:cNvPr id="15" name="Google Shape;134;p3">
            <a:extLst>
              <a:ext uri="{FF2B5EF4-FFF2-40B4-BE49-F238E27FC236}">
                <a16:creationId xmlns:a16="http://schemas.microsoft.com/office/drawing/2014/main" id="{C9522B4B-6893-52A0-3252-C6C04A8F982E}"/>
              </a:ext>
            </a:extLst>
          </p:cNvPr>
          <p:cNvSpPr txBox="1"/>
          <p:nvPr/>
        </p:nvSpPr>
        <p:spPr>
          <a:xfrm>
            <a:off x="6386490" y="4969334"/>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Josephine</a:t>
            </a:r>
            <a:endParaRPr sz="1800" b="1" dirty="0">
              <a:solidFill>
                <a:schemeClr val="dk1"/>
              </a:solidFill>
              <a:highlight>
                <a:srgbClr val="FEF1CE"/>
              </a:highlight>
              <a:latin typeface="Calibri"/>
              <a:ea typeface="Calibri"/>
              <a:cs typeface="Calibri"/>
              <a:sym typeface="Calibri"/>
            </a:endParaRPr>
          </a:p>
        </p:txBody>
      </p:sp>
      <p:sp>
        <p:nvSpPr>
          <p:cNvPr id="16" name="Google Shape;137;p3">
            <a:extLst>
              <a:ext uri="{FF2B5EF4-FFF2-40B4-BE49-F238E27FC236}">
                <a16:creationId xmlns:a16="http://schemas.microsoft.com/office/drawing/2014/main" id="{692E18AE-3CF0-4EC5-0C29-CC5A61F21AFA}"/>
              </a:ext>
            </a:extLst>
          </p:cNvPr>
          <p:cNvSpPr txBox="1"/>
          <p:nvPr/>
        </p:nvSpPr>
        <p:spPr>
          <a:xfrm>
            <a:off x="6562464" y="5274750"/>
            <a:ext cx="1419858"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Member</a:t>
            </a:r>
          </a:p>
          <a:p>
            <a:pPr marL="0" marR="0" lvl="0" indent="0" algn="ctr" rtl="0">
              <a:spcBef>
                <a:spcPts val="0"/>
              </a:spcBef>
              <a:spcAft>
                <a:spcPts val="0"/>
              </a:spcAft>
              <a:buNone/>
            </a:pPr>
            <a:r>
              <a:rPr lang="en-US" i="1" dirty="0">
                <a:solidFill>
                  <a:schemeClr val="dk1"/>
                </a:solidFill>
                <a:latin typeface="Calibri"/>
                <a:ea typeface="Calibri"/>
                <a:cs typeface="Calibri"/>
                <a:sym typeface="Calibri"/>
              </a:rPr>
              <a:t>Retail Management</a:t>
            </a:r>
            <a:endParaRPr i="1" dirty="0"/>
          </a:p>
        </p:txBody>
      </p:sp>
      <p:sp>
        <p:nvSpPr>
          <p:cNvPr id="48" name="Google Shape;129;p3">
            <a:extLst>
              <a:ext uri="{FF2B5EF4-FFF2-40B4-BE49-F238E27FC236}">
                <a16:creationId xmlns:a16="http://schemas.microsoft.com/office/drawing/2014/main" id="{D01F680F-FEDB-4089-9837-F5EEDFA582AA}"/>
              </a:ext>
            </a:extLst>
          </p:cNvPr>
          <p:cNvSpPr txBox="1"/>
          <p:nvPr/>
        </p:nvSpPr>
        <p:spPr>
          <a:xfrm>
            <a:off x="1345132" y="2454192"/>
            <a:ext cx="1731307" cy="369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highlight>
                  <a:srgbClr val="FEF1CE"/>
                </a:highlight>
                <a:latin typeface="Calibri"/>
                <a:ea typeface="Calibri"/>
                <a:cs typeface="Calibri"/>
                <a:sym typeface="Calibri"/>
              </a:rPr>
              <a:t>Pearl</a:t>
            </a:r>
            <a:endParaRPr sz="1800" b="1" dirty="0">
              <a:solidFill>
                <a:schemeClr val="dk1"/>
              </a:solidFill>
              <a:highlight>
                <a:srgbClr val="FEF1CE"/>
              </a:highlight>
              <a:latin typeface="Calibri"/>
              <a:ea typeface="Calibri"/>
              <a:cs typeface="Calibri"/>
              <a:sym typeface="Calibri"/>
            </a:endParaRPr>
          </a:p>
        </p:txBody>
      </p:sp>
      <p:sp>
        <p:nvSpPr>
          <p:cNvPr id="49" name="Google Shape;130;p3">
            <a:extLst>
              <a:ext uri="{FF2B5EF4-FFF2-40B4-BE49-F238E27FC236}">
                <a16:creationId xmlns:a16="http://schemas.microsoft.com/office/drawing/2014/main" id="{DC855987-CD5D-4008-B168-2D0F64FFD71D}"/>
              </a:ext>
            </a:extLst>
          </p:cNvPr>
          <p:cNvSpPr txBox="1"/>
          <p:nvPr/>
        </p:nvSpPr>
        <p:spPr>
          <a:xfrm>
            <a:off x="1346545" y="2814805"/>
            <a:ext cx="1729898" cy="4924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dirty="0">
                <a:solidFill>
                  <a:schemeClr val="dk1"/>
                </a:solidFill>
                <a:latin typeface="Calibri"/>
                <a:ea typeface="Calibri"/>
                <a:cs typeface="Calibri"/>
                <a:sym typeface="Calibri"/>
              </a:rPr>
              <a:t>Vice-President</a:t>
            </a:r>
          </a:p>
          <a:p>
            <a:pPr marL="0" marR="0" lvl="0" indent="0" algn="ctr" rtl="0">
              <a:spcBef>
                <a:spcPts val="0"/>
              </a:spcBef>
              <a:spcAft>
                <a:spcPts val="0"/>
              </a:spcAft>
              <a:buNone/>
            </a:pPr>
            <a:r>
              <a:rPr lang="en-US" sz="1200" dirty="0"/>
              <a:t>Biological Science</a:t>
            </a:r>
          </a:p>
        </p:txBody>
      </p:sp>
      <p:pic>
        <p:nvPicPr>
          <p:cNvPr id="17" name="Picture 16" descr="A person smiling at camera&#10;&#10;Description automatically generated">
            <a:extLst>
              <a:ext uri="{FF2B5EF4-FFF2-40B4-BE49-F238E27FC236}">
                <a16:creationId xmlns:a16="http://schemas.microsoft.com/office/drawing/2014/main" id="{3689A6E6-F362-40A8-8B09-2A5F6BE7BE49}"/>
              </a:ext>
            </a:extLst>
          </p:cNvPr>
          <p:cNvPicPr>
            <a:picLocks noChangeAspect="1"/>
          </p:cNvPicPr>
          <p:nvPr/>
        </p:nvPicPr>
        <p:blipFill rotWithShape="1">
          <a:blip r:embed="rId14"/>
          <a:srcRect l="9296"/>
          <a:stretch/>
        </p:blipFill>
        <p:spPr>
          <a:xfrm rot="5400000">
            <a:off x="1575131" y="1254545"/>
            <a:ext cx="1271308" cy="1051200"/>
          </a:xfrm>
          <a:prstGeom prst="rect">
            <a:avLst/>
          </a:prstGeom>
        </p:spPr>
      </p:pic>
      <p:pic>
        <p:nvPicPr>
          <p:cNvPr id="2" name="Picture 1">
            <a:extLst>
              <a:ext uri="{FF2B5EF4-FFF2-40B4-BE49-F238E27FC236}">
                <a16:creationId xmlns:a16="http://schemas.microsoft.com/office/drawing/2014/main" id="{A79EE5B2-7584-4A88-B93C-8B1D8617AE4D}"/>
              </a:ext>
            </a:extLst>
          </p:cNvPr>
          <p:cNvPicPr>
            <a:picLocks noChangeAspect="1"/>
          </p:cNvPicPr>
          <p:nvPr/>
        </p:nvPicPr>
        <p:blipFill>
          <a:blip r:embed="rId15"/>
          <a:stretch>
            <a:fillRect/>
          </a:stretch>
        </p:blipFill>
        <p:spPr>
          <a:xfrm>
            <a:off x="146207" y="1172059"/>
            <a:ext cx="1233532" cy="12335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p:nvPr/>
        </p:nvSpPr>
        <p:spPr>
          <a:xfrm>
            <a:off x="0" y="273474"/>
            <a:ext cx="9144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800000"/>
                </a:solidFill>
                <a:latin typeface="Calibri"/>
                <a:ea typeface="Calibri"/>
                <a:cs typeface="Calibri"/>
                <a:sym typeface="Calibri"/>
              </a:rPr>
              <a:t> What has PDA done for you so far?</a:t>
            </a:r>
            <a:endParaRPr/>
          </a:p>
        </p:txBody>
      </p:sp>
      <p:grpSp>
        <p:nvGrpSpPr>
          <p:cNvPr id="155" name="Google Shape;155;p4"/>
          <p:cNvGrpSpPr/>
          <p:nvPr/>
        </p:nvGrpSpPr>
        <p:grpSpPr>
          <a:xfrm>
            <a:off x="455560" y="4048672"/>
            <a:ext cx="4395196" cy="472858"/>
            <a:chOff x="474710" y="4450579"/>
            <a:chExt cx="4298060" cy="472858"/>
          </a:xfrm>
        </p:grpSpPr>
        <p:sp>
          <p:nvSpPr>
            <p:cNvPr id="156" name="Google Shape;156;p4"/>
            <p:cNvSpPr/>
            <p:nvPr/>
          </p:nvSpPr>
          <p:spPr>
            <a:xfrm>
              <a:off x="474710" y="4450579"/>
              <a:ext cx="4074535" cy="457200"/>
            </a:xfrm>
            <a:prstGeom prst="rect">
              <a:avLst/>
            </a:prstGeom>
            <a:solidFill>
              <a:srgbClr val="C4BD97"/>
            </a:solidFill>
            <a:ln w="44450" cap="flat" cmpd="sng">
              <a:solidFill>
                <a:srgbClr val="8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4"/>
            <p:cNvSpPr/>
            <p:nvPr/>
          </p:nvSpPr>
          <p:spPr>
            <a:xfrm>
              <a:off x="564970" y="4458437"/>
              <a:ext cx="4207800" cy="465000"/>
            </a:xfrm>
            <a:prstGeom prst="rect">
              <a:avLst/>
            </a:prstGeom>
            <a:noFill/>
            <a:ln>
              <a:noFill/>
            </a:ln>
          </p:spPr>
          <p:txBody>
            <a:bodyPr spcFirstLastPara="1" wrap="square" lIns="91425" tIns="45700" rIns="91425" bIns="45700" anchor="t" anchorCtr="0">
              <a:spAutoFit/>
            </a:bodyPr>
            <a:lstStyle/>
            <a:p>
              <a:pPr marL="0" marR="0" lvl="0" indent="-114300" algn="l" rtl="0">
                <a:lnSpc>
                  <a:spcPct val="150000"/>
                </a:lnSpc>
                <a:spcBef>
                  <a:spcPts val="0"/>
                </a:spcBef>
                <a:spcAft>
                  <a:spcPts val="0"/>
                </a:spcAft>
                <a:buClr>
                  <a:srgbClr val="C00000"/>
                </a:buClr>
                <a:buSzPts val="1800"/>
                <a:buFont typeface="Arial"/>
                <a:buChar char="•"/>
              </a:pPr>
              <a:r>
                <a:rPr lang="en-US" sz="1800" b="1">
                  <a:solidFill>
                    <a:srgbClr val="C00000"/>
                  </a:solidFill>
                  <a:latin typeface="Calibri"/>
                  <a:ea typeface="Calibri"/>
                  <a:cs typeface="Calibri"/>
                  <a:sym typeface="Calibri"/>
                </a:rPr>
                <a:t> Recently accepted: </a:t>
              </a:r>
              <a:r>
                <a:rPr lang="en-US" sz="1800" b="1">
                  <a:solidFill>
                    <a:schemeClr val="dk1"/>
                  </a:solidFill>
                  <a:latin typeface="Calibri"/>
                  <a:ea typeface="Calibri"/>
                  <a:cs typeface="Calibri"/>
                  <a:sym typeface="Calibri"/>
                </a:rPr>
                <a:t>Paid time off policy</a:t>
              </a:r>
              <a:endParaRPr/>
            </a:p>
          </p:txBody>
        </p:sp>
      </p:grpSp>
      <p:pic>
        <p:nvPicPr>
          <p:cNvPr id="158" name="Google Shape;158;p4" descr="C:\Users\msena\Pictures\2017-11-07\744.JPG"/>
          <p:cNvPicPr preferRelativeResize="0"/>
          <p:nvPr/>
        </p:nvPicPr>
        <p:blipFill rotWithShape="1">
          <a:blip r:embed="rId3">
            <a:alphaModFix/>
          </a:blip>
          <a:srcRect/>
          <a:stretch/>
        </p:blipFill>
        <p:spPr>
          <a:xfrm>
            <a:off x="5416022" y="1330471"/>
            <a:ext cx="3257640" cy="2443230"/>
          </a:xfrm>
          <a:prstGeom prst="rect">
            <a:avLst/>
          </a:prstGeom>
          <a:noFill/>
          <a:ln>
            <a:noFill/>
          </a:ln>
        </p:spPr>
      </p:pic>
      <p:pic>
        <p:nvPicPr>
          <p:cNvPr id="159" name="Google Shape;159;p4"/>
          <p:cNvPicPr preferRelativeResize="0"/>
          <p:nvPr/>
        </p:nvPicPr>
        <p:blipFill rotWithShape="1">
          <a:blip r:embed="rId4">
            <a:alphaModFix/>
          </a:blip>
          <a:srcRect/>
          <a:stretch/>
        </p:blipFill>
        <p:spPr>
          <a:xfrm>
            <a:off x="8382000" y="6248400"/>
            <a:ext cx="609600" cy="609600"/>
          </a:xfrm>
          <a:prstGeom prst="rect">
            <a:avLst/>
          </a:prstGeom>
          <a:noFill/>
          <a:ln>
            <a:noFill/>
          </a:ln>
        </p:spPr>
      </p:pic>
      <p:grpSp>
        <p:nvGrpSpPr>
          <p:cNvPr id="160" name="Google Shape;160;p4"/>
          <p:cNvGrpSpPr/>
          <p:nvPr/>
        </p:nvGrpSpPr>
        <p:grpSpPr>
          <a:xfrm>
            <a:off x="0" y="6172200"/>
            <a:ext cx="9144000" cy="669875"/>
            <a:chOff x="0" y="6172200"/>
            <a:chExt cx="9144000" cy="669875"/>
          </a:xfrm>
        </p:grpSpPr>
        <p:sp>
          <p:nvSpPr>
            <p:cNvPr id="161" name="Google Shape;161;p4"/>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00"/>
                </a:solidFill>
                <a:latin typeface="Calibri"/>
                <a:ea typeface="Calibri"/>
                <a:cs typeface="Calibri"/>
                <a:sym typeface="Calibri"/>
              </a:endParaRPr>
            </a:p>
          </p:txBody>
        </p:sp>
        <p:pic>
          <p:nvPicPr>
            <p:cNvPr id="162" name="Google Shape;162;p4"/>
            <p:cNvPicPr preferRelativeResize="0"/>
            <p:nvPr/>
          </p:nvPicPr>
          <p:blipFill rotWithShape="1">
            <a:blip r:embed="rId5">
              <a:alphaModFix/>
            </a:blip>
            <a:srcRect/>
            <a:stretch/>
          </p:blipFill>
          <p:spPr>
            <a:xfrm>
              <a:off x="0" y="6172200"/>
              <a:ext cx="3129430" cy="660113"/>
            </a:xfrm>
            <a:prstGeom prst="rect">
              <a:avLst/>
            </a:prstGeom>
            <a:noFill/>
            <a:ln>
              <a:noFill/>
            </a:ln>
          </p:spPr>
        </p:pic>
      </p:grpSp>
      <p:pic>
        <p:nvPicPr>
          <p:cNvPr id="163" name="Google Shape;163;p4"/>
          <p:cNvPicPr preferRelativeResize="0"/>
          <p:nvPr/>
        </p:nvPicPr>
        <p:blipFill rotWithShape="1">
          <a:blip r:embed="rId4">
            <a:alphaModFix/>
          </a:blip>
          <a:srcRect/>
          <a:stretch/>
        </p:blipFill>
        <p:spPr>
          <a:xfrm>
            <a:off x="8382000" y="6248400"/>
            <a:ext cx="609600" cy="609600"/>
          </a:xfrm>
          <a:prstGeom prst="rect">
            <a:avLst/>
          </a:prstGeom>
          <a:noFill/>
          <a:ln>
            <a:noFill/>
          </a:ln>
        </p:spPr>
      </p:pic>
      <p:grpSp>
        <p:nvGrpSpPr>
          <p:cNvPr id="164" name="Google Shape;164;p4"/>
          <p:cNvGrpSpPr/>
          <p:nvPr/>
        </p:nvGrpSpPr>
        <p:grpSpPr>
          <a:xfrm>
            <a:off x="455560" y="4529386"/>
            <a:ext cx="4313495" cy="1185287"/>
            <a:chOff x="323021" y="4740267"/>
            <a:chExt cx="3838852" cy="896229"/>
          </a:xfrm>
        </p:grpSpPr>
        <p:sp>
          <p:nvSpPr>
            <p:cNvPr id="165" name="Google Shape;165;p4"/>
            <p:cNvSpPr/>
            <p:nvPr/>
          </p:nvSpPr>
          <p:spPr>
            <a:xfrm>
              <a:off x="323021" y="4740267"/>
              <a:ext cx="3716700" cy="645609"/>
            </a:xfrm>
            <a:prstGeom prst="rect">
              <a:avLst/>
            </a:prstGeom>
            <a:solidFill>
              <a:srgbClr val="C4BD97"/>
            </a:solidFill>
            <a:ln w="44450" cap="flat" cmpd="sng">
              <a:solidFill>
                <a:srgbClr val="8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4"/>
            <p:cNvSpPr/>
            <p:nvPr/>
          </p:nvSpPr>
          <p:spPr>
            <a:xfrm>
              <a:off x="344073" y="4833647"/>
              <a:ext cx="3817800" cy="802849"/>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rgbClr val="C00000"/>
                </a:buClr>
                <a:buSzPts val="1800"/>
                <a:buFont typeface="Arial"/>
                <a:buChar char="•"/>
              </a:pPr>
              <a:r>
                <a:rPr lang="en-US" sz="1800" b="1" dirty="0">
                  <a:solidFill>
                    <a:srgbClr val="C00000"/>
                  </a:solidFill>
                  <a:latin typeface="Calibri"/>
                  <a:ea typeface="Calibri"/>
                  <a:cs typeface="Calibri"/>
                  <a:sym typeface="Calibri"/>
                </a:rPr>
                <a:t> Working projects: </a:t>
              </a:r>
              <a:r>
                <a:rPr lang="en-US" sz="1800" b="1" dirty="0">
                  <a:solidFill>
                    <a:schemeClr val="dk1"/>
                  </a:solidFill>
                  <a:latin typeface="Calibri"/>
                  <a:ea typeface="Calibri"/>
                  <a:cs typeface="Calibri"/>
                  <a:sym typeface="Calibri"/>
                </a:rPr>
                <a:t>Paid parental leave     	             Minimum salary increase</a:t>
              </a:r>
              <a:endParaRPr dirty="0"/>
            </a:p>
            <a:p>
              <a:pPr marL="0" marR="0" lvl="0" indent="0" algn="l" rtl="0">
                <a:lnSpc>
                  <a:spcPct val="150000"/>
                </a:lnSpc>
                <a:spcBef>
                  <a:spcPts val="0"/>
                </a:spcBef>
                <a:spcAft>
                  <a:spcPts val="0"/>
                </a:spcAft>
                <a:buNone/>
              </a:pPr>
              <a:endParaRPr sz="1800" b="1" dirty="0">
                <a:solidFill>
                  <a:schemeClr val="dk1"/>
                </a:solidFill>
                <a:latin typeface="Calibri"/>
                <a:ea typeface="Calibri"/>
                <a:cs typeface="Calibri"/>
                <a:sym typeface="Calibri"/>
              </a:endParaRPr>
            </a:p>
          </p:txBody>
        </p:sp>
      </p:grpSp>
      <p:sp>
        <p:nvSpPr>
          <p:cNvPr id="167" name="Google Shape;167;p4"/>
          <p:cNvSpPr txBox="1"/>
          <p:nvPr/>
        </p:nvSpPr>
        <p:spPr>
          <a:xfrm>
            <a:off x="228600" y="1225048"/>
            <a:ext cx="5486400" cy="286232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Definition of a postdoctoral scholar (defines the</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      length, 4-5 years, and the mentored training)</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Teaching postdoctoral scholars (~15-25 postdocs)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Preparing future faculty certificate</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Minimum salary ($47,658) and retirement and benefits </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Termination policy</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Travel awards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Attend </a:t>
            </a:r>
            <a:r>
              <a:rPr lang="en-US" sz="1800" b="0" i="0" dirty="0">
                <a:solidFill>
                  <a:srgbClr val="202124"/>
                </a:solidFill>
                <a:latin typeface="Calibri"/>
                <a:ea typeface="Calibri"/>
                <a:cs typeface="Calibri"/>
                <a:sym typeface="Calibri"/>
              </a:rPr>
              <a:t>National Postdoctoral Association </a:t>
            </a:r>
            <a:r>
              <a:rPr lang="en-US" sz="1800" dirty="0">
                <a:solidFill>
                  <a:srgbClr val="202124"/>
                </a:solidFill>
                <a:latin typeface="Calibri"/>
                <a:ea typeface="Calibri"/>
                <a:cs typeface="Calibri"/>
                <a:sym typeface="Calibri"/>
              </a:rPr>
              <a:t>events</a:t>
            </a:r>
            <a:endParaRPr dirty="0"/>
          </a:p>
          <a:p>
            <a:pPr marL="285750" marR="0" lvl="0" indent="-285750" algn="l" rtl="0">
              <a:spcBef>
                <a:spcPts val="0"/>
              </a:spcBef>
              <a:spcAft>
                <a:spcPts val="0"/>
              </a:spcAft>
              <a:buClr>
                <a:srgbClr val="202124"/>
              </a:buClr>
              <a:buSzPts val="1800"/>
              <a:buFont typeface="Arial"/>
              <a:buChar char="•"/>
            </a:pPr>
            <a:r>
              <a:rPr lang="en-US" sz="1800" dirty="0">
                <a:solidFill>
                  <a:srgbClr val="202124"/>
                </a:solidFill>
                <a:latin typeface="Calibri"/>
                <a:ea typeface="Calibri"/>
                <a:cs typeface="Calibri"/>
                <a:sym typeface="Calibri"/>
              </a:rPr>
              <a:t>Postdoc meal plan ($120 for 20 meals)</a:t>
            </a:r>
            <a:endParaRPr dirty="0"/>
          </a:p>
        </p:txBody>
      </p:sp>
      <p:grpSp>
        <p:nvGrpSpPr>
          <p:cNvPr id="168" name="Google Shape;168;p4"/>
          <p:cNvGrpSpPr/>
          <p:nvPr/>
        </p:nvGrpSpPr>
        <p:grpSpPr>
          <a:xfrm>
            <a:off x="479215" y="5365749"/>
            <a:ext cx="4342402" cy="1018800"/>
            <a:chOff x="344073" y="6524616"/>
            <a:chExt cx="3864578" cy="1018800"/>
          </a:xfrm>
        </p:grpSpPr>
        <p:sp>
          <p:nvSpPr>
            <p:cNvPr id="169" name="Google Shape;169;p4"/>
            <p:cNvSpPr/>
            <p:nvPr/>
          </p:nvSpPr>
          <p:spPr>
            <a:xfrm>
              <a:off x="344073" y="6542092"/>
              <a:ext cx="3716700" cy="609600"/>
            </a:xfrm>
            <a:prstGeom prst="rect">
              <a:avLst/>
            </a:prstGeom>
            <a:solidFill>
              <a:srgbClr val="C4BD97"/>
            </a:solidFill>
            <a:ln w="44450" cap="flat" cmpd="sng">
              <a:solidFill>
                <a:srgbClr val="8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4"/>
            <p:cNvSpPr/>
            <p:nvPr/>
          </p:nvSpPr>
          <p:spPr>
            <a:xfrm>
              <a:off x="390851" y="6524616"/>
              <a:ext cx="3817800" cy="10188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rgbClr val="C00000"/>
                </a:buClr>
                <a:buSzPts val="1800"/>
                <a:buFont typeface="Arial"/>
                <a:buChar char="•"/>
              </a:pPr>
              <a:r>
                <a:rPr lang="en-US" sz="1800" b="1" dirty="0">
                  <a:solidFill>
                    <a:srgbClr val="C00000"/>
                  </a:solidFill>
                  <a:latin typeface="Calibri"/>
                  <a:ea typeface="Calibri"/>
                  <a:cs typeface="Calibri"/>
                  <a:sym typeface="Calibri"/>
                </a:rPr>
                <a:t>  Working project: </a:t>
              </a:r>
              <a:r>
                <a:rPr lang="en-US" sz="1800" b="1" dirty="0">
                  <a:solidFill>
                    <a:schemeClr val="dk1"/>
                  </a:solidFill>
                  <a:latin typeface="Calibri"/>
                  <a:ea typeface="Calibri"/>
                  <a:cs typeface="Calibri"/>
                  <a:sym typeface="Calibri"/>
                </a:rPr>
                <a:t>Mental health for 			postdocs</a:t>
              </a:r>
              <a:endParaRPr dirty="0"/>
            </a:p>
            <a:p>
              <a:pPr marL="0" marR="0" lvl="0" indent="0" algn="l" rtl="0">
                <a:lnSpc>
                  <a:spcPct val="150000"/>
                </a:lnSpc>
                <a:spcBef>
                  <a:spcPts val="0"/>
                </a:spcBef>
                <a:spcAft>
                  <a:spcPts val="0"/>
                </a:spcAft>
                <a:buNone/>
              </a:pPr>
              <a:endParaRPr sz="1800" b="1" dirty="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5"/>
          <p:cNvSpPr txBox="1">
            <a:spLocks noGrp="1"/>
          </p:cNvSpPr>
          <p:nvPr>
            <p:ph type="title"/>
          </p:nvPr>
        </p:nvSpPr>
        <p:spPr>
          <a:xfrm>
            <a:off x="457200" y="25687"/>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800000"/>
              </a:buClr>
              <a:buSzPts val="3600"/>
              <a:buFont typeface="Calibri"/>
              <a:buNone/>
            </a:pPr>
            <a:r>
              <a:rPr lang="en-US" sz="3600" b="1">
                <a:solidFill>
                  <a:srgbClr val="800000"/>
                </a:solidFill>
              </a:rPr>
              <a:t>Fighting for Paid Parental Leave</a:t>
            </a:r>
            <a:endParaRPr sz="3600" b="1">
              <a:solidFill>
                <a:srgbClr val="800000"/>
              </a:solidFill>
            </a:endParaRPr>
          </a:p>
        </p:txBody>
      </p:sp>
      <p:grpSp>
        <p:nvGrpSpPr>
          <p:cNvPr id="177" name="Google Shape;177;p5"/>
          <p:cNvGrpSpPr/>
          <p:nvPr/>
        </p:nvGrpSpPr>
        <p:grpSpPr>
          <a:xfrm>
            <a:off x="0" y="6172200"/>
            <a:ext cx="9144000" cy="669875"/>
            <a:chOff x="0" y="6172200"/>
            <a:chExt cx="9144000" cy="669875"/>
          </a:xfrm>
        </p:grpSpPr>
        <p:sp>
          <p:nvSpPr>
            <p:cNvPr id="178" name="Google Shape;178;p5"/>
            <p:cNvSpPr/>
            <p:nvPr/>
          </p:nvSpPr>
          <p:spPr>
            <a:xfrm>
              <a:off x="0" y="6172200"/>
              <a:ext cx="9144000" cy="669875"/>
            </a:xfrm>
            <a:prstGeom prst="rect">
              <a:avLst/>
            </a:prstGeom>
            <a:solidFill>
              <a:srgbClr val="4D1B1A"/>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00000"/>
                </a:solidFill>
                <a:latin typeface="Calibri"/>
                <a:ea typeface="Calibri"/>
                <a:cs typeface="Calibri"/>
                <a:sym typeface="Calibri"/>
              </a:endParaRPr>
            </a:p>
          </p:txBody>
        </p:sp>
        <p:pic>
          <p:nvPicPr>
            <p:cNvPr id="179" name="Google Shape;179;p5"/>
            <p:cNvPicPr preferRelativeResize="0"/>
            <p:nvPr/>
          </p:nvPicPr>
          <p:blipFill rotWithShape="1">
            <a:blip r:embed="rId3">
              <a:alphaModFix/>
            </a:blip>
            <a:srcRect/>
            <a:stretch/>
          </p:blipFill>
          <p:spPr>
            <a:xfrm>
              <a:off x="0" y="6172200"/>
              <a:ext cx="3129430" cy="660113"/>
            </a:xfrm>
            <a:prstGeom prst="rect">
              <a:avLst/>
            </a:prstGeom>
            <a:noFill/>
            <a:ln>
              <a:noFill/>
            </a:ln>
          </p:spPr>
        </p:pic>
      </p:grpSp>
      <p:pic>
        <p:nvPicPr>
          <p:cNvPr id="180" name="Google Shape;180;p5"/>
          <p:cNvPicPr preferRelativeResize="0"/>
          <p:nvPr/>
        </p:nvPicPr>
        <p:blipFill rotWithShape="1">
          <a:blip r:embed="rId4">
            <a:alphaModFix/>
          </a:blip>
          <a:srcRect t="20318" b="36254"/>
          <a:stretch/>
        </p:blipFill>
        <p:spPr>
          <a:xfrm>
            <a:off x="-7374" y="1119136"/>
            <a:ext cx="6172200" cy="2839537"/>
          </a:xfrm>
          <a:prstGeom prst="rect">
            <a:avLst/>
          </a:prstGeom>
          <a:noFill/>
          <a:ln>
            <a:noFill/>
          </a:ln>
        </p:spPr>
      </p:pic>
      <p:pic>
        <p:nvPicPr>
          <p:cNvPr id="181" name="Google Shape;181;p5"/>
          <p:cNvPicPr preferRelativeResize="0"/>
          <p:nvPr/>
        </p:nvPicPr>
        <p:blipFill rotWithShape="1">
          <a:blip r:embed="rId5">
            <a:alphaModFix/>
          </a:blip>
          <a:srcRect/>
          <a:stretch/>
        </p:blipFill>
        <p:spPr>
          <a:xfrm>
            <a:off x="6194323" y="1089639"/>
            <a:ext cx="2851150" cy="2680970"/>
          </a:xfrm>
          <a:prstGeom prst="rect">
            <a:avLst/>
          </a:prstGeom>
          <a:noFill/>
          <a:ln>
            <a:noFill/>
          </a:ln>
        </p:spPr>
      </p:pic>
      <p:sp>
        <p:nvSpPr>
          <p:cNvPr id="182" name="Google Shape;182;p5"/>
          <p:cNvSpPr/>
          <p:nvPr/>
        </p:nvSpPr>
        <p:spPr>
          <a:xfrm rot="-5400000">
            <a:off x="5443609" y="3198536"/>
            <a:ext cx="1139273" cy="381000"/>
          </a:xfrm>
          <a:prstGeom prst="rect">
            <a:avLst/>
          </a:prstGeom>
          <a:noFill/>
          <a:ln w="73025" cap="flat" cmpd="sng">
            <a:solidFill>
              <a:srgbClr val="8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5"/>
          <p:cNvSpPr txBox="1"/>
          <p:nvPr/>
        </p:nvSpPr>
        <p:spPr>
          <a:xfrm>
            <a:off x="152400" y="4034385"/>
            <a:ext cx="9144000" cy="2062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At the moment, postdocs at FSU can take 12 weeks </a:t>
            </a:r>
            <a:r>
              <a:rPr lang="en-US" sz="1800" b="1">
                <a:solidFill>
                  <a:schemeClr val="dk1"/>
                </a:solidFill>
                <a:latin typeface="Calibri"/>
                <a:ea typeface="Calibri"/>
                <a:cs typeface="Calibri"/>
                <a:sym typeface="Calibri"/>
              </a:rPr>
              <a:t>unpaid leave</a:t>
            </a:r>
            <a:r>
              <a:rPr lang="en-US" sz="1800">
                <a:solidFill>
                  <a:schemeClr val="dk1"/>
                </a:solidFill>
                <a:latin typeface="Calibri"/>
                <a:ea typeface="Calibri"/>
                <a:cs typeface="Calibri"/>
                <a:sym typeface="Calibri"/>
              </a:rPr>
              <a:t> when they give birth.</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We want to change that!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72% of Top 25 Public schools have some paid parental leave.</a:t>
            </a:r>
            <a:endParaRPr/>
          </a:p>
          <a:p>
            <a:pPr marL="742950" marR="0" lvl="1" indent="-285750" algn="l" rtl="0">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Median paid leave (for mothers and fathers) is 4 weeks.</a:t>
            </a:r>
            <a:endParaRPr/>
          </a:p>
          <a:p>
            <a:pPr marL="742950" marR="0" lvl="1" indent="-158750" algn="l" rtl="0">
              <a:spcBef>
                <a:spcPts val="0"/>
              </a:spcBef>
              <a:spcAft>
                <a:spcPts val="0"/>
              </a:spcAft>
              <a:buClr>
                <a:schemeClr val="dk1"/>
              </a:buClr>
              <a:buSzPts val="2000"/>
              <a:buFont typeface="Calibri"/>
              <a:buNone/>
            </a:pPr>
            <a:endParaRPr sz="2000" b="1" i="0" u="none" strike="noStrike" cap="none">
              <a:solidFill>
                <a:srgbClr val="FF0000"/>
              </a:solidFill>
              <a:latin typeface="Calibri"/>
              <a:ea typeface="Calibri"/>
              <a:cs typeface="Calibri"/>
              <a:sym typeface="Calibri"/>
            </a:endParaRPr>
          </a:p>
          <a:p>
            <a:pPr marL="457200" marR="0" lvl="1" indent="0" algn="l" rtl="0">
              <a:spcBef>
                <a:spcPts val="0"/>
              </a:spcBef>
              <a:spcAft>
                <a:spcPts val="0"/>
              </a:spcAft>
              <a:buNone/>
            </a:pPr>
            <a:r>
              <a:rPr lang="en-US" sz="2000" b="1" i="0" u="none" strike="noStrike" cap="none">
                <a:solidFill>
                  <a:srgbClr val="FF0000"/>
                </a:solidFill>
                <a:latin typeface="Calibri"/>
                <a:ea typeface="Calibri"/>
                <a:cs typeface="Calibri"/>
                <a:sym typeface="Calibri"/>
              </a:rPr>
              <a:t>OUR GOAL: 8 weeks of paid parental leave</a:t>
            </a:r>
            <a:endParaRPr/>
          </a:p>
          <a:p>
            <a:pPr marL="457200" marR="0" lvl="1" indent="0" algn="l" rtl="0">
              <a:spcBef>
                <a:spcPts val="0"/>
              </a:spcBef>
              <a:spcAft>
                <a:spcPts val="0"/>
              </a:spcAft>
              <a:buNone/>
            </a:pPr>
            <a:r>
              <a:rPr lang="en-US" sz="1600" b="1" i="0" u="none" strike="noStrike" cap="none">
                <a:solidFill>
                  <a:schemeClr val="dk1"/>
                </a:solidFill>
                <a:latin typeface="Calibri"/>
                <a:ea typeface="Calibri"/>
                <a:cs typeface="Calibri"/>
                <a:sym typeface="Calibri"/>
              </a:rPr>
              <a:t>Estimated costs ~ $7000 per postdoc, with a projection of 4-5 postdocs (2%) requesting leave/year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56d4d31718_0_267"/>
          <p:cNvSpPr txBox="1">
            <a:spLocks noGrp="1"/>
          </p:cNvSpPr>
          <p:nvPr>
            <p:ph type="title"/>
          </p:nvPr>
        </p:nvSpPr>
        <p:spPr>
          <a:xfrm>
            <a:off x="1009650" y="1445552"/>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2800">
                <a:solidFill>
                  <a:srgbClr val="800000"/>
                </a:solidFill>
              </a:rPr>
              <a:t>FSU REZ</a:t>
            </a:r>
            <a:endParaRPr sz="2800">
              <a:solidFill>
                <a:srgbClr val="800000"/>
              </a:solidFill>
            </a:endParaRPr>
          </a:p>
        </p:txBody>
      </p:sp>
      <p:pic>
        <p:nvPicPr>
          <p:cNvPr id="189" name="Google Shape;189;g256d4d31718_0_267"/>
          <p:cNvPicPr preferRelativeResize="0"/>
          <p:nvPr/>
        </p:nvPicPr>
        <p:blipFill rotWithShape="1">
          <a:blip r:embed="rId3">
            <a:alphaModFix/>
          </a:blip>
          <a:srcRect/>
          <a:stretch/>
        </p:blipFill>
        <p:spPr>
          <a:xfrm>
            <a:off x="51194" y="2541233"/>
            <a:ext cx="6186045" cy="3374206"/>
          </a:xfrm>
          <a:prstGeom prst="rect">
            <a:avLst/>
          </a:prstGeom>
          <a:noFill/>
          <a:ln>
            <a:noFill/>
          </a:ln>
        </p:spPr>
      </p:pic>
      <p:sp>
        <p:nvSpPr>
          <p:cNvPr id="190" name="Google Shape;190;g256d4d31718_0_267"/>
          <p:cNvSpPr txBox="1"/>
          <p:nvPr/>
        </p:nvSpPr>
        <p:spPr>
          <a:xfrm>
            <a:off x="3074018" y="5791395"/>
            <a:ext cx="45720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https://campusrec.fsu.edu/outdoors/</a:t>
            </a:r>
            <a:endParaRPr/>
          </a:p>
        </p:txBody>
      </p:sp>
      <p:pic>
        <p:nvPicPr>
          <p:cNvPr id="191" name="Google Shape;191;g256d4d31718_0_267"/>
          <p:cNvPicPr preferRelativeResize="0"/>
          <p:nvPr/>
        </p:nvPicPr>
        <p:blipFill rotWithShape="1">
          <a:blip r:embed="rId4">
            <a:alphaModFix/>
          </a:blip>
          <a:srcRect/>
          <a:stretch/>
        </p:blipFill>
        <p:spPr>
          <a:xfrm>
            <a:off x="6237250" y="2869853"/>
            <a:ext cx="2779776" cy="2921550"/>
          </a:xfrm>
          <a:prstGeom prst="rect">
            <a:avLst/>
          </a:prstGeom>
          <a:noFill/>
          <a:ln>
            <a:noFill/>
          </a:ln>
        </p:spPr>
      </p:pic>
      <p:pic>
        <p:nvPicPr>
          <p:cNvPr id="192" name="Google Shape;192;g256d4d31718_0_267"/>
          <p:cNvPicPr preferRelativeResize="0"/>
          <p:nvPr/>
        </p:nvPicPr>
        <p:blipFill rotWithShape="1">
          <a:blip r:embed="rId5">
            <a:alphaModFix/>
          </a:blip>
          <a:srcRect/>
          <a:stretch/>
        </p:blipFill>
        <p:spPr>
          <a:xfrm>
            <a:off x="3182104" y="1926839"/>
            <a:ext cx="2779778" cy="692012"/>
          </a:xfrm>
          <a:prstGeom prst="rect">
            <a:avLst/>
          </a:prstGeom>
          <a:noFill/>
          <a:ln>
            <a:noFill/>
          </a:ln>
        </p:spPr>
      </p:pic>
      <p:sp>
        <p:nvSpPr>
          <p:cNvPr id="193" name="Google Shape;193;g256d4d31718_0_267"/>
          <p:cNvSpPr txBox="1"/>
          <p:nvPr/>
        </p:nvSpPr>
        <p:spPr>
          <a:xfrm>
            <a:off x="377325" y="358750"/>
            <a:ext cx="84672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600" b="1">
                <a:solidFill>
                  <a:srgbClr val="800000"/>
                </a:solidFill>
                <a:latin typeface="Calibri"/>
                <a:ea typeface="Calibri"/>
                <a:cs typeface="Calibri"/>
                <a:sym typeface="Calibri"/>
              </a:rPr>
              <a:t>Take Care of Your Mental &amp; Physical Health</a:t>
            </a:r>
            <a:endParaRPr sz="3600" b="1">
              <a:solidFill>
                <a:srgbClr val="800000"/>
              </a:solidFill>
              <a:latin typeface="Calibri"/>
              <a:ea typeface="Calibri"/>
              <a:cs typeface="Calibri"/>
              <a:sym typeface="Calibri"/>
            </a:endParaRPr>
          </a:p>
        </p:txBody>
      </p:sp>
      <p:sp>
        <p:nvSpPr>
          <p:cNvPr id="194" name="Google Shape;194;g256d4d31718_0_267"/>
          <p:cNvSpPr txBox="1"/>
          <p:nvPr/>
        </p:nvSpPr>
        <p:spPr>
          <a:xfrm>
            <a:off x="377325" y="1088425"/>
            <a:ext cx="9017100" cy="811474"/>
          </a:xfrm>
          <a:prstGeom prst="rect">
            <a:avLst/>
          </a:prstGeom>
          <a:noFill/>
          <a:ln>
            <a:noFill/>
          </a:ln>
        </p:spPr>
        <p:txBody>
          <a:bodyPr spcFirstLastPara="1" wrap="square" lIns="91425" tIns="91425" rIns="91425" bIns="91425" anchor="t" anchorCtr="0">
            <a:spAutoFit/>
          </a:bodyPr>
          <a:lstStyle/>
          <a:p>
            <a:pPr marL="228600" lvl="0" indent="-165100" algn="l" rtl="0">
              <a:lnSpc>
                <a:spcPct val="90000"/>
              </a:lnSpc>
              <a:spcBef>
                <a:spcPts val="1000"/>
              </a:spcBef>
              <a:spcAft>
                <a:spcPts val="0"/>
              </a:spcAft>
              <a:buClr>
                <a:schemeClr val="dk1"/>
              </a:buClr>
              <a:buSzPts val="1800"/>
              <a:buChar char="•"/>
            </a:pPr>
            <a:r>
              <a:rPr lang="en-US" sz="1800" dirty="0">
                <a:solidFill>
                  <a:schemeClr val="dk1"/>
                </a:solidFill>
                <a:latin typeface="Calibri"/>
                <a:ea typeface="Calibri"/>
                <a:cs typeface="Calibri"/>
                <a:sym typeface="Calibri"/>
              </a:rPr>
              <a:t>Leisure activities (trails, parks, day beach, canoeing, paddling, outdoor climbing, yoga, meditation,..)</a:t>
            </a:r>
            <a:endParaRPr sz="1800" dirty="0"/>
          </a:p>
        </p:txBody>
      </p:sp>
      <p:sp>
        <p:nvSpPr>
          <p:cNvPr id="195" name="Google Shape;195;g256d4d31718_0_267"/>
          <p:cNvSpPr txBox="1"/>
          <p:nvPr/>
        </p:nvSpPr>
        <p:spPr>
          <a:xfrm>
            <a:off x="453888" y="2126250"/>
            <a:ext cx="3000000" cy="492600"/>
          </a:xfrm>
          <a:prstGeom prst="rect">
            <a:avLst/>
          </a:prstGeom>
          <a:noFill/>
          <a:ln>
            <a:noFill/>
          </a:ln>
        </p:spPr>
        <p:txBody>
          <a:bodyPr spcFirstLastPara="1" wrap="square" lIns="91425" tIns="91425" rIns="91425" bIns="91425" anchor="t" anchorCtr="0">
            <a:spAutoFit/>
          </a:bodyPr>
          <a:lstStyle/>
          <a:p>
            <a:pPr marL="457200" lvl="1" indent="0" algn="l" rtl="0">
              <a:spcBef>
                <a:spcPts val="0"/>
              </a:spcBef>
              <a:spcAft>
                <a:spcPts val="0"/>
              </a:spcAft>
              <a:buNone/>
            </a:pPr>
            <a:r>
              <a:rPr lang="en-US" sz="2000" b="1">
                <a:solidFill>
                  <a:srgbClr val="FF0000"/>
                </a:solidFill>
                <a:latin typeface="Calibri"/>
                <a:ea typeface="Calibri"/>
                <a:cs typeface="Calibri"/>
                <a:sym typeface="Calibri"/>
              </a:rPr>
              <a:t>FREE with FSU ID!!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3" name="Google Shape;203;g25874203817_0_2"/>
          <p:cNvSpPr txBox="1"/>
          <p:nvPr/>
        </p:nvSpPr>
        <p:spPr>
          <a:xfrm>
            <a:off x="6283565" y="575721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latin typeface="Calibri"/>
                <a:ea typeface="Calibri"/>
                <a:cs typeface="Calibri"/>
                <a:sym typeface="Calibri"/>
              </a:rPr>
              <a:t>https://campusrec.fsu.edu/fitness/</a:t>
            </a:r>
            <a:endParaRPr sz="1200" dirty="0">
              <a:latin typeface="Calibri"/>
              <a:ea typeface="Calibri"/>
              <a:cs typeface="Calibri"/>
              <a:sym typeface="Calibri"/>
            </a:endParaRPr>
          </a:p>
        </p:txBody>
      </p:sp>
      <p:pic>
        <p:nvPicPr>
          <p:cNvPr id="204" name="Google Shape;204;g25874203817_0_2"/>
          <p:cNvPicPr preferRelativeResize="0"/>
          <p:nvPr/>
        </p:nvPicPr>
        <p:blipFill>
          <a:blip r:embed="rId3">
            <a:alphaModFix/>
          </a:blip>
          <a:stretch>
            <a:fillRect/>
          </a:stretch>
        </p:blipFill>
        <p:spPr>
          <a:xfrm>
            <a:off x="0" y="1179625"/>
            <a:ext cx="4144627" cy="2302224"/>
          </a:xfrm>
          <a:prstGeom prst="rect">
            <a:avLst/>
          </a:prstGeom>
          <a:noFill/>
          <a:ln>
            <a:noFill/>
          </a:ln>
        </p:spPr>
      </p:pic>
      <p:pic>
        <p:nvPicPr>
          <p:cNvPr id="205" name="Google Shape;205;g25874203817_0_2"/>
          <p:cNvPicPr preferRelativeResize="0"/>
          <p:nvPr/>
        </p:nvPicPr>
        <p:blipFill>
          <a:blip r:embed="rId4">
            <a:alphaModFix/>
          </a:blip>
          <a:stretch>
            <a:fillRect/>
          </a:stretch>
        </p:blipFill>
        <p:spPr>
          <a:xfrm>
            <a:off x="5102800" y="1309975"/>
            <a:ext cx="3975025" cy="2242699"/>
          </a:xfrm>
          <a:prstGeom prst="rect">
            <a:avLst/>
          </a:prstGeom>
          <a:noFill/>
          <a:ln>
            <a:noFill/>
          </a:ln>
        </p:spPr>
      </p:pic>
      <p:pic>
        <p:nvPicPr>
          <p:cNvPr id="206" name="Google Shape;206;g25874203817_0_2"/>
          <p:cNvPicPr preferRelativeResize="0"/>
          <p:nvPr/>
        </p:nvPicPr>
        <p:blipFill>
          <a:blip r:embed="rId5">
            <a:alphaModFix/>
          </a:blip>
          <a:stretch>
            <a:fillRect/>
          </a:stretch>
        </p:blipFill>
        <p:spPr>
          <a:xfrm>
            <a:off x="3554463" y="2176125"/>
            <a:ext cx="2035076" cy="1694225"/>
          </a:xfrm>
          <a:prstGeom prst="rect">
            <a:avLst/>
          </a:prstGeom>
          <a:noFill/>
          <a:ln>
            <a:noFill/>
          </a:ln>
        </p:spPr>
      </p:pic>
      <p:sp>
        <p:nvSpPr>
          <p:cNvPr id="207" name="Google Shape;207;g25874203817_0_2"/>
          <p:cNvSpPr txBox="1"/>
          <p:nvPr/>
        </p:nvSpPr>
        <p:spPr>
          <a:xfrm>
            <a:off x="377325" y="358750"/>
            <a:ext cx="84672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600" b="1">
                <a:solidFill>
                  <a:srgbClr val="800000"/>
                </a:solidFill>
                <a:latin typeface="Calibri"/>
                <a:ea typeface="Calibri"/>
                <a:cs typeface="Calibri"/>
                <a:sym typeface="Calibri"/>
              </a:rPr>
              <a:t>Take Care of Your Mental &amp; Physical Health</a:t>
            </a:r>
            <a:endParaRPr sz="3600" b="1">
              <a:solidFill>
                <a:srgbClr val="8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C1685BF0-5271-4795-ABE5-23C523FEAA76}"/>
              </a:ext>
            </a:extLst>
          </p:cNvPr>
          <p:cNvPicPr>
            <a:picLocks noChangeAspect="1"/>
          </p:cNvPicPr>
          <p:nvPr/>
        </p:nvPicPr>
        <p:blipFill>
          <a:blip r:embed="rId6"/>
          <a:stretch>
            <a:fillRect/>
          </a:stretch>
        </p:blipFill>
        <p:spPr>
          <a:xfrm>
            <a:off x="189206" y="3530924"/>
            <a:ext cx="2494215" cy="2510001"/>
          </a:xfrm>
          <a:prstGeom prst="rect">
            <a:avLst/>
          </a:prstGeom>
        </p:spPr>
      </p:pic>
      <p:pic>
        <p:nvPicPr>
          <p:cNvPr id="5" name="Picture 4">
            <a:extLst>
              <a:ext uri="{FF2B5EF4-FFF2-40B4-BE49-F238E27FC236}">
                <a16:creationId xmlns:a16="http://schemas.microsoft.com/office/drawing/2014/main" id="{0647B00F-EFF1-4CB0-97BF-45F1DF9911F2}"/>
              </a:ext>
            </a:extLst>
          </p:cNvPr>
          <p:cNvPicPr>
            <a:picLocks noChangeAspect="1"/>
          </p:cNvPicPr>
          <p:nvPr/>
        </p:nvPicPr>
        <p:blipFill>
          <a:blip r:embed="rId7"/>
          <a:stretch>
            <a:fillRect/>
          </a:stretch>
        </p:blipFill>
        <p:spPr>
          <a:xfrm>
            <a:off x="3909181" y="3937464"/>
            <a:ext cx="5102800" cy="200440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56d4d31718_0_276"/>
          <p:cNvSpPr txBox="1">
            <a:spLocks noGrp="1"/>
          </p:cNvSpPr>
          <p:nvPr>
            <p:ph type="title"/>
          </p:nvPr>
        </p:nvSpPr>
        <p:spPr>
          <a:xfrm>
            <a:off x="628638" y="585661"/>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2800">
                <a:solidFill>
                  <a:srgbClr val="800000"/>
                </a:solidFill>
              </a:rPr>
              <a:t>SEMINOLE DINING</a:t>
            </a:r>
            <a:endParaRPr sz="2800">
              <a:solidFill>
                <a:srgbClr val="800000"/>
              </a:solidFill>
            </a:endParaRPr>
          </a:p>
        </p:txBody>
      </p:sp>
      <p:pic>
        <p:nvPicPr>
          <p:cNvPr id="213" name="Google Shape;213;g256d4d31718_0_276"/>
          <p:cNvPicPr preferRelativeResize="0"/>
          <p:nvPr/>
        </p:nvPicPr>
        <p:blipFill rotWithShape="1">
          <a:blip r:embed="rId3">
            <a:alphaModFix/>
          </a:blip>
          <a:srcRect/>
          <a:stretch/>
        </p:blipFill>
        <p:spPr>
          <a:xfrm>
            <a:off x="-12" y="1360698"/>
            <a:ext cx="4336862" cy="3372320"/>
          </a:xfrm>
          <a:prstGeom prst="rect">
            <a:avLst/>
          </a:prstGeom>
          <a:noFill/>
          <a:ln>
            <a:noFill/>
          </a:ln>
        </p:spPr>
      </p:pic>
      <p:pic>
        <p:nvPicPr>
          <p:cNvPr id="214" name="Google Shape;214;g256d4d31718_0_276"/>
          <p:cNvPicPr preferRelativeResize="0"/>
          <p:nvPr/>
        </p:nvPicPr>
        <p:blipFill rotWithShape="1">
          <a:blip r:embed="rId4">
            <a:alphaModFix/>
          </a:blip>
          <a:srcRect/>
          <a:stretch/>
        </p:blipFill>
        <p:spPr>
          <a:xfrm>
            <a:off x="4628400" y="1339625"/>
            <a:ext cx="4202776" cy="3414476"/>
          </a:xfrm>
          <a:prstGeom prst="rect">
            <a:avLst/>
          </a:prstGeom>
          <a:noFill/>
          <a:ln>
            <a:noFill/>
          </a:ln>
        </p:spPr>
      </p:pic>
      <p:sp>
        <p:nvSpPr>
          <p:cNvPr id="215" name="Google Shape;215;g256d4d31718_0_276"/>
          <p:cNvSpPr/>
          <p:nvPr/>
        </p:nvSpPr>
        <p:spPr>
          <a:xfrm>
            <a:off x="5689196" y="5902175"/>
            <a:ext cx="3454800" cy="246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https://seminoledining.campusdish.com/HealthAndWellness</a:t>
            </a:r>
            <a:endParaRPr/>
          </a:p>
        </p:txBody>
      </p:sp>
      <p:pic>
        <p:nvPicPr>
          <p:cNvPr id="216" name="Google Shape;216;g256d4d31718_0_276"/>
          <p:cNvPicPr preferRelativeResize="0"/>
          <p:nvPr/>
        </p:nvPicPr>
        <p:blipFill rotWithShape="1">
          <a:blip r:embed="rId5">
            <a:alphaModFix/>
          </a:blip>
          <a:srcRect/>
          <a:stretch/>
        </p:blipFill>
        <p:spPr>
          <a:xfrm>
            <a:off x="3076525" y="4105963"/>
            <a:ext cx="1260325" cy="1961272"/>
          </a:xfrm>
          <a:prstGeom prst="rect">
            <a:avLst/>
          </a:prstGeom>
          <a:noFill/>
          <a:ln>
            <a:noFill/>
          </a:ln>
        </p:spPr>
      </p:pic>
      <p:sp>
        <p:nvSpPr>
          <p:cNvPr id="217" name="Google Shape;217;g256d4d31718_0_276"/>
          <p:cNvSpPr txBox="1"/>
          <p:nvPr/>
        </p:nvSpPr>
        <p:spPr>
          <a:xfrm>
            <a:off x="363975" y="74475"/>
            <a:ext cx="84672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600" b="1">
                <a:solidFill>
                  <a:srgbClr val="800000"/>
                </a:solidFill>
                <a:latin typeface="Calibri"/>
                <a:ea typeface="Calibri"/>
                <a:cs typeface="Calibri"/>
                <a:sym typeface="Calibri"/>
              </a:rPr>
              <a:t>Take Care of Your Mental &amp; Physical Health</a:t>
            </a:r>
            <a:endParaRPr sz="3600" b="1">
              <a:solidFill>
                <a:srgbClr val="8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56d4d31718_0_286"/>
          <p:cNvSpPr txBox="1">
            <a:spLocks noGrp="1"/>
          </p:cNvSpPr>
          <p:nvPr>
            <p:ph type="title"/>
          </p:nvPr>
        </p:nvSpPr>
        <p:spPr>
          <a:xfrm>
            <a:off x="628650" y="106343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2800">
                <a:solidFill>
                  <a:srgbClr val="800000"/>
                </a:solidFill>
              </a:rPr>
              <a:t>EMPLOYEE ASSISTANCE PROGRAM</a:t>
            </a:r>
            <a:endParaRPr sz="2800">
              <a:solidFill>
                <a:srgbClr val="800000"/>
              </a:solidFill>
            </a:endParaRPr>
          </a:p>
        </p:txBody>
      </p:sp>
      <p:pic>
        <p:nvPicPr>
          <p:cNvPr id="223" name="Google Shape;223;g256d4d31718_0_286"/>
          <p:cNvPicPr preferRelativeResize="0"/>
          <p:nvPr/>
        </p:nvPicPr>
        <p:blipFill rotWithShape="1">
          <a:blip r:embed="rId3">
            <a:alphaModFix/>
          </a:blip>
          <a:srcRect/>
          <a:stretch/>
        </p:blipFill>
        <p:spPr>
          <a:xfrm>
            <a:off x="830841" y="2492800"/>
            <a:ext cx="5330968" cy="2941987"/>
          </a:xfrm>
          <a:prstGeom prst="rect">
            <a:avLst/>
          </a:prstGeom>
          <a:noFill/>
          <a:ln>
            <a:noFill/>
          </a:ln>
        </p:spPr>
      </p:pic>
      <p:sp>
        <p:nvSpPr>
          <p:cNvPr id="224" name="Google Shape;224;g256d4d31718_0_286"/>
          <p:cNvSpPr/>
          <p:nvPr/>
        </p:nvSpPr>
        <p:spPr>
          <a:xfrm>
            <a:off x="4408007" y="5434775"/>
            <a:ext cx="1753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https://eap.fsu.edu/</a:t>
            </a:r>
            <a:endParaRPr/>
          </a:p>
        </p:txBody>
      </p:sp>
      <p:sp>
        <p:nvSpPr>
          <p:cNvPr id="225" name="Google Shape;225;g256d4d31718_0_286"/>
          <p:cNvSpPr/>
          <p:nvPr/>
        </p:nvSpPr>
        <p:spPr>
          <a:xfrm>
            <a:off x="2869531" y="2071700"/>
            <a:ext cx="34698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5x  1-hour free therapy sessions</a:t>
            </a:r>
            <a:endParaRPr/>
          </a:p>
        </p:txBody>
      </p:sp>
      <p:sp>
        <p:nvSpPr>
          <p:cNvPr id="226" name="Google Shape;226;g256d4d31718_0_286"/>
          <p:cNvSpPr txBox="1"/>
          <p:nvPr/>
        </p:nvSpPr>
        <p:spPr>
          <a:xfrm>
            <a:off x="377325" y="358750"/>
            <a:ext cx="84672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600" b="1">
                <a:solidFill>
                  <a:srgbClr val="800000"/>
                </a:solidFill>
                <a:latin typeface="Calibri"/>
                <a:ea typeface="Calibri"/>
                <a:cs typeface="Calibri"/>
                <a:sym typeface="Calibri"/>
              </a:rPr>
              <a:t>Take Care of Your Mental &amp; Physical Health</a:t>
            </a:r>
            <a:endParaRPr sz="3600" b="1">
              <a:solidFill>
                <a:srgbClr val="8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Graduate School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otalTime>1953</TotalTime>
  <Words>1669</Words>
  <Application>Microsoft Office PowerPoint</Application>
  <PresentationFormat>On-screen Show (4:3)</PresentationFormat>
  <Paragraphs>205</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acumin-pro-condensed</vt:lpstr>
      <vt:lpstr>aktiv-grotesk</vt:lpstr>
      <vt:lpstr>Arial</vt:lpstr>
      <vt:lpstr>Avenir</vt:lpstr>
      <vt:lpstr>benton-sans</vt:lpstr>
      <vt:lpstr>Calibri</vt:lpstr>
      <vt:lpstr>Comic Sans MS</vt:lpstr>
      <vt:lpstr>Roboto</vt:lpstr>
      <vt:lpstr>Graduate School PPT Template</vt:lpstr>
      <vt:lpstr>PowerPoint Presentation</vt:lpstr>
      <vt:lpstr>PowerPoint Presentation</vt:lpstr>
      <vt:lpstr>PowerPoint Presentation</vt:lpstr>
      <vt:lpstr>PowerPoint Presentation</vt:lpstr>
      <vt:lpstr>Fighting for Paid Parental Leave</vt:lpstr>
      <vt:lpstr>FSU REZ</vt:lpstr>
      <vt:lpstr>PowerPoint Presentation</vt:lpstr>
      <vt:lpstr>SEMINOLE DINING</vt:lpstr>
      <vt:lpstr>EMPLOYEE ASSISTANCE PROGRAM</vt:lpstr>
      <vt:lpstr>UNIVERSITY HEALTH SERVICES</vt:lpstr>
      <vt:lpstr>Postdoc Office Hours</vt:lpstr>
      <vt:lpstr>5MR Competition</vt:lpstr>
      <vt:lpstr>5MR Competition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Debra Fadool</dc:creator>
  <cp:lastModifiedBy>Debra Fadool</cp:lastModifiedBy>
  <cp:revision>24</cp:revision>
  <dcterms:created xsi:type="dcterms:W3CDTF">2013-08-14T15:16:28Z</dcterms:created>
  <dcterms:modified xsi:type="dcterms:W3CDTF">2025-04-28T14:27:25Z</dcterms:modified>
</cp:coreProperties>
</file>